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 id="2147483662" r:id="rId3"/>
  </p:sldMasterIdLst>
  <p:notesMasterIdLst>
    <p:notesMasterId r:id="rId36"/>
  </p:notesMasterIdLst>
  <p:sldIdLst>
    <p:sldId id="1212" r:id="rId4"/>
    <p:sldId id="257" r:id="rId5"/>
    <p:sldId id="265" r:id="rId6"/>
    <p:sldId id="278" r:id="rId7"/>
    <p:sldId id="266" r:id="rId8"/>
    <p:sldId id="282" r:id="rId9"/>
    <p:sldId id="283" r:id="rId10"/>
    <p:sldId id="284" r:id="rId11"/>
    <p:sldId id="262" r:id="rId12"/>
    <p:sldId id="261" r:id="rId13"/>
    <p:sldId id="285" r:id="rId14"/>
    <p:sldId id="277" r:id="rId15"/>
    <p:sldId id="263" r:id="rId16"/>
    <p:sldId id="269" r:id="rId17"/>
    <p:sldId id="281" r:id="rId18"/>
    <p:sldId id="268" r:id="rId19"/>
    <p:sldId id="293" r:id="rId20"/>
    <p:sldId id="294" r:id="rId21"/>
    <p:sldId id="260" r:id="rId22"/>
    <p:sldId id="279" r:id="rId23"/>
    <p:sldId id="271" r:id="rId24"/>
    <p:sldId id="295" r:id="rId25"/>
    <p:sldId id="267" r:id="rId26"/>
    <p:sldId id="280" r:id="rId27"/>
    <p:sldId id="259" r:id="rId28"/>
    <p:sldId id="287" r:id="rId29"/>
    <p:sldId id="296" r:id="rId30"/>
    <p:sldId id="289" r:id="rId31"/>
    <p:sldId id="290" r:id="rId32"/>
    <p:sldId id="291" r:id="rId33"/>
    <p:sldId id="297" r:id="rId34"/>
    <p:sldId id="12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00" userDrawn="1">
          <p15:clr>
            <a:srgbClr val="A4A3A4"/>
          </p15:clr>
        </p15:guide>
        <p15:guide id="2" orient="horz" pos="696" userDrawn="1">
          <p15:clr>
            <a:srgbClr val="A4A3A4"/>
          </p15:clr>
        </p15:guide>
        <p15:guide id="3" orient="horz" pos="3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BFBFB"/>
    <a:srgbClr val="FFFFFF"/>
    <a:srgbClr val="D6DCE5"/>
    <a:srgbClr val="ACB8C9"/>
    <a:srgbClr val="87D0FC"/>
    <a:srgbClr val="CCF7FF"/>
    <a:srgbClr val="DBF6FF"/>
    <a:srgbClr val="CCE9FE"/>
    <a:srgbClr val="F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6327" autoAdjust="0"/>
  </p:normalViewPr>
  <p:slideViewPr>
    <p:cSldViewPr snapToGrid="0">
      <p:cViewPr varScale="1">
        <p:scale>
          <a:sx n="119" d="100"/>
          <a:sy n="119" d="100"/>
        </p:scale>
        <p:origin x="976" y="184"/>
      </p:cViewPr>
      <p:guideLst>
        <p:guide pos="4200"/>
        <p:guide orient="horz" pos="696"/>
        <p:guide orient="horz" pos="3912"/>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89437819420782E-2"/>
          <c:y val="3.0185414502784426E-2"/>
          <c:w val="0.91482112436115848"/>
          <c:h val="0.90346275817761801"/>
        </c:manualLayout>
      </c:layout>
      <c:barChart>
        <c:barDir val="col"/>
        <c:grouping val="clustered"/>
        <c:varyColors val="0"/>
        <c:ser>
          <c:idx val="0"/>
          <c:order val="0"/>
          <c:tx>
            <c:strRef>
              <c:f>Sheet1!$B$1</c:f>
              <c:strCache>
                <c:ptCount val="1"/>
                <c:pt idx="0">
                  <c:v>Series 1</c:v>
                </c:pt>
              </c:strCache>
            </c:strRef>
          </c:tx>
          <c:spPr>
            <a:gradFill>
              <a:gsLst>
                <a:gs pos="0">
                  <a:schemeClr val="accent2"/>
                </a:gs>
                <a:gs pos="100000">
                  <a:schemeClr val="accent2">
                    <a:alpha val="70000"/>
                  </a:schemeClr>
                </a:gs>
              </a:gsLst>
              <a:lin ang="3000000" scaled="0"/>
            </a:gradFill>
            <a:ln>
              <a:noFill/>
            </a:ln>
            <a:effectLst/>
          </c:spPr>
          <c:invertIfNegative val="0"/>
          <c:dPt>
            <c:idx val="0"/>
            <c:invertIfNegative val="0"/>
            <c:bubble3D val="0"/>
            <c:spPr>
              <a:gradFill>
                <a:gsLst>
                  <a:gs pos="0">
                    <a:schemeClr val="accent6">
                      <a:lumMod val="75000"/>
                    </a:schemeClr>
                  </a:gs>
                  <a:gs pos="100000">
                    <a:schemeClr val="accent6">
                      <a:lumMod val="75000"/>
                      <a:alpha val="70000"/>
                    </a:schemeClr>
                  </a:gs>
                </a:gsLst>
                <a:lin ang="3000000" scaled="0"/>
              </a:gradFill>
              <a:ln>
                <a:noFill/>
              </a:ln>
              <a:effectLst/>
            </c:spPr>
            <c:extLst>
              <c:ext xmlns:c16="http://schemas.microsoft.com/office/drawing/2014/chart" uri="{C3380CC4-5D6E-409C-BE32-E72D297353CC}">
                <c16:uniqueId val="{00000005-A3F3-4805-A011-E1C9483AAB1A}"/>
              </c:ext>
            </c:extLst>
          </c:dPt>
          <c:dPt>
            <c:idx val="1"/>
            <c:invertIfNegative val="0"/>
            <c:bubble3D val="0"/>
            <c:spPr>
              <a:gradFill>
                <a:gsLst>
                  <a:gs pos="0">
                    <a:schemeClr val="accent2">
                      <a:lumMod val="85000"/>
                    </a:schemeClr>
                  </a:gs>
                  <a:gs pos="100000">
                    <a:schemeClr val="accent2">
                      <a:lumMod val="75000"/>
                      <a:lumOff val="25000"/>
                    </a:schemeClr>
                  </a:gs>
                </a:gsLst>
                <a:lin ang="3000000" scaled="0"/>
              </a:gradFill>
              <a:ln>
                <a:noFill/>
              </a:ln>
              <a:effectLst/>
            </c:spPr>
            <c:extLst>
              <c:ext xmlns:c16="http://schemas.microsoft.com/office/drawing/2014/chart" uri="{C3380CC4-5D6E-409C-BE32-E72D297353CC}">
                <c16:uniqueId val="{00000003-A3F3-4805-A011-E1C9483AAB1A}"/>
              </c:ext>
            </c:extLst>
          </c:dPt>
          <c:dPt>
            <c:idx val="2"/>
            <c:invertIfNegative val="0"/>
            <c:bubble3D val="0"/>
            <c:spPr>
              <a:gradFill>
                <a:gsLst>
                  <a:gs pos="0">
                    <a:schemeClr val="accent3">
                      <a:lumMod val="75000"/>
                    </a:schemeClr>
                  </a:gs>
                  <a:gs pos="100000">
                    <a:schemeClr val="accent3"/>
                  </a:gs>
                </a:gsLst>
                <a:lin ang="3000000" scaled="0"/>
              </a:gradFill>
              <a:ln>
                <a:noFill/>
              </a:ln>
              <a:effectLst/>
            </c:spPr>
            <c:extLst>
              <c:ext xmlns:c16="http://schemas.microsoft.com/office/drawing/2014/chart" uri="{C3380CC4-5D6E-409C-BE32-E72D297353CC}">
                <c16:uniqueId val="{00000004-A3F3-4805-A011-E1C9483AAB1A}"/>
              </c:ext>
            </c:extLst>
          </c:dPt>
          <c:dLbls>
            <c:dLbl>
              <c:idx val="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3F3-4805-A011-E1C9483AAB1A}"/>
                </c:ext>
              </c:extLst>
            </c:dLbl>
            <c:dLbl>
              <c:idx val="1"/>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3F3-4805-A011-E1C9483AAB1A}"/>
                </c:ext>
              </c:extLst>
            </c:dLbl>
            <c:dLbl>
              <c:idx val="2"/>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3F3-4805-A011-E1C9483AAB1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0.77</c:v>
                </c:pt>
                <c:pt idx="1">
                  <c:v>0.75</c:v>
                </c:pt>
                <c:pt idx="2">
                  <c:v>0.63</c:v>
                </c:pt>
              </c:numCache>
            </c:numRef>
          </c:val>
          <c:extLst>
            <c:ext xmlns:c16="http://schemas.microsoft.com/office/drawing/2014/chart" uri="{C3380CC4-5D6E-409C-BE32-E72D297353CC}">
              <c16:uniqueId val="{00000000-A3F3-4805-A011-E1C9483AAB1A}"/>
            </c:ext>
          </c:extLst>
        </c:ser>
        <c:dLbls>
          <c:showLegendKey val="0"/>
          <c:showVal val="0"/>
          <c:showCatName val="0"/>
          <c:showSerName val="0"/>
          <c:showPercent val="0"/>
          <c:showBubbleSize val="0"/>
        </c:dLbls>
        <c:gapWidth val="100"/>
        <c:overlap val="-27"/>
        <c:axId val="1927716912"/>
        <c:axId val="22354192"/>
      </c:barChart>
      <c:catAx>
        <c:axId val="1927716912"/>
        <c:scaling>
          <c:orientation val="minMax"/>
        </c:scaling>
        <c:delete val="1"/>
        <c:axPos val="b"/>
        <c:numFmt formatCode="General" sourceLinked="1"/>
        <c:majorTickMark val="none"/>
        <c:minorTickMark val="none"/>
        <c:tickLblPos val="nextTo"/>
        <c:crossAx val="22354192"/>
        <c:crosses val="autoZero"/>
        <c:auto val="1"/>
        <c:lblAlgn val="ctr"/>
        <c:lblOffset val="100"/>
        <c:noMultiLvlLbl val="0"/>
      </c:catAx>
      <c:valAx>
        <c:axId val="22354192"/>
        <c:scaling>
          <c:orientation val="minMax"/>
          <c:max val="0.9"/>
        </c:scaling>
        <c:delete val="1"/>
        <c:axPos val="l"/>
        <c:numFmt formatCode="0%" sourceLinked="1"/>
        <c:majorTickMark val="out"/>
        <c:minorTickMark val="none"/>
        <c:tickLblPos val="nextTo"/>
        <c:crossAx val="192771691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22824741246967"/>
          <c:y val="0"/>
          <c:w val="0.78585351359381961"/>
          <c:h val="0.9587302431211534"/>
        </c:manualLayout>
      </c:layout>
      <c:doughnutChart>
        <c:varyColors val="1"/>
        <c:ser>
          <c:idx val="0"/>
          <c:order val="0"/>
          <c:tx>
            <c:strRef>
              <c:f>Sheet1!$B$1</c:f>
              <c:strCache>
                <c:ptCount val="1"/>
                <c:pt idx="0">
                  <c:v>Sales</c:v>
                </c:pt>
              </c:strCache>
            </c:strRef>
          </c:tx>
          <c:spPr>
            <a:ln>
              <a:noFill/>
            </a:ln>
          </c:spPr>
          <c:dPt>
            <c:idx val="0"/>
            <c:bubble3D val="0"/>
            <c:spPr>
              <a:solidFill>
                <a:schemeClr val="accent2">
                  <a:lumMod val="75000"/>
                </a:schemeClr>
              </a:solidFill>
              <a:ln w="19050">
                <a:noFill/>
              </a:ln>
              <a:effectLst/>
            </c:spPr>
            <c:extLst>
              <c:ext xmlns:c16="http://schemas.microsoft.com/office/drawing/2014/chart" uri="{C3380CC4-5D6E-409C-BE32-E72D297353CC}">
                <c16:uniqueId val="{00000001-C54E-43F2-AF37-8706B91645A5}"/>
              </c:ext>
            </c:extLst>
          </c:dPt>
          <c:dPt>
            <c:idx val="1"/>
            <c:bubble3D val="0"/>
            <c:spPr>
              <a:solidFill>
                <a:schemeClr val="accent2"/>
              </a:solidFill>
              <a:ln w="19050">
                <a:noFill/>
              </a:ln>
              <a:effectLst/>
            </c:spPr>
            <c:extLst>
              <c:ext xmlns:c16="http://schemas.microsoft.com/office/drawing/2014/chart" uri="{C3380CC4-5D6E-409C-BE32-E72D297353CC}">
                <c16:uniqueId val="{00000003-C54E-43F2-AF37-8706B91645A5}"/>
              </c:ext>
            </c:extLst>
          </c:dPt>
          <c:dPt>
            <c:idx val="2"/>
            <c:bubble3D val="0"/>
            <c:spPr>
              <a:solidFill>
                <a:schemeClr val="accent3"/>
              </a:solidFill>
              <a:ln w="19050">
                <a:noFill/>
              </a:ln>
              <a:effectLst/>
            </c:spPr>
            <c:extLst>
              <c:ext xmlns:c16="http://schemas.microsoft.com/office/drawing/2014/chart" uri="{C3380CC4-5D6E-409C-BE32-E72D297353CC}">
                <c16:uniqueId val="{00000005-C54E-43F2-AF37-8706B91645A5}"/>
              </c:ext>
            </c:extLst>
          </c:dPt>
          <c:cat>
            <c:strRef>
              <c:f>Sheet1!$A$2:$A$4</c:f>
              <c:strCache>
                <c:ptCount val="3"/>
                <c:pt idx="0">
                  <c:v>Positive</c:v>
                </c:pt>
                <c:pt idx="1">
                  <c:v>Neutral</c:v>
                </c:pt>
                <c:pt idx="2">
                  <c:v>Negative</c:v>
                </c:pt>
              </c:strCache>
            </c:strRef>
          </c:cat>
          <c:val>
            <c:numRef>
              <c:f>Sheet1!$B$2:$B$4</c:f>
              <c:numCache>
                <c:formatCode>0%</c:formatCode>
                <c:ptCount val="3"/>
                <c:pt idx="0">
                  <c:v>0.45</c:v>
                </c:pt>
                <c:pt idx="1">
                  <c:v>0.3</c:v>
                </c:pt>
                <c:pt idx="2">
                  <c:v>0.25</c:v>
                </c:pt>
              </c:numCache>
            </c:numRef>
          </c:val>
          <c:extLst>
            <c:ext xmlns:c16="http://schemas.microsoft.com/office/drawing/2014/chart" uri="{C3380CC4-5D6E-409C-BE32-E72D297353CC}">
              <c16:uniqueId val="{00000000-E651-4850-BF38-E4FB608EAB4C}"/>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3"/>
            </a:solidFill>
            <a:ln>
              <a:noFill/>
            </a:ln>
            <a:effectLst/>
          </c:spPr>
          <c:invertIfNegative val="0"/>
          <c:cat>
            <c:strRef>
              <c:f>Sheet1!$A$2:$A$7</c:f>
              <c:strCache>
                <c:ptCount val="6"/>
                <c:pt idx="0">
                  <c:v>General</c:v>
                </c:pt>
                <c:pt idx="1">
                  <c:v>Reliability</c:v>
                </c:pt>
                <c:pt idx="2">
                  <c:v>Usability</c:v>
                </c:pt>
                <c:pt idx="3">
                  <c:v>Functionality</c:v>
                </c:pt>
                <c:pt idx="4">
                  <c:v>Pricing</c:v>
                </c:pt>
                <c:pt idx="5">
                  <c:v>Support</c:v>
                </c:pt>
              </c:strCache>
            </c:strRef>
          </c:cat>
          <c:val>
            <c:numRef>
              <c:f>Sheet1!$B$2:$B$7</c:f>
              <c:numCache>
                <c:formatCode>General</c:formatCode>
                <c:ptCount val="6"/>
                <c:pt idx="0">
                  <c:v>40</c:v>
                </c:pt>
                <c:pt idx="1">
                  <c:v>20</c:v>
                </c:pt>
                <c:pt idx="2">
                  <c:v>30</c:v>
                </c:pt>
                <c:pt idx="3">
                  <c:v>40</c:v>
                </c:pt>
                <c:pt idx="4">
                  <c:v>70</c:v>
                </c:pt>
                <c:pt idx="5">
                  <c:v>30</c:v>
                </c:pt>
              </c:numCache>
            </c:numRef>
          </c:val>
          <c:extLst>
            <c:ext xmlns:c16="http://schemas.microsoft.com/office/drawing/2014/chart" uri="{C3380CC4-5D6E-409C-BE32-E72D297353CC}">
              <c16:uniqueId val="{00000000-CA57-4328-B43D-4A8476ADE314}"/>
            </c:ext>
          </c:extLst>
        </c:ser>
        <c:ser>
          <c:idx val="1"/>
          <c:order val="1"/>
          <c:tx>
            <c:strRef>
              <c:f>Sheet1!$C$1</c:f>
              <c:strCache>
                <c:ptCount val="1"/>
                <c:pt idx="0">
                  <c:v>Series 2</c:v>
                </c:pt>
              </c:strCache>
            </c:strRef>
          </c:tx>
          <c:spPr>
            <a:solidFill>
              <a:schemeClr val="accent2"/>
            </a:solidFill>
            <a:ln>
              <a:noFill/>
            </a:ln>
            <a:effectLst/>
          </c:spPr>
          <c:invertIfNegative val="0"/>
          <c:cat>
            <c:strRef>
              <c:f>Sheet1!$A$2:$A$7</c:f>
              <c:strCache>
                <c:ptCount val="6"/>
                <c:pt idx="0">
                  <c:v>General</c:v>
                </c:pt>
                <c:pt idx="1">
                  <c:v>Reliability</c:v>
                </c:pt>
                <c:pt idx="2">
                  <c:v>Usability</c:v>
                </c:pt>
                <c:pt idx="3">
                  <c:v>Functionality</c:v>
                </c:pt>
                <c:pt idx="4">
                  <c:v>Pricing</c:v>
                </c:pt>
                <c:pt idx="5">
                  <c:v>Support</c:v>
                </c:pt>
              </c:strCache>
            </c:strRef>
          </c:cat>
          <c:val>
            <c:numRef>
              <c:f>Sheet1!$C$2:$C$7</c:f>
              <c:numCache>
                <c:formatCode>General</c:formatCode>
                <c:ptCount val="6"/>
                <c:pt idx="0">
                  <c:v>30</c:v>
                </c:pt>
                <c:pt idx="1">
                  <c:v>30</c:v>
                </c:pt>
                <c:pt idx="2">
                  <c:v>40</c:v>
                </c:pt>
                <c:pt idx="3">
                  <c:v>20</c:v>
                </c:pt>
                <c:pt idx="4">
                  <c:v>10</c:v>
                </c:pt>
                <c:pt idx="5">
                  <c:v>10</c:v>
                </c:pt>
              </c:numCache>
            </c:numRef>
          </c:val>
          <c:extLst>
            <c:ext xmlns:c16="http://schemas.microsoft.com/office/drawing/2014/chart" uri="{C3380CC4-5D6E-409C-BE32-E72D297353CC}">
              <c16:uniqueId val="{00000000-9F57-447F-B819-5D0DAA3DEBDA}"/>
            </c:ext>
          </c:extLst>
        </c:ser>
        <c:ser>
          <c:idx val="2"/>
          <c:order val="2"/>
          <c:tx>
            <c:strRef>
              <c:f>Sheet1!$D$1</c:f>
              <c:strCache>
                <c:ptCount val="1"/>
                <c:pt idx="0">
                  <c:v>Series 3</c:v>
                </c:pt>
              </c:strCache>
            </c:strRef>
          </c:tx>
          <c:spPr>
            <a:solidFill>
              <a:schemeClr val="accent2">
                <a:lumMod val="75000"/>
              </a:schemeClr>
            </a:solidFill>
            <a:ln>
              <a:noFill/>
            </a:ln>
            <a:effectLst/>
          </c:spPr>
          <c:invertIfNegative val="0"/>
          <c:cat>
            <c:strRef>
              <c:f>Sheet1!$A$2:$A$7</c:f>
              <c:strCache>
                <c:ptCount val="6"/>
                <c:pt idx="0">
                  <c:v>General</c:v>
                </c:pt>
                <c:pt idx="1">
                  <c:v>Reliability</c:v>
                </c:pt>
                <c:pt idx="2">
                  <c:v>Usability</c:v>
                </c:pt>
                <c:pt idx="3">
                  <c:v>Functionality</c:v>
                </c:pt>
                <c:pt idx="4">
                  <c:v>Pricing</c:v>
                </c:pt>
                <c:pt idx="5">
                  <c:v>Support</c:v>
                </c:pt>
              </c:strCache>
            </c:strRef>
          </c:cat>
          <c:val>
            <c:numRef>
              <c:f>Sheet1!$D$2:$D$7</c:f>
              <c:numCache>
                <c:formatCode>General</c:formatCode>
                <c:ptCount val="6"/>
                <c:pt idx="0">
                  <c:v>30</c:v>
                </c:pt>
                <c:pt idx="1">
                  <c:v>50</c:v>
                </c:pt>
                <c:pt idx="2">
                  <c:v>30</c:v>
                </c:pt>
                <c:pt idx="3">
                  <c:v>40</c:v>
                </c:pt>
                <c:pt idx="4">
                  <c:v>20</c:v>
                </c:pt>
                <c:pt idx="5">
                  <c:v>60</c:v>
                </c:pt>
              </c:numCache>
            </c:numRef>
          </c:val>
          <c:extLst>
            <c:ext xmlns:c16="http://schemas.microsoft.com/office/drawing/2014/chart" uri="{C3380CC4-5D6E-409C-BE32-E72D297353CC}">
              <c16:uniqueId val="{00000002-9F57-447F-B819-5D0DAA3DEBDA}"/>
            </c:ext>
          </c:extLst>
        </c:ser>
        <c:dLbls>
          <c:showLegendKey val="0"/>
          <c:showVal val="0"/>
          <c:showCatName val="0"/>
          <c:showSerName val="0"/>
          <c:showPercent val="0"/>
          <c:showBubbleSize val="0"/>
        </c:dLbls>
        <c:gapWidth val="120"/>
        <c:overlap val="100"/>
        <c:axId val="1869737008"/>
        <c:axId val="105690400"/>
      </c:barChart>
      <c:catAx>
        <c:axId val="1869737008"/>
        <c:scaling>
          <c:orientation val="maxMin"/>
        </c:scaling>
        <c:delete val="0"/>
        <c:axPos val="l"/>
        <c:numFmt formatCode="General" sourceLinked="1"/>
        <c:majorTickMark val="none"/>
        <c:minorTickMark val="none"/>
        <c:tickLblPos val="nextTo"/>
        <c:spPr>
          <a:noFill/>
          <a:ln w="6350" cap="rnd" cmpd="sng" algn="ctr">
            <a:solidFill>
              <a:schemeClr val="tx2">
                <a:lumMod val="20000"/>
                <a:lumOff val="8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05690400"/>
        <c:crosses val="autoZero"/>
        <c:auto val="1"/>
        <c:lblAlgn val="ctr"/>
        <c:lblOffset val="100"/>
        <c:noMultiLvlLbl val="0"/>
      </c:catAx>
      <c:valAx>
        <c:axId val="105690400"/>
        <c:scaling>
          <c:orientation val="minMax"/>
        </c:scaling>
        <c:delete val="1"/>
        <c:axPos val="t"/>
        <c:numFmt formatCode="0%" sourceLinked="1"/>
        <c:majorTickMark val="out"/>
        <c:minorTickMark val="none"/>
        <c:tickLblPos val="nextTo"/>
        <c:crossAx val="1869737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5400" cap="rnd">
              <a:gradFill>
                <a:gsLst>
                  <a:gs pos="0">
                    <a:schemeClr val="accent2">
                      <a:alpha val="10679"/>
                    </a:schemeClr>
                  </a:gs>
                  <a:gs pos="100000">
                    <a:schemeClr val="accent2"/>
                  </a:gs>
                </a:gsLst>
                <a:lin ang="0" scaled="0"/>
              </a:gradFill>
              <a:round/>
            </a:ln>
            <a:effectLst/>
          </c:spPr>
          <c:marker>
            <c:symbol val="circle"/>
            <c:size val="10"/>
            <c:spPr>
              <a:solidFill>
                <a:schemeClr val="accent2"/>
              </a:solidFill>
              <a:ln w="25400">
                <a:solidFill>
                  <a:schemeClr val="bg1"/>
                </a:solidFill>
              </a:ln>
              <a:effectLst/>
            </c:spPr>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100</c:v>
                </c:pt>
                <c:pt idx="1">
                  <c:v>350</c:v>
                </c:pt>
                <c:pt idx="2">
                  <c:v>400</c:v>
                </c:pt>
                <c:pt idx="3">
                  <c:v>200</c:v>
                </c:pt>
                <c:pt idx="4">
                  <c:v>150</c:v>
                </c:pt>
                <c:pt idx="5">
                  <c:v>250</c:v>
                </c:pt>
                <c:pt idx="6">
                  <c:v>350</c:v>
                </c:pt>
                <c:pt idx="7">
                  <c:v>200</c:v>
                </c:pt>
                <c:pt idx="8">
                  <c:v>250</c:v>
                </c:pt>
                <c:pt idx="9">
                  <c:v>150</c:v>
                </c:pt>
                <c:pt idx="10">
                  <c:v>400</c:v>
                </c:pt>
                <c:pt idx="11">
                  <c:v>150</c:v>
                </c:pt>
              </c:numCache>
            </c:numRef>
          </c:val>
          <c:smooth val="0"/>
          <c:extLst>
            <c:ext xmlns:c16="http://schemas.microsoft.com/office/drawing/2014/chart" uri="{C3380CC4-5D6E-409C-BE32-E72D297353CC}">
              <c16:uniqueId val="{00000000-CD02-48CC-BCFF-60BD336F00DA}"/>
            </c:ext>
          </c:extLst>
        </c:ser>
        <c:dLbls>
          <c:showLegendKey val="0"/>
          <c:showVal val="0"/>
          <c:showCatName val="0"/>
          <c:showSerName val="0"/>
          <c:showPercent val="0"/>
          <c:showBubbleSize val="0"/>
        </c:dLbls>
        <c:marker val="1"/>
        <c:smooth val="0"/>
        <c:axId val="1751384207"/>
        <c:axId val="1745979999"/>
      </c:lineChart>
      <c:catAx>
        <c:axId val="175138420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2"/>
                </a:solidFill>
                <a:latin typeface="Montserrat" panose="00000500000000000000" pitchFamily="50" charset="0"/>
                <a:ea typeface="+mn-ea"/>
                <a:cs typeface="+mn-cs"/>
              </a:defRPr>
            </a:pPr>
            <a:endParaRPr lang="en-US"/>
          </a:p>
        </c:txPr>
        <c:crossAx val="1745979999"/>
        <c:crosses val="autoZero"/>
        <c:auto val="1"/>
        <c:lblAlgn val="ctr"/>
        <c:lblOffset val="100"/>
        <c:noMultiLvlLbl val="0"/>
      </c:catAx>
      <c:valAx>
        <c:axId val="1745979999"/>
        <c:scaling>
          <c:orientation val="minMax"/>
        </c:scaling>
        <c:delete val="0"/>
        <c:axPos val="l"/>
        <c:majorGridlines>
          <c:spPr>
            <a:ln w="3175" cap="flat" cmpd="sng" algn="ctr">
              <a:solidFill>
                <a:schemeClr val="tx2">
                  <a:lumMod val="20000"/>
                  <a:lumOff val="80000"/>
                  <a:alpha val="50000"/>
                </a:schemeClr>
              </a:solidFill>
              <a:round/>
            </a:ln>
            <a:effectLst/>
          </c:spPr>
        </c:majorGridlines>
        <c:numFmt formatCode="General" sourceLinked="1"/>
        <c:majorTickMark val="none"/>
        <c:minorTickMark val="none"/>
        <c:tickLblPos val="nextTo"/>
        <c:spPr>
          <a:noFill/>
          <a:ln w="3175">
            <a:solidFill>
              <a:schemeClr val="tx2">
                <a:lumMod val="60000"/>
                <a:lumOff val="40000"/>
              </a:schemeClr>
            </a:solidFill>
          </a:ln>
          <a:effectLst/>
        </c:spPr>
        <c:txPr>
          <a:bodyPr rot="-60000000" spcFirstLastPara="1" vertOverflow="ellipsis" vert="horz" wrap="square" anchor="ctr" anchorCtr="1"/>
          <a:lstStyle/>
          <a:p>
            <a:pPr>
              <a:defRPr sz="1100" b="0" i="0" u="none" strike="noStrike" kern="1200" baseline="0">
                <a:solidFill>
                  <a:schemeClr val="tx2"/>
                </a:solidFill>
                <a:latin typeface="Montserrat" panose="00000500000000000000" pitchFamily="50" charset="0"/>
                <a:ea typeface="+mn-ea"/>
                <a:cs typeface="+mn-cs"/>
              </a:defRPr>
            </a:pPr>
            <a:endParaRPr lang="en-US"/>
          </a:p>
        </c:txPr>
        <c:crossAx val="1751384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2">
              <a:lumMod val="40000"/>
              <a:lumOff val="60000"/>
            </a:schemeClr>
          </a:solidFill>
          <a:latin typeface="Montserrat" panose="00000500000000000000" pitchFamily="50"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lumMod val="75000"/>
                </a:schemeClr>
              </a:solidFill>
              <a:ln w="19050">
                <a:noFill/>
              </a:ln>
              <a:effectLst/>
            </c:spPr>
            <c:extLst>
              <c:ext xmlns:c16="http://schemas.microsoft.com/office/drawing/2014/chart" uri="{C3380CC4-5D6E-409C-BE32-E72D297353CC}">
                <c16:uniqueId val="{00000001-1279-4488-9C60-974CE591B209}"/>
              </c:ext>
            </c:extLst>
          </c:dPt>
          <c:dPt>
            <c:idx val="1"/>
            <c:bubble3D val="0"/>
            <c:spPr>
              <a:solidFill>
                <a:schemeClr val="accent2"/>
              </a:solidFill>
              <a:ln w="19050">
                <a:noFill/>
              </a:ln>
              <a:effectLst/>
            </c:spPr>
            <c:extLst>
              <c:ext xmlns:c16="http://schemas.microsoft.com/office/drawing/2014/chart" uri="{C3380CC4-5D6E-409C-BE32-E72D297353CC}">
                <c16:uniqueId val="{00000003-72B2-F949-978A-B1BBFC88A9BF}"/>
              </c:ext>
            </c:extLst>
          </c:dPt>
          <c:dPt>
            <c:idx val="2"/>
            <c:bubble3D val="0"/>
            <c:spPr>
              <a:solidFill>
                <a:schemeClr val="accent3"/>
              </a:solidFill>
              <a:ln w="19050">
                <a:noFill/>
              </a:ln>
              <a:effectLst/>
            </c:spPr>
            <c:extLst>
              <c:ext xmlns:c16="http://schemas.microsoft.com/office/drawing/2014/chart" uri="{C3380CC4-5D6E-409C-BE32-E72D297353CC}">
                <c16:uniqueId val="{00000003-1279-4488-9C60-974CE591B209}"/>
              </c:ext>
            </c:extLst>
          </c:dPt>
          <c:dPt>
            <c:idx val="3"/>
            <c:bubble3D val="0"/>
            <c:spPr>
              <a:solidFill>
                <a:schemeClr val="tx2">
                  <a:lumMod val="40000"/>
                  <a:lumOff val="60000"/>
                </a:schemeClr>
              </a:solidFill>
              <a:ln w="19050">
                <a:noFill/>
              </a:ln>
              <a:effectLst/>
            </c:spPr>
            <c:extLst>
              <c:ext xmlns:c16="http://schemas.microsoft.com/office/drawing/2014/chart" uri="{C3380CC4-5D6E-409C-BE32-E72D297353CC}">
                <c16:uniqueId val="{00000004-1279-4488-9C60-974CE591B209}"/>
              </c:ext>
            </c:extLst>
          </c:dPt>
          <c:dPt>
            <c:idx val="4"/>
            <c:bubble3D val="0"/>
            <c:spPr>
              <a:solidFill>
                <a:schemeClr val="tx2">
                  <a:lumMod val="20000"/>
                  <a:lumOff val="80000"/>
                </a:schemeClr>
              </a:solidFill>
              <a:ln w="19050">
                <a:noFill/>
              </a:ln>
              <a:effectLst/>
            </c:spPr>
            <c:extLst>
              <c:ext xmlns:c16="http://schemas.microsoft.com/office/drawing/2014/chart" uri="{C3380CC4-5D6E-409C-BE32-E72D297353CC}">
                <c16:uniqueId val="{00000005-1279-4488-9C60-974CE591B209}"/>
              </c:ext>
            </c:extLst>
          </c:dPt>
          <c:cat>
            <c:strRef>
              <c:f>Sheet1!$A$2:$A$6</c:f>
              <c:strCache>
                <c:ptCount val="4"/>
                <c:pt idx="0">
                  <c:v>1st Qtr</c:v>
                </c:pt>
                <c:pt idx="1">
                  <c:v>2nd Qtr</c:v>
                </c:pt>
                <c:pt idx="2">
                  <c:v>3rd Qtr</c:v>
                </c:pt>
                <c:pt idx="3">
                  <c:v>4th Qtr</c:v>
                </c:pt>
              </c:strCache>
            </c:strRef>
          </c:cat>
          <c:val>
            <c:numRef>
              <c:f>Sheet1!$B$2:$B$6</c:f>
              <c:numCache>
                <c:formatCode>0%</c:formatCode>
                <c:ptCount val="5"/>
                <c:pt idx="0">
                  <c:v>0.45</c:v>
                </c:pt>
                <c:pt idx="1">
                  <c:v>0.15</c:v>
                </c:pt>
                <c:pt idx="2">
                  <c:v>0.2</c:v>
                </c:pt>
                <c:pt idx="3">
                  <c:v>0.13</c:v>
                </c:pt>
                <c:pt idx="4">
                  <c:v>7.0000000000000007E-2</c:v>
                </c:pt>
              </c:numCache>
            </c:numRef>
          </c:val>
          <c:extLst>
            <c:ext xmlns:c16="http://schemas.microsoft.com/office/drawing/2014/chart" uri="{C3380CC4-5D6E-409C-BE32-E72D297353CC}">
              <c16:uniqueId val="{00000000-1279-4488-9C60-974CE591B209}"/>
            </c:ext>
          </c:extLst>
        </c:ser>
        <c:dLbls>
          <c:showLegendKey val="0"/>
          <c:showVal val="0"/>
          <c:showCatName val="0"/>
          <c:showSerName val="0"/>
          <c:showPercent val="0"/>
          <c:showBubbleSize val="0"/>
          <c:showLeaderLines val="1"/>
        </c:dLbls>
        <c:firstSliceAng val="0"/>
        <c:holeSize val="5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lumMod val="75000"/>
                </a:schemeClr>
              </a:solidFill>
              <a:ln w="19050">
                <a:noFill/>
              </a:ln>
              <a:effectLst/>
            </c:spPr>
            <c:extLst>
              <c:ext xmlns:c16="http://schemas.microsoft.com/office/drawing/2014/chart" uri="{C3380CC4-5D6E-409C-BE32-E72D297353CC}">
                <c16:uniqueId val="{00000001-1279-4488-9C60-974CE591B209}"/>
              </c:ext>
            </c:extLst>
          </c:dPt>
          <c:dPt>
            <c:idx val="1"/>
            <c:bubble3D val="0"/>
            <c:spPr>
              <a:solidFill>
                <a:schemeClr val="accent2"/>
              </a:solidFill>
              <a:ln w="19050">
                <a:noFill/>
              </a:ln>
              <a:effectLst/>
            </c:spPr>
            <c:extLst>
              <c:ext xmlns:c16="http://schemas.microsoft.com/office/drawing/2014/chart" uri="{C3380CC4-5D6E-409C-BE32-E72D297353CC}">
                <c16:uniqueId val="{00000003-87D4-47E6-9B97-EC2E29950C72}"/>
              </c:ext>
            </c:extLst>
          </c:dPt>
          <c:dPt>
            <c:idx val="2"/>
            <c:bubble3D val="0"/>
            <c:spPr>
              <a:solidFill>
                <a:schemeClr val="accent3"/>
              </a:solidFill>
              <a:ln w="19050">
                <a:noFill/>
              </a:ln>
              <a:effectLst/>
            </c:spPr>
            <c:extLst>
              <c:ext xmlns:c16="http://schemas.microsoft.com/office/drawing/2014/chart" uri="{C3380CC4-5D6E-409C-BE32-E72D297353CC}">
                <c16:uniqueId val="{00000003-1279-4488-9C60-974CE591B209}"/>
              </c:ext>
            </c:extLst>
          </c:dPt>
          <c:dPt>
            <c:idx val="3"/>
            <c:bubble3D val="0"/>
            <c:spPr>
              <a:solidFill>
                <a:schemeClr val="tx2">
                  <a:lumMod val="40000"/>
                  <a:lumOff val="60000"/>
                </a:schemeClr>
              </a:solidFill>
              <a:ln w="19050">
                <a:noFill/>
              </a:ln>
              <a:effectLst/>
            </c:spPr>
            <c:extLst>
              <c:ext xmlns:c16="http://schemas.microsoft.com/office/drawing/2014/chart" uri="{C3380CC4-5D6E-409C-BE32-E72D297353CC}">
                <c16:uniqueId val="{00000004-1279-4488-9C60-974CE591B209}"/>
              </c:ext>
            </c:extLst>
          </c:dPt>
          <c:dPt>
            <c:idx val="4"/>
            <c:bubble3D val="0"/>
            <c:spPr>
              <a:solidFill>
                <a:schemeClr val="tx2">
                  <a:lumMod val="20000"/>
                  <a:lumOff val="80000"/>
                </a:schemeClr>
              </a:solidFill>
              <a:ln w="19050">
                <a:noFill/>
              </a:ln>
              <a:effectLst/>
            </c:spPr>
            <c:extLst>
              <c:ext xmlns:c16="http://schemas.microsoft.com/office/drawing/2014/chart" uri="{C3380CC4-5D6E-409C-BE32-E72D297353CC}">
                <c16:uniqueId val="{00000005-1279-4488-9C60-974CE591B209}"/>
              </c:ext>
            </c:extLst>
          </c:dPt>
          <c:cat>
            <c:strRef>
              <c:f>Sheet1!$A$2:$A$6</c:f>
              <c:strCache>
                <c:ptCount val="4"/>
                <c:pt idx="0">
                  <c:v>1st Qtr</c:v>
                </c:pt>
                <c:pt idx="1">
                  <c:v>2nd Qtr</c:v>
                </c:pt>
                <c:pt idx="2">
                  <c:v>3rd Qtr</c:v>
                </c:pt>
                <c:pt idx="3">
                  <c:v>4th Qtr</c:v>
                </c:pt>
              </c:strCache>
            </c:strRef>
          </c:cat>
          <c:val>
            <c:numRef>
              <c:f>Sheet1!$B$2:$B$6</c:f>
              <c:numCache>
                <c:formatCode>0%</c:formatCode>
                <c:ptCount val="5"/>
                <c:pt idx="0">
                  <c:v>0.5</c:v>
                </c:pt>
                <c:pt idx="1">
                  <c:v>0.25</c:v>
                </c:pt>
                <c:pt idx="2">
                  <c:v>0.15</c:v>
                </c:pt>
                <c:pt idx="3">
                  <c:v>7.0000000000000007E-2</c:v>
                </c:pt>
                <c:pt idx="4">
                  <c:v>0.03</c:v>
                </c:pt>
              </c:numCache>
            </c:numRef>
          </c:val>
          <c:extLst>
            <c:ext xmlns:c16="http://schemas.microsoft.com/office/drawing/2014/chart" uri="{C3380CC4-5D6E-409C-BE32-E72D297353CC}">
              <c16:uniqueId val="{00000000-1279-4488-9C60-974CE591B209}"/>
            </c:ext>
          </c:extLst>
        </c:ser>
        <c:dLbls>
          <c:showLegendKey val="0"/>
          <c:showVal val="0"/>
          <c:showCatName val="0"/>
          <c:showSerName val="0"/>
          <c:showPercent val="0"/>
          <c:showBubbleSize val="0"/>
          <c:showLeaderLines val="1"/>
        </c:dLbls>
        <c:firstSliceAng val="0"/>
        <c:holeSize val="5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lumMod val="75000"/>
                </a:schemeClr>
              </a:solidFill>
              <a:ln w="19050">
                <a:noFill/>
              </a:ln>
              <a:effectLst/>
            </c:spPr>
            <c:extLst>
              <c:ext xmlns:c16="http://schemas.microsoft.com/office/drawing/2014/chart" uri="{C3380CC4-5D6E-409C-BE32-E72D297353CC}">
                <c16:uniqueId val="{00000001-1279-4488-9C60-974CE591B209}"/>
              </c:ext>
            </c:extLst>
          </c:dPt>
          <c:dPt>
            <c:idx val="1"/>
            <c:bubble3D val="0"/>
            <c:spPr>
              <a:solidFill>
                <a:schemeClr val="accent2"/>
              </a:solidFill>
              <a:ln w="19050">
                <a:noFill/>
              </a:ln>
              <a:effectLst/>
            </c:spPr>
            <c:extLst>
              <c:ext xmlns:c16="http://schemas.microsoft.com/office/drawing/2014/chart" uri="{C3380CC4-5D6E-409C-BE32-E72D297353CC}">
                <c16:uniqueId val="{00000003-87D4-47E6-9B97-EC2E29950C72}"/>
              </c:ext>
            </c:extLst>
          </c:dPt>
          <c:dPt>
            <c:idx val="2"/>
            <c:bubble3D val="0"/>
            <c:spPr>
              <a:solidFill>
                <a:schemeClr val="accent3"/>
              </a:solidFill>
              <a:ln w="19050">
                <a:noFill/>
              </a:ln>
              <a:effectLst/>
            </c:spPr>
            <c:extLst>
              <c:ext xmlns:c16="http://schemas.microsoft.com/office/drawing/2014/chart" uri="{C3380CC4-5D6E-409C-BE32-E72D297353CC}">
                <c16:uniqueId val="{00000003-1279-4488-9C60-974CE591B209}"/>
              </c:ext>
            </c:extLst>
          </c:dPt>
          <c:dPt>
            <c:idx val="3"/>
            <c:bubble3D val="0"/>
            <c:spPr>
              <a:solidFill>
                <a:schemeClr val="tx2">
                  <a:lumMod val="40000"/>
                  <a:lumOff val="60000"/>
                </a:schemeClr>
              </a:solidFill>
              <a:ln w="19050">
                <a:noFill/>
              </a:ln>
              <a:effectLst/>
            </c:spPr>
            <c:extLst>
              <c:ext xmlns:c16="http://schemas.microsoft.com/office/drawing/2014/chart" uri="{C3380CC4-5D6E-409C-BE32-E72D297353CC}">
                <c16:uniqueId val="{00000004-1279-4488-9C60-974CE591B209}"/>
              </c:ext>
            </c:extLst>
          </c:dPt>
          <c:dPt>
            <c:idx val="4"/>
            <c:bubble3D val="0"/>
            <c:spPr>
              <a:solidFill>
                <a:schemeClr val="tx2">
                  <a:lumMod val="20000"/>
                  <a:lumOff val="80000"/>
                </a:schemeClr>
              </a:solidFill>
              <a:ln w="19050">
                <a:noFill/>
              </a:ln>
              <a:effectLst/>
            </c:spPr>
            <c:extLst>
              <c:ext xmlns:c16="http://schemas.microsoft.com/office/drawing/2014/chart" uri="{C3380CC4-5D6E-409C-BE32-E72D297353CC}">
                <c16:uniqueId val="{00000005-1279-4488-9C60-974CE591B209}"/>
              </c:ext>
            </c:extLst>
          </c:dPt>
          <c:cat>
            <c:strRef>
              <c:f>Sheet1!$A$2:$A$6</c:f>
              <c:strCache>
                <c:ptCount val="4"/>
                <c:pt idx="0">
                  <c:v>1st Qtr</c:v>
                </c:pt>
                <c:pt idx="1">
                  <c:v>2nd Qtr</c:v>
                </c:pt>
                <c:pt idx="2">
                  <c:v>3rd Qtr</c:v>
                </c:pt>
                <c:pt idx="3">
                  <c:v>4th Qtr</c:v>
                </c:pt>
              </c:strCache>
            </c:strRef>
          </c:cat>
          <c:val>
            <c:numRef>
              <c:f>Sheet1!$B$2:$B$6</c:f>
              <c:numCache>
                <c:formatCode>0%</c:formatCode>
                <c:ptCount val="5"/>
                <c:pt idx="0">
                  <c:v>0.55000000000000004</c:v>
                </c:pt>
                <c:pt idx="1">
                  <c:v>0.2</c:v>
                </c:pt>
                <c:pt idx="2">
                  <c:v>0.1</c:v>
                </c:pt>
                <c:pt idx="3">
                  <c:v>0.1</c:v>
                </c:pt>
                <c:pt idx="4">
                  <c:v>0.05</c:v>
                </c:pt>
              </c:numCache>
            </c:numRef>
          </c:val>
          <c:extLst>
            <c:ext xmlns:c16="http://schemas.microsoft.com/office/drawing/2014/chart" uri="{C3380CC4-5D6E-409C-BE32-E72D297353CC}">
              <c16:uniqueId val="{00000000-1279-4488-9C60-974CE591B209}"/>
            </c:ext>
          </c:extLst>
        </c:ser>
        <c:dLbls>
          <c:showLegendKey val="0"/>
          <c:showVal val="0"/>
          <c:showCatName val="0"/>
          <c:showSerName val="0"/>
          <c:showPercent val="0"/>
          <c:showBubbleSize val="0"/>
          <c:showLeaderLines val="1"/>
        </c:dLbls>
        <c:firstSliceAng val="0"/>
        <c:holeSize val="5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0">
                    <a:schemeClr val="accent2"/>
                  </a:gs>
                  <a:gs pos="100000">
                    <a:schemeClr val="accent2">
                      <a:alpha val="70000"/>
                    </a:schemeClr>
                  </a:gs>
                </a:gsLst>
                <a:lin ang="5400000" scaled="0"/>
              </a:gradFill>
              <a:ln w="19050">
                <a:noFill/>
              </a:ln>
              <a:effectLst/>
            </c:spPr>
            <c:extLst>
              <c:ext xmlns:c16="http://schemas.microsoft.com/office/drawing/2014/chart" uri="{C3380CC4-5D6E-409C-BE32-E72D297353CC}">
                <c16:uniqueId val="{00000002-5CF9-4981-B318-00BA26B64131}"/>
              </c:ext>
            </c:extLst>
          </c:dPt>
          <c:dPt>
            <c:idx val="1"/>
            <c:bubble3D val="0"/>
            <c:spPr>
              <a:noFill/>
              <a:ln w="19050">
                <a:noFill/>
              </a:ln>
              <a:effectLst/>
            </c:spPr>
            <c:extLst>
              <c:ext xmlns:c16="http://schemas.microsoft.com/office/drawing/2014/chart" uri="{C3380CC4-5D6E-409C-BE32-E72D297353CC}">
                <c16:uniqueId val="{00000001-5CF9-4981-B318-00BA26B64131}"/>
              </c:ext>
            </c:extLst>
          </c:dPt>
          <c:cat>
            <c:strRef>
              <c:f>Sheet1!$A$2:$A$3</c:f>
              <c:strCache>
                <c:ptCount val="2"/>
                <c:pt idx="0">
                  <c:v>1st Qtr</c:v>
                </c:pt>
                <c:pt idx="1">
                  <c:v>2nd Qtr</c:v>
                </c:pt>
              </c:strCache>
            </c:strRef>
          </c:cat>
          <c:val>
            <c:numRef>
              <c:f>Sheet1!$B$2:$B$3</c:f>
              <c:numCache>
                <c:formatCode>0%</c:formatCode>
                <c:ptCount val="2"/>
                <c:pt idx="0">
                  <c:v>0.73</c:v>
                </c:pt>
                <c:pt idx="1">
                  <c:v>0.27</c:v>
                </c:pt>
              </c:numCache>
            </c:numRef>
          </c:val>
          <c:extLst>
            <c:ext xmlns:c16="http://schemas.microsoft.com/office/drawing/2014/chart" uri="{C3380CC4-5D6E-409C-BE32-E72D297353CC}">
              <c16:uniqueId val="{00000000-5CF9-4981-B318-00BA26B6413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89437819420782E-2"/>
          <c:y val="3.0185414502784426E-2"/>
          <c:w val="0.91482112436115848"/>
          <c:h val="0.90346275817761801"/>
        </c:manualLayout>
      </c:layout>
      <c:barChart>
        <c:barDir val="col"/>
        <c:grouping val="clustered"/>
        <c:varyColors val="0"/>
        <c:ser>
          <c:idx val="0"/>
          <c:order val="0"/>
          <c:tx>
            <c:strRef>
              <c:f>Sheet1!$B$1</c:f>
              <c:strCache>
                <c:ptCount val="1"/>
                <c:pt idx="0">
                  <c:v>Series 1</c:v>
                </c:pt>
              </c:strCache>
            </c:strRef>
          </c:tx>
          <c:spPr>
            <a:gradFill>
              <a:gsLst>
                <a:gs pos="0">
                  <a:schemeClr val="accent2"/>
                </a:gs>
                <a:gs pos="100000">
                  <a:schemeClr val="accent2">
                    <a:alpha val="70000"/>
                  </a:schemeClr>
                </a:gs>
              </a:gsLst>
              <a:lin ang="3000000" scaled="0"/>
            </a:gradFill>
            <a:ln>
              <a:noFill/>
            </a:ln>
            <a:effectLst/>
          </c:spPr>
          <c:invertIfNegative val="0"/>
          <c:dPt>
            <c:idx val="0"/>
            <c:invertIfNegative val="0"/>
            <c:bubble3D val="0"/>
            <c:spPr>
              <a:gradFill>
                <a:gsLst>
                  <a:gs pos="0">
                    <a:schemeClr val="accent6">
                      <a:lumMod val="75000"/>
                    </a:schemeClr>
                  </a:gs>
                  <a:gs pos="100000">
                    <a:schemeClr val="accent6">
                      <a:lumMod val="75000"/>
                      <a:alpha val="70000"/>
                    </a:schemeClr>
                  </a:gs>
                </a:gsLst>
                <a:lin ang="3000000" scaled="0"/>
              </a:gradFill>
              <a:ln>
                <a:noFill/>
              </a:ln>
              <a:effectLst/>
            </c:spPr>
            <c:extLst>
              <c:ext xmlns:c16="http://schemas.microsoft.com/office/drawing/2014/chart" uri="{C3380CC4-5D6E-409C-BE32-E72D297353CC}">
                <c16:uniqueId val="{00000005-A3F3-4805-A011-E1C9483AAB1A}"/>
              </c:ext>
            </c:extLst>
          </c:dPt>
          <c:dPt>
            <c:idx val="1"/>
            <c:invertIfNegative val="0"/>
            <c:bubble3D val="0"/>
            <c:spPr>
              <a:gradFill>
                <a:gsLst>
                  <a:gs pos="0">
                    <a:schemeClr val="accent2">
                      <a:lumMod val="85000"/>
                    </a:schemeClr>
                  </a:gs>
                  <a:gs pos="100000">
                    <a:schemeClr val="accent2">
                      <a:lumMod val="75000"/>
                      <a:lumOff val="25000"/>
                    </a:schemeClr>
                  </a:gs>
                </a:gsLst>
                <a:lin ang="3000000" scaled="0"/>
              </a:gradFill>
              <a:ln>
                <a:noFill/>
              </a:ln>
              <a:effectLst/>
            </c:spPr>
            <c:extLst>
              <c:ext xmlns:c16="http://schemas.microsoft.com/office/drawing/2014/chart" uri="{C3380CC4-5D6E-409C-BE32-E72D297353CC}">
                <c16:uniqueId val="{00000003-A3F3-4805-A011-E1C9483AAB1A}"/>
              </c:ext>
            </c:extLst>
          </c:dPt>
          <c:dPt>
            <c:idx val="2"/>
            <c:invertIfNegative val="0"/>
            <c:bubble3D val="0"/>
            <c:spPr>
              <a:gradFill>
                <a:gsLst>
                  <a:gs pos="0">
                    <a:schemeClr val="accent3">
                      <a:lumMod val="75000"/>
                    </a:schemeClr>
                  </a:gs>
                  <a:gs pos="100000">
                    <a:schemeClr val="accent3"/>
                  </a:gs>
                </a:gsLst>
                <a:lin ang="3000000" scaled="0"/>
              </a:gradFill>
              <a:ln>
                <a:noFill/>
              </a:ln>
              <a:effectLst/>
            </c:spPr>
            <c:extLst>
              <c:ext xmlns:c16="http://schemas.microsoft.com/office/drawing/2014/chart" uri="{C3380CC4-5D6E-409C-BE32-E72D297353CC}">
                <c16:uniqueId val="{00000004-A3F3-4805-A011-E1C9483AAB1A}"/>
              </c:ext>
            </c:extLst>
          </c:dPt>
          <c:dLbls>
            <c:dLbl>
              <c:idx val="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3F3-4805-A011-E1C9483AAB1A}"/>
                </c:ext>
              </c:extLst>
            </c:dLbl>
            <c:dLbl>
              <c:idx val="1"/>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3F3-4805-A011-E1C9483AAB1A}"/>
                </c:ext>
              </c:extLst>
            </c:dLbl>
            <c:dLbl>
              <c:idx val="2"/>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3F3-4805-A011-E1C9483AAB1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0.67</c:v>
                </c:pt>
                <c:pt idx="1">
                  <c:v>0.65</c:v>
                </c:pt>
                <c:pt idx="2">
                  <c:v>0.52</c:v>
                </c:pt>
              </c:numCache>
            </c:numRef>
          </c:val>
          <c:extLst>
            <c:ext xmlns:c16="http://schemas.microsoft.com/office/drawing/2014/chart" uri="{C3380CC4-5D6E-409C-BE32-E72D297353CC}">
              <c16:uniqueId val="{00000000-A3F3-4805-A011-E1C9483AAB1A}"/>
            </c:ext>
          </c:extLst>
        </c:ser>
        <c:dLbls>
          <c:showLegendKey val="0"/>
          <c:showVal val="0"/>
          <c:showCatName val="0"/>
          <c:showSerName val="0"/>
          <c:showPercent val="0"/>
          <c:showBubbleSize val="0"/>
        </c:dLbls>
        <c:gapWidth val="100"/>
        <c:overlap val="-27"/>
        <c:axId val="1927716912"/>
        <c:axId val="22354192"/>
      </c:barChart>
      <c:catAx>
        <c:axId val="1927716912"/>
        <c:scaling>
          <c:orientation val="minMax"/>
        </c:scaling>
        <c:delete val="1"/>
        <c:axPos val="b"/>
        <c:numFmt formatCode="General" sourceLinked="1"/>
        <c:majorTickMark val="none"/>
        <c:minorTickMark val="none"/>
        <c:tickLblPos val="nextTo"/>
        <c:crossAx val="22354192"/>
        <c:crosses val="autoZero"/>
        <c:auto val="1"/>
        <c:lblAlgn val="ctr"/>
        <c:lblOffset val="100"/>
        <c:noMultiLvlLbl val="0"/>
      </c:catAx>
      <c:valAx>
        <c:axId val="22354192"/>
        <c:scaling>
          <c:orientation val="minMax"/>
          <c:max val="0.9"/>
        </c:scaling>
        <c:delete val="1"/>
        <c:axPos val="l"/>
        <c:numFmt formatCode="0%" sourceLinked="1"/>
        <c:majorTickMark val="out"/>
        <c:minorTickMark val="none"/>
        <c:tickLblPos val="nextTo"/>
        <c:crossAx val="192771691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89437819420782E-2"/>
          <c:y val="3.0185414502784426E-2"/>
          <c:w val="0.91482112436115848"/>
          <c:h val="0.90346275817761801"/>
        </c:manualLayout>
      </c:layout>
      <c:barChart>
        <c:barDir val="col"/>
        <c:grouping val="clustered"/>
        <c:varyColors val="0"/>
        <c:ser>
          <c:idx val="0"/>
          <c:order val="0"/>
          <c:tx>
            <c:strRef>
              <c:f>Sheet1!$B$1</c:f>
              <c:strCache>
                <c:ptCount val="1"/>
                <c:pt idx="0">
                  <c:v>Series 1</c:v>
                </c:pt>
              </c:strCache>
            </c:strRef>
          </c:tx>
          <c:spPr>
            <a:gradFill>
              <a:gsLst>
                <a:gs pos="0">
                  <a:schemeClr val="accent2"/>
                </a:gs>
                <a:gs pos="100000">
                  <a:schemeClr val="accent2">
                    <a:alpha val="70000"/>
                  </a:schemeClr>
                </a:gs>
              </a:gsLst>
              <a:lin ang="3000000" scaled="0"/>
            </a:gradFill>
            <a:ln>
              <a:noFill/>
            </a:ln>
            <a:effectLst/>
          </c:spPr>
          <c:invertIfNegative val="0"/>
          <c:dPt>
            <c:idx val="0"/>
            <c:invertIfNegative val="0"/>
            <c:bubble3D val="0"/>
            <c:spPr>
              <a:gradFill>
                <a:gsLst>
                  <a:gs pos="0">
                    <a:schemeClr val="accent6">
                      <a:lumMod val="75000"/>
                    </a:schemeClr>
                  </a:gs>
                  <a:gs pos="100000">
                    <a:schemeClr val="accent6">
                      <a:lumMod val="75000"/>
                      <a:alpha val="70000"/>
                    </a:schemeClr>
                  </a:gs>
                </a:gsLst>
                <a:lin ang="3000000" scaled="0"/>
              </a:gradFill>
              <a:ln>
                <a:noFill/>
              </a:ln>
              <a:effectLst/>
            </c:spPr>
            <c:extLst>
              <c:ext xmlns:c16="http://schemas.microsoft.com/office/drawing/2014/chart" uri="{C3380CC4-5D6E-409C-BE32-E72D297353CC}">
                <c16:uniqueId val="{00000005-A3F3-4805-A011-E1C9483AAB1A}"/>
              </c:ext>
            </c:extLst>
          </c:dPt>
          <c:dPt>
            <c:idx val="1"/>
            <c:invertIfNegative val="0"/>
            <c:bubble3D val="0"/>
            <c:spPr>
              <a:gradFill>
                <a:gsLst>
                  <a:gs pos="0">
                    <a:schemeClr val="accent2">
                      <a:lumMod val="85000"/>
                    </a:schemeClr>
                  </a:gs>
                  <a:gs pos="100000">
                    <a:schemeClr val="accent2">
                      <a:lumMod val="75000"/>
                      <a:lumOff val="25000"/>
                    </a:schemeClr>
                  </a:gs>
                </a:gsLst>
                <a:lin ang="3000000" scaled="0"/>
              </a:gradFill>
              <a:ln>
                <a:noFill/>
              </a:ln>
              <a:effectLst/>
            </c:spPr>
            <c:extLst>
              <c:ext xmlns:c16="http://schemas.microsoft.com/office/drawing/2014/chart" uri="{C3380CC4-5D6E-409C-BE32-E72D297353CC}">
                <c16:uniqueId val="{00000003-A3F3-4805-A011-E1C9483AAB1A}"/>
              </c:ext>
            </c:extLst>
          </c:dPt>
          <c:dPt>
            <c:idx val="2"/>
            <c:invertIfNegative val="0"/>
            <c:bubble3D val="0"/>
            <c:spPr>
              <a:gradFill>
                <a:gsLst>
                  <a:gs pos="0">
                    <a:schemeClr val="accent3">
                      <a:lumMod val="75000"/>
                    </a:schemeClr>
                  </a:gs>
                  <a:gs pos="100000">
                    <a:schemeClr val="accent3"/>
                  </a:gs>
                </a:gsLst>
                <a:lin ang="3000000" scaled="0"/>
              </a:gradFill>
              <a:ln>
                <a:noFill/>
              </a:ln>
              <a:effectLst/>
            </c:spPr>
            <c:extLst>
              <c:ext xmlns:c16="http://schemas.microsoft.com/office/drawing/2014/chart" uri="{C3380CC4-5D6E-409C-BE32-E72D297353CC}">
                <c16:uniqueId val="{00000004-A3F3-4805-A011-E1C9483AAB1A}"/>
              </c:ext>
            </c:extLst>
          </c:dPt>
          <c:dLbls>
            <c:dLbl>
              <c:idx val="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3F3-4805-A011-E1C9483AAB1A}"/>
                </c:ext>
              </c:extLst>
            </c:dLbl>
            <c:dLbl>
              <c:idx val="1"/>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3F3-4805-A011-E1C9483AAB1A}"/>
                </c:ext>
              </c:extLst>
            </c:dLbl>
            <c:dLbl>
              <c:idx val="2"/>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3F3-4805-A011-E1C9483AAB1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0.56999999999999995</c:v>
                </c:pt>
                <c:pt idx="1">
                  <c:v>0.53</c:v>
                </c:pt>
                <c:pt idx="2">
                  <c:v>0.4</c:v>
                </c:pt>
              </c:numCache>
            </c:numRef>
          </c:val>
          <c:extLst>
            <c:ext xmlns:c16="http://schemas.microsoft.com/office/drawing/2014/chart" uri="{C3380CC4-5D6E-409C-BE32-E72D297353CC}">
              <c16:uniqueId val="{00000000-A3F3-4805-A011-E1C9483AAB1A}"/>
            </c:ext>
          </c:extLst>
        </c:ser>
        <c:dLbls>
          <c:showLegendKey val="0"/>
          <c:showVal val="0"/>
          <c:showCatName val="0"/>
          <c:showSerName val="0"/>
          <c:showPercent val="0"/>
          <c:showBubbleSize val="0"/>
        </c:dLbls>
        <c:gapWidth val="100"/>
        <c:overlap val="-27"/>
        <c:axId val="1927716912"/>
        <c:axId val="22354192"/>
      </c:barChart>
      <c:catAx>
        <c:axId val="1927716912"/>
        <c:scaling>
          <c:orientation val="minMax"/>
        </c:scaling>
        <c:delete val="1"/>
        <c:axPos val="b"/>
        <c:numFmt formatCode="General" sourceLinked="1"/>
        <c:majorTickMark val="none"/>
        <c:minorTickMark val="none"/>
        <c:tickLblPos val="nextTo"/>
        <c:crossAx val="22354192"/>
        <c:crosses val="autoZero"/>
        <c:auto val="1"/>
        <c:lblAlgn val="ctr"/>
        <c:lblOffset val="100"/>
        <c:noMultiLvlLbl val="0"/>
      </c:catAx>
      <c:valAx>
        <c:axId val="22354192"/>
        <c:scaling>
          <c:orientation val="minMax"/>
          <c:max val="0.9"/>
        </c:scaling>
        <c:delete val="1"/>
        <c:axPos val="l"/>
        <c:numFmt formatCode="0%" sourceLinked="1"/>
        <c:majorTickMark val="out"/>
        <c:minorTickMark val="none"/>
        <c:tickLblPos val="nextTo"/>
        <c:crossAx val="192771691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89437819420782E-2"/>
          <c:y val="3.0185414502784426E-2"/>
          <c:w val="0.91482112436115848"/>
          <c:h val="0.90346275817761801"/>
        </c:manualLayout>
      </c:layout>
      <c:barChart>
        <c:barDir val="col"/>
        <c:grouping val="clustered"/>
        <c:varyColors val="0"/>
        <c:ser>
          <c:idx val="0"/>
          <c:order val="0"/>
          <c:tx>
            <c:strRef>
              <c:f>Sheet1!$B$1</c:f>
              <c:strCache>
                <c:ptCount val="1"/>
                <c:pt idx="0">
                  <c:v>Series 1</c:v>
                </c:pt>
              </c:strCache>
            </c:strRef>
          </c:tx>
          <c:spPr>
            <a:gradFill>
              <a:gsLst>
                <a:gs pos="0">
                  <a:schemeClr val="accent2"/>
                </a:gs>
                <a:gs pos="100000">
                  <a:schemeClr val="accent2">
                    <a:alpha val="70000"/>
                  </a:schemeClr>
                </a:gs>
              </a:gsLst>
              <a:lin ang="3000000" scaled="0"/>
            </a:gradFill>
            <a:ln>
              <a:noFill/>
            </a:ln>
            <a:effectLst/>
          </c:spPr>
          <c:invertIfNegative val="0"/>
          <c:dPt>
            <c:idx val="0"/>
            <c:invertIfNegative val="0"/>
            <c:bubble3D val="0"/>
            <c:spPr>
              <a:gradFill>
                <a:gsLst>
                  <a:gs pos="0">
                    <a:schemeClr val="accent6">
                      <a:lumMod val="75000"/>
                    </a:schemeClr>
                  </a:gs>
                  <a:gs pos="100000">
                    <a:schemeClr val="accent6">
                      <a:lumMod val="75000"/>
                      <a:alpha val="70000"/>
                    </a:schemeClr>
                  </a:gs>
                </a:gsLst>
                <a:lin ang="3000000" scaled="0"/>
              </a:gradFill>
              <a:ln>
                <a:noFill/>
              </a:ln>
              <a:effectLst/>
            </c:spPr>
            <c:extLst>
              <c:ext xmlns:c16="http://schemas.microsoft.com/office/drawing/2014/chart" uri="{C3380CC4-5D6E-409C-BE32-E72D297353CC}">
                <c16:uniqueId val="{00000005-A3F3-4805-A011-E1C9483AAB1A}"/>
              </c:ext>
            </c:extLst>
          </c:dPt>
          <c:dPt>
            <c:idx val="1"/>
            <c:invertIfNegative val="0"/>
            <c:bubble3D val="0"/>
            <c:spPr>
              <a:gradFill>
                <a:gsLst>
                  <a:gs pos="0">
                    <a:schemeClr val="accent2">
                      <a:lumMod val="85000"/>
                    </a:schemeClr>
                  </a:gs>
                  <a:gs pos="100000">
                    <a:schemeClr val="accent2">
                      <a:lumMod val="75000"/>
                      <a:lumOff val="25000"/>
                    </a:schemeClr>
                  </a:gs>
                </a:gsLst>
                <a:lin ang="3000000" scaled="0"/>
              </a:gradFill>
              <a:ln>
                <a:noFill/>
              </a:ln>
              <a:effectLst/>
            </c:spPr>
            <c:extLst>
              <c:ext xmlns:c16="http://schemas.microsoft.com/office/drawing/2014/chart" uri="{C3380CC4-5D6E-409C-BE32-E72D297353CC}">
                <c16:uniqueId val="{00000003-A3F3-4805-A011-E1C9483AAB1A}"/>
              </c:ext>
            </c:extLst>
          </c:dPt>
          <c:dPt>
            <c:idx val="2"/>
            <c:invertIfNegative val="0"/>
            <c:bubble3D val="0"/>
            <c:spPr>
              <a:gradFill>
                <a:gsLst>
                  <a:gs pos="0">
                    <a:schemeClr val="accent3">
                      <a:lumMod val="75000"/>
                    </a:schemeClr>
                  </a:gs>
                  <a:gs pos="100000">
                    <a:schemeClr val="accent3"/>
                  </a:gs>
                </a:gsLst>
                <a:lin ang="3000000" scaled="0"/>
              </a:gradFill>
              <a:ln>
                <a:noFill/>
              </a:ln>
              <a:effectLst/>
            </c:spPr>
            <c:extLst>
              <c:ext xmlns:c16="http://schemas.microsoft.com/office/drawing/2014/chart" uri="{C3380CC4-5D6E-409C-BE32-E72D297353CC}">
                <c16:uniqueId val="{00000004-A3F3-4805-A011-E1C9483AAB1A}"/>
              </c:ext>
            </c:extLst>
          </c:dPt>
          <c:dLbls>
            <c:dLbl>
              <c:idx val="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3F3-4805-A011-E1C9483AAB1A}"/>
                </c:ext>
              </c:extLst>
            </c:dLbl>
            <c:dLbl>
              <c:idx val="1"/>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3F3-4805-A011-E1C9483AAB1A}"/>
                </c:ext>
              </c:extLst>
            </c:dLbl>
            <c:dLbl>
              <c:idx val="2"/>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3F3-4805-A011-E1C9483AAB1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ontserrat"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c:formatCode>
                <c:ptCount val="3"/>
                <c:pt idx="0">
                  <c:v>0.53</c:v>
                </c:pt>
                <c:pt idx="1">
                  <c:v>0.49</c:v>
                </c:pt>
                <c:pt idx="2">
                  <c:v>0.36</c:v>
                </c:pt>
              </c:numCache>
            </c:numRef>
          </c:val>
          <c:extLst>
            <c:ext xmlns:c16="http://schemas.microsoft.com/office/drawing/2014/chart" uri="{C3380CC4-5D6E-409C-BE32-E72D297353CC}">
              <c16:uniqueId val="{00000000-A3F3-4805-A011-E1C9483AAB1A}"/>
            </c:ext>
          </c:extLst>
        </c:ser>
        <c:dLbls>
          <c:showLegendKey val="0"/>
          <c:showVal val="0"/>
          <c:showCatName val="0"/>
          <c:showSerName val="0"/>
          <c:showPercent val="0"/>
          <c:showBubbleSize val="0"/>
        </c:dLbls>
        <c:gapWidth val="100"/>
        <c:overlap val="-27"/>
        <c:axId val="1927716912"/>
        <c:axId val="22354192"/>
      </c:barChart>
      <c:catAx>
        <c:axId val="1927716912"/>
        <c:scaling>
          <c:orientation val="minMax"/>
        </c:scaling>
        <c:delete val="1"/>
        <c:axPos val="b"/>
        <c:numFmt formatCode="General" sourceLinked="1"/>
        <c:majorTickMark val="none"/>
        <c:minorTickMark val="none"/>
        <c:tickLblPos val="nextTo"/>
        <c:crossAx val="22354192"/>
        <c:crosses val="autoZero"/>
        <c:auto val="1"/>
        <c:lblAlgn val="ctr"/>
        <c:lblOffset val="100"/>
        <c:noMultiLvlLbl val="0"/>
      </c:catAx>
      <c:valAx>
        <c:axId val="22354192"/>
        <c:scaling>
          <c:orientation val="minMax"/>
          <c:max val="0.9"/>
        </c:scaling>
        <c:delete val="1"/>
        <c:axPos val="l"/>
        <c:numFmt formatCode="0%" sourceLinked="1"/>
        <c:majorTickMark val="out"/>
        <c:minorTickMark val="none"/>
        <c:tickLblPos val="nextTo"/>
        <c:crossAx val="192771691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6350">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0">
                    <a:schemeClr val="accent2"/>
                  </a:gs>
                  <a:gs pos="100000">
                    <a:schemeClr val="accent2">
                      <a:alpha val="70000"/>
                    </a:schemeClr>
                  </a:gs>
                </a:gsLst>
                <a:lin ang="5400000" scaled="0"/>
              </a:gradFill>
              <a:ln w="19050">
                <a:noFill/>
              </a:ln>
              <a:effectLst/>
            </c:spPr>
            <c:extLst>
              <c:ext xmlns:c16="http://schemas.microsoft.com/office/drawing/2014/chart" uri="{C3380CC4-5D6E-409C-BE32-E72D297353CC}">
                <c16:uniqueId val="{00000001-B652-4947-A907-29F24F344649}"/>
              </c:ext>
            </c:extLst>
          </c:dPt>
          <c:dPt>
            <c:idx val="1"/>
            <c:bubble3D val="0"/>
            <c:spPr>
              <a:noFill/>
              <a:ln w="19050">
                <a:noFill/>
              </a:ln>
              <a:effectLst/>
            </c:spPr>
            <c:extLst>
              <c:ext xmlns:c16="http://schemas.microsoft.com/office/drawing/2014/chart" uri="{C3380CC4-5D6E-409C-BE32-E72D297353CC}">
                <c16:uniqueId val="{00000003-B652-4947-A907-29F24F344649}"/>
              </c:ext>
            </c:extLst>
          </c:dPt>
          <c:cat>
            <c:strRef>
              <c:f>Sheet1!$A$2:$A$3</c:f>
              <c:strCache>
                <c:ptCount val="2"/>
                <c:pt idx="0">
                  <c:v>1st Qtr</c:v>
                </c:pt>
                <c:pt idx="1">
                  <c:v>2nd Qtr</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4-B652-4947-A907-29F24F34464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0">
                    <a:schemeClr val="accent2"/>
                  </a:gs>
                  <a:gs pos="100000">
                    <a:schemeClr val="accent2">
                      <a:alpha val="70000"/>
                    </a:schemeClr>
                  </a:gs>
                </a:gsLst>
                <a:lin ang="5400000" scaled="0"/>
              </a:gradFill>
              <a:ln w="19050">
                <a:noFill/>
              </a:ln>
              <a:effectLst/>
            </c:spPr>
            <c:extLst>
              <c:ext xmlns:c16="http://schemas.microsoft.com/office/drawing/2014/chart" uri="{C3380CC4-5D6E-409C-BE32-E72D297353CC}">
                <c16:uniqueId val="{00000001-F42C-8443-96B4-1FF2FF424A46}"/>
              </c:ext>
            </c:extLst>
          </c:dPt>
          <c:dPt>
            <c:idx val="1"/>
            <c:bubble3D val="0"/>
            <c:spPr>
              <a:noFill/>
              <a:ln w="19050">
                <a:noFill/>
              </a:ln>
              <a:effectLst/>
            </c:spPr>
            <c:extLst>
              <c:ext xmlns:c16="http://schemas.microsoft.com/office/drawing/2014/chart" uri="{C3380CC4-5D6E-409C-BE32-E72D297353CC}">
                <c16:uniqueId val="{00000003-F42C-8443-96B4-1FF2FF424A46}"/>
              </c:ext>
            </c:extLst>
          </c:dPt>
          <c:cat>
            <c:strRef>
              <c:f>Sheet1!$A$2:$A$3</c:f>
              <c:strCache>
                <c:ptCount val="2"/>
                <c:pt idx="0">
                  <c:v>1st Qtr</c:v>
                </c:pt>
                <c:pt idx="1">
                  <c:v>2nd Qtr</c:v>
                </c:pt>
              </c:strCache>
            </c:strRef>
          </c:cat>
          <c:val>
            <c:numRef>
              <c:f>Sheet1!$B$2:$B$3</c:f>
              <c:numCache>
                <c:formatCode>0%</c:formatCode>
                <c:ptCount val="2"/>
                <c:pt idx="0">
                  <c:v>0.51</c:v>
                </c:pt>
                <c:pt idx="1">
                  <c:v>0.49</c:v>
                </c:pt>
              </c:numCache>
            </c:numRef>
          </c:val>
          <c:extLst>
            <c:ext xmlns:c16="http://schemas.microsoft.com/office/drawing/2014/chart" uri="{C3380CC4-5D6E-409C-BE32-E72D297353CC}">
              <c16:uniqueId val="{00000004-F42C-8443-96B4-1FF2FF424A4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0">
                    <a:schemeClr val="accent2"/>
                  </a:gs>
                  <a:gs pos="100000">
                    <a:schemeClr val="accent2">
                      <a:alpha val="70000"/>
                    </a:schemeClr>
                  </a:gs>
                </a:gsLst>
                <a:lin ang="5400000" scaled="0"/>
              </a:gradFill>
              <a:ln w="19050">
                <a:noFill/>
              </a:ln>
              <a:effectLst/>
            </c:spPr>
            <c:extLst>
              <c:ext xmlns:c16="http://schemas.microsoft.com/office/drawing/2014/chart" uri="{C3380CC4-5D6E-409C-BE32-E72D297353CC}">
                <c16:uniqueId val="{00000001-15AA-2245-963A-5D46ABB57CAC}"/>
              </c:ext>
            </c:extLst>
          </c:dPt>
          <c:dPt>
            <c:idx val="1"/>
            <c:bubble3D val="0"/>
            <c:spPr>
              <a:noFill/>
              <a:ln w="19050">
                <a:noFill/>
              </a:ln>
              <a:effectLst/>
            </c:spPr>
            <c:extLst>
              <c:ext xmlns:c16="http://schemas.microsoft.com/office/drawing/2014/chart" uri="{C3380CC4-5D6E-409C-BE32-E72D297353CC}">
                <c16:uniqueId val="{00000003-15AA-2245-963A-5D46ABB57CAC}"/>
              </c:ext>
            </c:extLst>
          </c:dPt>
          <c:cat>
            <c:strRef>
              <c:f>Sheet1!$A$2:$A$3</c:f>
              <c:strCache>
                <c:ptCount val="2"/>
                <c:pt idx="0">
                  <c:v>1st Qtr</c:v>
                </c:pt>
                <c:pt idx="1">
                  <c:v>2nd Qtr</c:v>
                </c:pt>
              </c:strCache>
            </c:strRef>
          </c:cat>
          <c:val>
            <c:numRef>
              <c:f>Sheet1!$B$2:$B$3</c:f>
              <c:numCache>
                <c:formatCode>0%</c:formatCode>
                <c:ptCount val="2"/>
                <c:pt idx="0">
                  <c:v>0.47</c:v>
                </c:pt>
                <c:pt idx="1">
                  <c:v>0.53</c:v>
                </c:pt>
              </c:numCache>
            </c:numRef>
          </c:val>
          <c:extLst>
            <c:ext xmlns:c16="http://schemas.microsoft.com/office/drawing/2014/chart" uri="{C3380CC4-5D6E-409C-BE32-E72D297353CC}">
              <c16:uniqueId val="{00000004-15AA-2245-963A-5D46ABB57C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Sheet1!$A$2:$A$7</c:f>
              <c:strCache>
                <c:ptCount val="6"/>
                <c:pt idx="0">
                  <c:v>General</c:v>
                </c:pt>
                <c:pt idx="1">
                  <c:v>Reliability</c:v>
                </c:pt>
                <c:pt idx="2">
                  <c:v>Usability</c:v>
                </c:pt>
                <c:pt idx="3">
                  <c:v>Functionality</c:v>
                </c:pt>
                <c:pt idx="4">
                  <c:v>Pricing</c:v>
                </c:pt>
                <c:pt idx="5">
                  <c:v>Support</c:v>
                </c:pt>
              </c:strCache>
            </c:strRef>
          </c:cat>
          <c:val>
            <c:numRef>
              <c:f>Sheet1!$B$2:$B$7</c:f>
              <c:numCache>
                <c:formatCode>General</c:formatCode>
                <c:ptCount val="6"/>
                <c:pt idx="0">
                  <c:v>400</c:v>
                </c:pt>
                <c:pt idx="1">
                  <c:v>220</c:v>
                </c:pt>
                <c:pt idx="2">
                  <c:v>180</c:v>
                </c:pt>
                <c:pt idx="3">
                  <c:v>120</c:v>
                </c:pt>
                <c:pt idx="4">
                  <c:v>70</c:v>
                </c:pt>
                <c:pt idx="5">
                  <c:v>30</c:v>
                </c:pt>
              </c:numCache>
            </c:numRef>
          </c:val>
          <c:extLst>
            <c:ext xmlns:c16="http://schemas.microsoft.com/office/drawing/2014/chart" uri="{C3380CC4-5D6E-409C-BE32-E72D297353CC}">
              <c16:uniqueId val="{00000000-CA57-4328-B43D-4A8476ADE314}"/>
            </c:ext>
          </c:extLst>
        </c:ser>
        <c:dLbls>
          <c:showLegendKey val="0"/>
          <c:showVal val="0"/>
          <c:showCatName val="0"/>
          <c:showSerName val="0"/>
          <c:showPercent val="0"/>
          <c:showBubbleSize val="0"/>
        </c:dLbls>
        <c:gapWidth val="120"/>
        <c:axId val="1869737008"/>
        <c:axId val="105690400"/>
      </c:barChart>
      <c:catAx>
        <c:axId val="1869737008"/>
        <c:scaling>
          <c:orientation val="maxMin"/>
        </c:scaling>
        <c:delete val="0"/>
        <c:axPos val="l"/>
        <c:numFmt formatCode="General" sourceLinked="1"/>
        <c:majorTickMark val="none"/>
        <c:minorTickMark val="none"/>
        <c:tickLblPos val="nextTo"/>
        <c:spPr>
          <a:noFill/>
          <a:ln w="6350" cap="rnd" cmpd="sng" algn="ctr">
            <a:solidFill>
              <a:schemeClr val="tx2">
                <a:lumMod val="20000"/>
                <a:lumOff val="8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ontserrat" panose="00000500000000000000" pitchFamily="50" charset="0"/>
                <a:ea typeface="+mn-ea"/>
                <a:cs typeface="+mn-cs"/>
              </a:defRPr>
            </a:pPr>
            <a:endParaRPr lang="en-US"/>
          </a:p>
        </c:txPr>
        <c:crossAx val="105690400"/>
        <c:crosses val="autoZero"/>
        <c:auto val="1"/>
        <c:lblAlgn val="ctr"/>
        <c:lblOffset val="100"/>
        <c:noMultiLvlLbl val="0"/>
      </c:catAx>
      <c:valAx>
        <c:axId val="105690400"/>
        <c:scaling>
          <c:orientation val="minMax"/>
          <c:max val="500"/>
        </c:scaling>
        <c:delete val="1"/>
        <c:axPos val="t"/>
        <c:numFmt formatCode="General" sourceLinked="1"/>
        <c:majorTickMark val="out"/>
        <c:minorTickMark val="none"/>
        <c:tickLblPos val="nextTo"/>
        <c:crossAx val="1869737008"/>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Montserrat" panose="00000500000000000000" pitchFamily="50"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284F1-2434-2E4C-BF7F-70FA9C88566D}" type="datetimeFigureOut">
              <a:rPr lang="en-US" smtClean="0"/>
              <a:t>3/9/23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65AE4-6EBA-7648-ADDC-82842DD525A2}" type="slidenum">
              <a:rPr lang="en-US" smtClean="0"/>
              <a:t>‹#›</a:t>
            </a:fld>
            <a:endParaRPr lang="en-US"/>
          </a:p>
        </p:txBody>
      </p:sp>
    </p:spTree>
    <p:extLst>
      <p:ext uri="{BB962C8B-B14F-4D97-AF65-F5344CB8AC3E}">
        <p14:creationId xmlns:p14="http://schemas.microsoft.com/office/powerpoint/2010/main" val="3164879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10</a:t>
            </a:fld>
            <a:endParaRPr lang="en-US"/>
          </a:p>
        </p:txBody>
      </p:sp>
    </p:spTree>
    <p:extLst>
      <p:ext uri="{BB962C8B-B14F-4D97-AF65-F5344CB8AC3E}">
        <p14:creationId xmlns:p14="http://schemas.microsoft.com/office/powerpoint/2010/main" val="418325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65AE4-6EBA-7648-ADDC-82842DD525A2}" type="slidenum">
              <a:rPr lang="en-US" smtClean="0"/>
              <a:t>11</a:t>
            </a:fld>
            <a:endParaRPr lang="en-US"/>
          </a:p>
        </p:txBody>
      </p:sp>
    </p:spTree>
    <p:extLst>
      <p:ext uri="{BB962C8B-B14F-4D97-AF65-F5344CB8AC3E}">
        <p14:creationId xmlns:p14="http://schemas.microsoft.com/office/powerpoint/2010/main" val="246363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12</a:t>
            </a:fld>
            <a:endParaRPr lang="en-US"/>
          </a:p>
        </p:txBody>
      </p:sp>
    </p:spTree>
    <p:extLst>
      <p:ext uri="{BB962C8B-B14F-4D97-AF65-F5344CB8AC3E}">
        <p14:creationId xmlns:p14="http://schemas.microsoft.com/office/powerpoint/2010/main" val="331800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13</a:t>
            </a:fld>
            <a:endParaRPr lang="en-US"/>
          </a:p>
        </p:txBody>
      </p:sp>
    </p:spTree>
    <p:extLst>
      <p:ext uri="{BB962C8B-B14F-4D97-AF65-F5344CB8AC3E}">
        <p14:creationId xmlns:p14="http://schemas.microsoft.com/office/powerpoint/2010/main" val="145408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14</a:t>
            </a:fld>
            <a:endParaRPr lang="en-US"/>
          </a:p>
        </p:txBody>
      </p:sp>
    </p:spTree>
    <p:extLst>
      <p:ext uri="{BB962C8B-B14F-4D97-AF65-F5344CB8AC3E}">
        <p14:creationId xmlns:p14="http://schemas.microsoft.com/office/powerpoint/2010/main" val="383858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15</a:t>
            </a:fld>
            <a:endParaRPr lang="en-US"/>
          </a:p>
        </p:txBody>
      </p:sp>
    </p:spTree>
    <p:extLst>
      <p:ext uri="{BB962C8B-B14F-4D97-AF65-F5344CB8AC3E}">
        <p14:creationId xmlns:p14="http://schemas.microsoft.com/office/powerpoint/2010/main" val="338241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16</a:t>
            </a:fld>
            <a:endParaRPr lang="en-US"/>
          </a:p>
        </p:txBody>
      </p:sp>
    </p:spTree>
    <p:extLst>
      <p:ext uri="{BB962C8B-B14F-4D97-AF65-F5344CB8AC3E}">
        <p14:creationId xmlns:p14="http://schemas.microsoft.com/office/powerpoint/2010/main" val="1316023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17</a:t>
            </a:fld>
            <a:endParaRPr lang="en-US"/>
          </a:p>
        </p:txBody>
      </p:sp>
    </p:spTree>
    <p:extLst>
      <p:ext uri="{BB962C8B-B14F-4D97-AF65-F5344CB8AC3E}">
        <p14:creationId xmlns:p14="http://schemas.microsoft.com/office/powerpoint/2010/main" val="219720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18</a:t>
            </a:fld>
            <a:endParaRPr lang="en-US"/>
          </a:p>
        </p:txBody>
      </p:sp>
    </p:spTree>
    <p:extLst>
      <p:ext uri="{BB962C8B-B14F-4D97-AF65-F5344CB8AC3E}">
        <p14:creationId xmlns:p14="http://schemas.microsoft.com/office/powerpoint/2010/main" val="1151128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19</a:t>
            </a:fld>
            <a:endParaRPr lang="en-US"/>
          </a:p>
        </p:txBody>
      </p:sp>
    </p:spTree>
    <p:extLst>
      <p:ext uri="{BB962C8B-B14F-4D97-AF65-F5344CB8AC3E}">
        <p14:creationId xmlns:p14="http://schemas.microsoft.com/office/powerpoint/2010/main" val="333714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a:t>
            </a:fld>
            <a:endParaRPr lang="en-US"/>
          </a:p>
        </p:txBody>
      </p:sp>
    </p:spTree>
    <p:extLst>
      <p:ext uri="{BB962C8B-B14F-4D97-AF65-F5344CB8AC3E}">
        <p14:creationId xmlns:p14="http://schemas.microsoft.com/office/powerpoint/2010/main" val="1192231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20</a:t>
            </a:fld>
            <a:endParaRPr lang="en-US"/>
          </a:p>
        </p:txBody>
      </p:sp>
    </p:spTree>
    <p:extLst>
      <p:ext uri="{BB962C8B-B14F-4D97-AF65-F5344CB8AC3E}">
        <p14:creationId xmlns:p14="http://schemas.microsoft.com/office/powerpoint/2010/main" val="397466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21</a:t>
            </a:fld>
            <a:endParaRPr lang="en-US"/>
          </a:p>
        </p:txBody>
      </p:sp>
    </p:spTree>
    <p:extLst>
      <p:ext uri="{BB962C8B-B14F-4D97-AF65-F5344CB8AC3E}">
        <p14:creationId xmlns:p14="http://schemas.microsoft.com/office/powerpoint/2010/main" val="571615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22</a:t>
            </a:fld>
            <a:endParaRPr lang="en-US"/>
          </a:p>
        </p:txBody>
      </p:sp>
    </p:spTree>
    <p:extLst>
      <p:ext uri="{BB962C8B-B14F-4D97-AF65-F5344CB8AC3E}">
        <p14:creationId xmlns:p14="http://schemas.microsoft.com/office/powerpoint/2010/main" val="108472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23</a:t>
            </a:fld>
            <a:endParaRPr lang="en-US"/>
          </a:p>
        </p:txBody>
      </p:sp>
    </p:spTree>
    <p:extLst>
      <p:ext uri="{BB962C8B-B14F-4D97-AF65-F5344CB8AC3E}">
        <p14:creationId xmlns:p14="http://schemas.microsoft.com/office/powerpoint/2010/main" val="193700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24</a:t>
            </a:fld>
            <a:endParaRPr lang="en-US"/>
          </a:p>
        </p:txBody>
      </p:sp>
    </p:spTree>
    <p:extLst>
      <p:ext uri="{BB962C8B-B14F-4D97-AF65-F5344CB8AC3E}">
        <p14:creationId xmlns:p14="http://schemas.microsoft.com/office/powerpoint/2010/main" val="16686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25</a:t>
            </a:fld>
            <a:endParaRPr lang="en-US"/>
          </a:p>
        </p:txBody>
      </p:sp>
    </p:spTree>
    <p:extLst>
      <p:ext uri="{BB962C8B-B14F-4D97-AF65-F5344CB8AC3E}">
        <p14:creationId xmlns:p14="http://schemas.microsoft.com/office/powerpoint/2010/main" val="1875043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26</a:t>
            </a:fld>
            <a:endParaRPr lang="en-US"/>
          </a:p>
        </p:txBody>
      </p:sp>
    </p:spTree>
    <p:extLst>
      <p:ext uri="{BB962C8B-B14F-4D97-AF65-F5344CB8AC3E}">
        <p14:creationId xmlns:p14="http://schemas.microsoft.com/office/powerpoint/2010/main" val="165642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27</a:t>
            </a:fld>
            <a:endParaRPr lang="en-US"/>
          </a:p>
        </p:txBody>
      </p:sp>
    </p:spTree>
    <p:extLst>
      <p:ext uri="{BB962C8B-B14F-4D97-AF65-F5344CB8AC3E}">
        <p14:creationId xmlns:p14="http://schemas.microsoft.com/office/powerpoint/2010/main" val="2073975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65AE4-6EBA-7648-ADDC-82842DD525A2}" type="slidenum">
              <a:rPr lang="en-US" smtClean="0"/>
              <a:t>28</a:t>
            </a:fld>
            <a:endParaRPr lang="en-US"/>
          </a:p>
        </p:txBody>
      </p:sp>
    </p:spTree>
    <p:extLst>
      <p:ext uri="{BB962C8B-B14F-4D97-AF65-F5344CB8AC3E}">
        <p14:creationId xmlns:p14="http://schemas.microsoft.com/office/powerpoint/2010/main" val="121484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29</a:t>
            </a:fld>
            <a:endParaRPr lang="en-US"/>
          </a:p>
        </p:txBody>
      </p:sp>
    </p:spTree>
    <p:extLst>
      <p:ext uri="{BB962C8B-B14F-4D97-AF65-F5344CB8AC3E}">
        <p14:creationId xmlns:p14="http://schemas.microsoft.com/office/powerpoint/2010/main" val="275565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3</a:t>
            </a:fld>
            <a:endParaRPr lang="en-US"/>
          </a:p>
        </p:txBody>
      </p:sp>
    </p:spTree>
    <p:extLst>
      <p:ext uri="{BB962C8B-B14F-4D97-AF65-F5344CB8AC3E}">
        <p14:creationId xmlns:p14="http://schemas.microsoft.com/office/powerpoint/2010/main" val="146697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30</a:t>
            </a:fld>
            <a:endParaRPr lang="en-US"/>
          </a:p>
        </p:txBody>
      </p:sp>
    </p:spTree>
    <p:extLst>
      <p:ext uri="{BB962C8B-B14F-4D97-AF65-F5344CB8AC3E}">
        <p14:creationId xmlns:p14="http://schemas.microsoft.com/office/powerpoint/2010/main" val="2762690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31</a:t>
            </a:fld>
            <a:endParaRPr lang="en-US"/>
          </a:p>
        </p:txBody>
      </p:sp>
    </p:spTree>
    <p:extLst>
      <p:ext uri="{BB962C8B-B14F-4D97-AF65-F5344CB8AC3E}">
        <p14:creationId xmlns:p14="http://schemas.microsoft.com/office/powerpoint/2010/main" val="223407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4</a:t>
            </a:fld>
            <a:endParaRPr lang="en-US"/>
          </a:p>
        </p:txBody>
      </p:sp>
    </p:spTree>
    <p:extLst>
      <p:ext uri="{BB962C8B-B14F-4D97-AF65-F5344CB8AC3E}">
        <p14:creationId xmlns:p14="http://schemas.microsoft.com/office/powerpoint/2010/main" val="252837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5</a:t>
            </a:fld>
            <a:endParaRPr lang="en-US"/>
          </a:p>
        </p:txBody>
      </p:sp>
    </p:spTree>
    <p:extLst>
      <p:ext uri="{BB962C8B-B14F-4D97-AF65-F5344CB8AC3E}">
        <p14:creationId xmlns:p14="http://schemas.microsoft.com/office/powerpoint/2010/main" val="2461565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6</a:t>
            </a:fld>
            <a:endParaRPr lang="en-US"/>
          </a:p>
        </p:txBody>
      </p:sp>
    </p:spTree>
    <p:extLst>
      <p:ext uri="{BB962C8B-B14F-4D97-AF65-F5344CB8AC3E}">
        <p14:creationId xmlns:p14="http://schemas.microsoft.com/office/powerpoint/2010/main" val="290908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7</a:t>
            </a:fld>
            <a:endParaRPr lang="en-US"/>
          </a:p>
        </p:txBody>
      </p:sp>
    </p:spTree>
    <p:extLst>
      <p:ext uri="{BB962C8B-B14F-4D97-AF65-F5344CB8AC3E}">
        <p14:creationId xmlns:p14="http://schemas.microsoft.com/office/powerpoint/2010/main" val="3907396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8</a:t>
            </a:fld>
            <a:endParaRPr lang="en-US"/>
          </a:p>
        </p:txBody>
      </p:sp>
    </p:spTree>
    <p:extLst>
      <p:ext uri="{BB962C8B-B14F-4D97-AF65-F5344CB8AC3E}">
        <p14:creationId xmlns:p14="http://schemas.microsoft.com/office/powerpoint/2010/main" val="3529031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65AE4-6EBA-7648-ADDC-82842DD525A2}" type="slidenum">
              <a:rPr lang="en-US" smtClean="0"/>
              <a:t>9</a:t>
            </a:fld>
            <a:endParaRPr lang="en-US"/>
          </a:p>
        </p:txBody>
      </p:sp>
    </p:spTree>
    <p:extLst>
      <p:ext uri="{BB962C8B-B14F-4D97-AF65-F5344CB8AC3E}">
        <p14:creationId xmlns:p14="http://schemas.microsoft.com/office/powerpoint/2010/main" val="108458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8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90742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683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889991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361753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25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402995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3/9/23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43389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3/9/23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88482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3/9/23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757527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3/9/23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318626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6E58E0-3125-4230-B215-0EAB81C004B1}"/>
              </a:ext>
            </a:extLst>
          </p:cNvPr>
          <p:cNvSpPr txBox="1"/>
          <p:nvPr userDrawn="1"/>
        </p:nvSpPr>
        <p:spPr>
          <a:xfrm rot="10800000" flipV="1">
            <a:off x="11464944" y="94479"/>
            <a:ext cx="558349" cy="261610"/>
          </a:xfrm>
          <a:prstGeom prst="rect">
            <a:avLst/>
          </a:prstGeom>
          <a:noFill/>
        </p:spPr>
        <p:txBody>
          <a:bodyPr wrap="square" rtlCol="0">
            <a:spAutoFit/>
          </a:bodyPr>
          <a:lstStyle>
            <a:defPPr>
              <a:defRPr lang="en-US"/>
            </a:defPPr>
            <a:lvl1pPr>
              <a:defRPr sz="2000" b="1">
                <a:solidFill>
                  <a:schemeClr val="tx1">
                    <a:lumMod val="85000"/>
                    <a:lumOff val="15000"/>
                  </a:schemeClr>
                </a:solidFill>
                <a:latin typeface="Space Grotesk" pitchFamily="2" charset="0"/>
                <a:cs typeface="Space Grotesk" pitchFamily="2" charset="0"/>
              </a:defRPr>
            </a:lvl1pPr>
          </a:lstStyle>
          <a:p>
            <a:pPr algn="l"/>
            <a:fld id="{260E2A6B-A809-4840-BF14-8648BC0BDF87}" type="slidenum">
              <a:rPr lang="id-ID" sz="1100" b="0" smtClean="0">
                <a:solidFill>
                  <a:srgbClr val="231A28"/>
                </a:solidFill>
                <a:latin typeface="Montserrat" panose="00000500000000000000" pitchFamily="50" charset="0"/>
              </a:rPr>
              <a:pPr algn="l"/>
              <a:t>‹#›</a:t>
            </a:fld>
            <a:endParaRPr lang="id-ID" sz="1100" b="0" dirty="0">
              <a:solidFill>
                <a:srgbClr val="231A28"/>
              </a:solidFill>
              <a:latin typeface="Montserrat" panose="00000500000000000000" pitchFamily="50" charset="0"/>
            </a:endParaRPr>
          </a:p>
        </p:txBody>
      </p:sp>
      <p:cxnSp>
        <p:nvCxnSpPr>
          <p:cNvPr id="7" name="Straight Connector 6">
            <a:extLst>
              <a:ext uri="{FF2B5EF4-FFF2-40B4-BE49-F238E27FC236}">
                <a16:creationId xmlns:a16="http://schemas.microsoft.com/office/drawing/2014/main" id="{B3E0A50C-B541-4EB7-9C22-B6E7F3C3EFE7}"/>
              </a:ext>
            </a:extLst>
          </p:cNvPr>
          <p:cNvCxnSpPr>
            <a:cxnSpLocks/>
          </p:cNvCxnSpPr>
          <p:nvPr userDrawn="1"/>
        </p:nvCxnSpPr>
        <p:spPr>
          <a:xfrm>
            <a:off x="10833100" y="225285"/>
            <a:ext cx="546102" cy="0"/>
          </a:xfrm>
          <a:prstGeom prst="line">
            <a:avLst/>
          </a:prstGeom>
          <a:ln>
            <a:solidFill>
              <a:srgbClr val="231A28"/>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0C9280-2E91-4C2B-994B-0A34A3D6452C}"/>
              </a:ext>
            </a:extLst>
          </p:cNvPr>
          <p:cNvCxnSpPr>
            <a:cxnSpLocks/>
          </p:cNvCxnSpPr>
          <p:nvPr userDrawn="1"/>
        </p:nvCxnSpPr>
        <p:spPr>
          <a:xfrm>
            <a:off x="0" y="461818"/>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881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3/9/23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87668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3/9/23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720798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3/9/23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249249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3/9/23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8158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3/9/23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6477978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3/9/23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52636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3/9/23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944164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45637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6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02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41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3261508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3686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25108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448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3.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E72C79-08C2-2CF9-EB46-F07A4165E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D8A24-2159-3583-97D7-3D9A5F0B3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1905E-5817-DE63-7D55-AFD1FD5E9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C237E-38D0-6445-8B90-4C2B30798427}" type="datetimeFigureOut">
              <a:rPr lang="en-US" smtClean="0"/>
              <a:t>3/9/23</a:t>
            </a:fld>
            <a:endParaRPr lang="en-US"/>
          </a:p>
        </p:txBody>
      </p:sp>
      <p:sp>
        <p:nvSpPr>
          <p:cNvPr id="5" name="Footer Placeholder 4">
            <a:extLst>
              <a:ext uri="{FF2B5EF4-FFF2-40B4-BE49-F238E27FC236}">
                <a16:creationId xmlns:a16="http://schemas.microsoft.com/office/drawing/2014/main" id="{A1F21139-EB41-1731-E0E4-B362AD3A0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C63C6F-A330-2AED-4676-3C6B45C3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A9682-3C77-3A4C-9968-F8EA2EC5A15E}" type="slidenum">
              <a:rPr lang="en-US" smtClean="0"/>
              <a:t>‹#›</a:t>
            </a:fld>
            <a:endParaRPr lang="en-US"/>
          </a:p>
        </p:txBody>
      </p:sp>
    </p:spTree>
    <p:extLst>
      <p:ext uri="{BB962C8B-B14F-4D97-AF65-F5344CB8AC3E}">
        <p14:creationId xmlns:p14="http://schemas.microsoft.com/office/powerpoint/2010/main" val="136484264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849574"/>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22304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needs" TargetMode="External"/><Relationship Id="rId7" Type="http://schemas.openxmlformats.org/officeDocument/2006/relationships/hyperlink" Target="https://plus.youexec.com/feedback/need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needs"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hyperlink" Target="https://plus.youexec.com/article/research" TargetMode="External"/><Relationship Id="rId7" Type="http://schemas.openxmlformats.org/officeDocument/2006/relationships/hyperlink" Target="https://plus.youexec.com/article/prop2"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5.gif"/><Relationship Id="rId5" Type="http://schemas.openxmlformats.org/officeDocument/2006/relationships/hyperlink" Target="https://plus.youexec.com/article/journey2" TargetMode="External"/><Relationship Id="rId10" Type="http://schemas.openxmlformats.org/officeDocument/2006/relationships/image" Target="../media/image7.gif"/><Relationship Id="rId4" Type="http://schemas.openxmlformats.org/officeDocument/2006/relationships/image" Target="../media/image4.gif"/><Relationship Id="rId9" Type="http://schemas.openxmlformats.org/officeDocument/2006/relationships/hyperlink" Target="https://plus.youexec.com/article/soci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8E7D801-837F-D4DD-B67B-0458AA6E982C}"/>
              </a:ext>
            </a:extLst>
          </p:cNvPr>
          <p:cNvSpPr/>
          <p:nvPr/>
        </p:nvSpPr>
        <p:spPr>
          <a:xfrm rot="20896925">
            <a:off x="4089332" y="-4742616"/>
            <a:ext cx="7585326" cy="7328862"/>
          </a:xfrm>
          <a:prstGeom prst="ellipse">
            <a:avLst/>
          </a:prstGeom>
          <a:solidFill>
            <a:schemeClr val="accent4">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B4ACD728-98B4-1F0E-74F9-DF4C8ABA334D}"/>
              </a:ext>
            </a:extLst>
          </p:cNvPr>
          <p:cNvSpPr/>
          <p:nvPr/>
        </p:nvSpPr>
        <p:spPr>
          <a:xfrm rot="2883026">
            <a:off x="-4060000" y="3470164"/>
            <a:ext cx="9460292" cy="6944634"/>
          </a:xfrm>
          <a:prstGeom prst="ellipse">
            <a:avLst/>
          </a:prstGeom>
          <a:solidFill>
            <a:schemeClr val="accent2">
              <a:alpha val="8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3EF9205D-6E7B-B675-E560-5001482670D4}"/>
              </a:ext>
            </a:extLst>
          </p:cNvPr>
          <p:cNvSpPr/>
          <p:nvPr/>
        </p:nvSpPr>
        <p:spPr>
          <a:xfrm>
            <a:off x="670147" y="2032673"/>
            <a:ext cx="3300260" cy="546658"/>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D09D75-71D3-ADDF-342B-EC0C154912D8}"/>
              </a:ext>
            </a:extLst>
          </p:cNvPr>
          <p:cNvSpPr txBox="1"/>
          <p:nvPr/>
        </p:nvSpPr>
        <p:spPr>
          <a:xfrm>
            <a:off x="670147" y="2151153"/>
            <a:ext cx="3300259"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NEEDS</a:t>
            </a:r>
          </a:p>
        </p:txBody>
      </p:sp>
      <p:sp>
        <p:nvSpPr>
          <p:cNvPr id="16" name="Rectangle 15">
            <a:extLst>
              <a:ext uri="{FF2B5EF4-FFF2-40B4-BE49-F238E27FC236}">
                <a16:creationId xmlns:a16="http://schemas.microsoft.com/office/drawing/2014/main" id="{5253F65A-EA8E-449F-BABF-70A74AA3D494}"/>
              </a:ext>
            </a:extLst>
          </p:cNvPr>
          <p:cNvSpPr/>
          <p:nvPr/>
        </p:nvSpPr>
        <p:spPr>
          <a:xfrm>
            <a:off x="670147" y="2568659"/>
            <a:ext cx="3300260" cy="3302401"/>
          </a:xfrm>
          <a:prstGeom prst="rect">
            <a:avLst/>
          </a:prstGeom>
          <a:solidFill>
            <a:srgbClr val="FBFBF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B2EF84-1D04-4B62-9779-4549C582CE13}"/>
              </a:ext>
            </a:extLst>
          </p:cNvPr>
          <p:cNvSpPr/>
          <p:nvPr/>
        </p:nvSpPr>
        <p:spPr>
          <a:xfrm flipV="1">
            <a:off x="4425343" y="2568658"/>
            <a:ext cx="3300260" cy="3302415"/>
          </a:xfrm>
          <a:prstGeom prst="rect">
            <a:avLst/>
          </a:prstGeom>
          <a:solidFill>
            <a:srgbClr val="FBFBF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307857C-3F28-4EE3-9DD1-70F3CCE3C244}"/>
              </a:ext>
            </a:extLst>
          </p:cNvPr>
          <p:cNvSpPr/>
          <p:nvPr/>
        </p:nvSpPr>
        <p:spPr>
          <a:xfrm>
            <a:off x="8180540" y="2568660"/>
            <a:ext cx="3300260" cy="3302391"/>
          </a:xfrm>
          <a:prstGeom prst="rect">
            <a:avLst/>
          </a:prstGeom>
          <a:solidFill>
            <a:srgbClr val="FBFBF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1" name="Chart 30">
            <a:extLst>
              <a:ext uri="{FF2B5EF4-FFF2-40B4-BE49-F238E27FC236}">
                <a16:creationId xmlns:a16="http://schemas.microsoft.com/office/drawing/2014/main" id="{451769BC-AC7F-45CA-9E66-C65F738C965E}"/>
              </a:ext>
            </a:extLst>
          </p:cNvPr>
          <p:cNvGraphicFramePr/>
          <p:nvPr>
            <p:extLst>
              <p:ext uri="{D42A27DB-BD31-4B8C-83A1-F6EECF244321}">
                <p14:modId xmlns:p14="http://schemas.microsoft.com/office/powerpoint/2010/main" val="4246549269"/>
              </p:ext>
            </p:extLst>
          </p:nvPr>
        </p:nvGraphicFramePr>
        <p:xfrm>
          <a:off x="800101" y="2796324"/>
          <a:ext cx="3040352" cy="28470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 33">
            <a:extLst>
              <a:ext uri="{FF2B5EF4-FFF2-40B4-BE49-F238E27FC236}">
                <a16:creationId xmlns:a16="http://schemas.microsoft.com/office/drawing/2014/main" id="{DBE8C65A-D770-4D80-887C-9EB4DC51597E}"/>
              </a:ext>
            </a:extLst>
          </p:cNvPr>
          <p:cNvGraphicFramePr/>
          <p:nvPr>
            <p:extLst>
              <p:ext uri="{D42A27DB-BD31-4B8C-83A1-F6EECF244321}">
                <p14:modId xmlns:p14="http://schemas.microsoft.com/office/powerpoint/2010/main" val="537024506"/>
              </p:ext>
            </p:extLst>
          </p:nvPr>
        </p:nvGraphicFramePr>
        <p:xfrm>
          <a:off x="4556346" y="2685083"/>
          <a:ext cx="3038254" cy="3069566"/>
        </p:xfrm>
        <a:graphic>
          <a:graphicData uri="http://schemas.openxmlformats.org/drawingml/2006/chart">
            <c:chart xmlns:c="http://schemas.openxmlformats.org/drawingml/2006/chart" xmlns:r="http://schemas.openxmlformats.org/officeDocument/2006/relationships" r:id="rId4"/>
          </a:graphicData>
        </a:graphic>
      </p:graphicFrame>
      <p:sp>
        <p:nvSpPr>
          <p:cNvPr id="35" name="Oval 34">
            <a:extLst>
              <a:ext uri="{FF2B5EF4-FFF2-40B4-BE49-F238E27FC236}">
                <a16:creationId xmlns:a16="http://schemas.microsoft.com/office/drawing/2014/main" id="{C84D3E85-FF00-4629-810C-887CBB2A36B7}"/>
              </a:ext>
            </a:extLst>
          </p:cNvPr>
          <p:cNvSpPr/>
          <p:nvPr/>
        </p:nvSpPr>
        <p:spPr>
          <a:xfrm>
            <a:off x="5091011" y="3170065"/>
            <a:ext cx="1968924" cy="1968924"/>
          </a:xfrm>
          <a:prstGeom prst="ellipse">
            <a:avLst/>
          </a:prstGeom>
          <a:solidFill>
            <a:schemeClr val="bg1">
              <a:alpha val="50000"/>
            </a:schemeClr>
          </a:solidFill>
          <a:ln>
            <a:noFill/>
          </a:ln>
          <a:effectLst>
            <a:outerShdw blurRad="2667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629DAC29-BFE9-40B5-930E-90EF2E94FDCC}"/>
              </a:ext>
            </a:extLst>
          </p:cNvPr>
          <p:cNvGrpSpPr/>
          <p:nvPr/>
        </p:nvGrpSpPr>
        <p:grpSpPr>
          <a:xfrm>
            <a:off x="5618273" y="3706996"/>
            <a:ext cx="914400" cy="895061"/>
            <a:chOff x="5914773" y="6530841"/>
            <a:chExt cx="914400" cy="895061"/>
          </a:xfrm>
        </p:grpSpPr>
        <p:grpSp>
          <p:nvGrpSpPr>
            <p:cNvPr id="43" name="Group 42">
              <a:extLst>
                <a:ext uri="{FF2B5EF4-FFF2-40B4-BE49-F238E27FC236}">
                  <a16:creationId xmlns:a16="http://schemas.microsoft.com/office/drawing/2014/main" id="{82E0ACDF-48DC-4782-B737-D3B68DD80410}"/>
                </a:ext>
              </a:extLst>
            </p:cNvPr>
            <p:cNvGrpSpPr/>
            <p:nvPr/>
          </p:nvGrpSpPr>
          <p:grpSpPr>
            <a:xfrm>
              <a:off x="5914773" y="6530841"/>
              <a:ext cx="839059" cy="246221"/>
              <a:chOff x="5914773" y="6433894"/>
              <a:chExt cx="839059" cy="246221"/>
            </a:xfrm>
          </p:grpSpPr>
          <p:sp>
            <p:nvSpPr>
              <p:cNvPr id="36" name="TextBox 35">
                <a:extLst>
                  <a:ext uri="{FF2B5EF4-FFF2-40B4-BE49-F238E27FC236}">
                    <a16:creationId xmlns:a16="http://schemas.microsoft.com/office/drawing/2014/main" id="{C670D111-07C3-4987-803D-8EF896235BFD}"/>
                  </a:ext>
                </a:extLst>
              </p:cNvPr>
              <p:cNvSpPr txBox="1"/>
              <p:nvPr/>
            </p:nvSpPr>
            <p:spPr>
              <a:xfrm>
                <a:off x="6067426" y="6433894"/>
                <a:ext cx="686406" cy="246221"/>
              </a:xfrm>
              <a:prstGeom prst="rect">
                <a:avLst/>
              </a:prstGeom>
              <a:noFill/>
            </p:spPr>
            <p:txBody>
              <a:bodyPr wrap="square" rtlCol="0" anchor="ctr" anchorCtr="0">
                <a:spAutoFit/>
              </a:bodyPr>
              <a:lstStyle/>
              <a:p>
                <a:r>
                  <a:rPr lang="en-US" sz="1000" dirty="0">
                    <a:latin typeface="Montserrat" panose="00000500000000000000" pitchFamily="50" charset="0"/>
                  </a:rPr>
                  <a:t>Positive</a:t>
                </a:r>
              </a:p>
            </p:txBody>
          </p:sp>
          <p:sp>
            <p:nvSpPr>
              <p:cNvPr id="37" name="Oval 36">
                <a:extLst>
                  <a:ext uri="{FF2B5EF4-FFF2-40B4-BE49-F238E27FC236}">
                    <a16:creationId xmlns:a16="http://schemas.microsoft.com/office/drawing/2014/main" id="{092CE790-A0A0-430E-9975-BD36AB03473B}"/>
                  </a:ext>
                </a:extLst>
              </p:cNvPr>
              <p:cNvSpPr/>
              <p:nvPr/>
            </p:nvSpPr>
            <p:spPr>
              <a:xfrm>
                <a:off x="5914773" y="6487697"/>
                <a:ext cx="138616" cy="13861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1000">
                  <a:latin typeface="Montserrat" panose="00000500000000000000" pitchFamily="50" charset="0"/>
                </a:endParaRPr>
              </a:p>
            </p:txBody>
          </p:sp>
        </p:grpSp>
        <p:grpSp>
          <p:nvGrpSpPr>
            <p:cNvPr id="46" name="Group 45">
              <a:extLst>
                <a:ext uri="{FF2B5EF4-FFF2-40B4-BE49-F238E27FC236}">
                  <a16:creationId xmlns:a16="http://schemas.microsoft.com/office/drawing/2014/main" id="{DAB21B3B-C40D-478F-8E01-892F50CFC117}"/>
                </a:ext>
              </a:extLst>
            </p:cNvPr>
            <p:cNvGrpSpPr/>
            <p:nvPr/>
          </p:nvGrpSpPr>
          <p:grpSpPr>
            <a:xfrm>
              <a:off x="5914773" y="6855261"/>
              <a:ext cx="818220" cy="246221"/>
              <a:chOff x="5914773" y="6906844"/>
              <a:chExt cx="818220" cy="246221"/>
            </a:xfrm>
          </p:grpSpPr>
          <p:sp>
            <p:nvSpPr>
              <p:cNvPr id="38" name="TextBox 37">
                <a:extLst>
                  <a:ext uri="{FF2B5EF4-FFF2-40B4-BE49-F238E27FC236}">
                    <a16:creationId xmlns:a16="http://schemas.microsoft.com/office/drawing/2014/main" id="{2C30EBD2-9967-46B4-9CD8-6AB5146CEEC3}"/>
                  </a:ext>
                </a:extLst>
              </p:cNvPr>
              <p:cNvSpPr txBox="1"/>
              <p:nvPr/>
            </p:nvSpPr>
            <p:spPr>
              <a:xfrm>
                <a:off x="6067426" y="6906844"/>
                <a:ext cx="665567" cy="246221"/>
              </a:xfrm>
              <a:prstGeom prst="rect">
                <a:avLst/>
              </a:prstGeom>
              <a:noFill/>
            </p:spPr>
            <p:txBody>
              <a:bodyPr wrap="square" rtlCol="0" anchor="ctr" anchorCtr="0">
                <a:spAutoFit/>
              </a:bodyPr>
              <a:lstStyle/>
              <a:p>
                <a:r>
                  <a:rPr lang="en-US" sz="1000" dirty="0">
                    <a:latin typeface="Montserrat" panose="00000500000000000000" pitchFamily="50" charset="0"/>
                  </a:rPr>
                  <a:t>Neutral</a:t>
                </a:r>
              </a:p>
            </p:txBody>
          </p:sp>
          <p:sp>
            <p:nvSpPr>
              <p:cNvPr id="44" name="Oval 43">
                <a:extLst>
                  <a:ext uri="{FF2B5EF4-FFF2-40B4-BE49-F238E27FC236}">
                    <a16:creationId xmlns:a16="http://schemas.microsoft.com/office/drawing/2014/main" id="{8A4599B2-F3CA-4D5F-9893-8ACF031FA926}"/>
                  </a:ext>
                </a:extLst>
              </p:cNvPr>
              <p:cNvSpPr/>
              <p:nvPr/>
            </p:nvSpPr>
            <p:spPr>
              <a:xfrm>
                <a:off x="5914773" y="6960647"/>
                <a:ext cx="138616" cy="1386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1000">
                  <a:latin typeface="Montserrat" panose="00000500000000000000" pitchFamily="50" charset="0"/>
                </a:endParaRPr>
              </a:p>
            </p:txBody>
          </p:sp>
        </p:grpSp>
        <p:grpSp>
          <p:nvGrpSpPr>
            <p:cNvPr id="47" name="Group 46">
              <a:extLst>
                <a:ext uri="{FF2B5EF4-FFF2-40B4-BE49-F238E27FC236}">
                  <a16:creationId xmlns:a16="http://schemas.microsoft.com/office/drawing/2014/main" id="{5A1B6DEF-B229-4B01-B6B7-883C21E55D4F}"/>
                </a:ext>
              </a:extLst>
            </p:cNvPr>
            <p:cNvGrpSpPr/>
            <p:nvPr/>
          </p:nvGrpSpPr>
          <p:grpSpPr>
            <a:xfrm>
              <a:off x="5914773" y="7179681"/>
              <a:ext cx="914400" cy="246221"/>
              <a:chOff x="5914773" y="7334706"/>
              <a:chExt cx="914400" cy="246221"/>
            </a:xfrm>
          </p:grpSpPr>
          <p:sp>
            <p:nvSpPr>
              <p:cNvPr id="39" name="TextBox 38">
                <a:extLst>
                  <a:ext uri="{FF2B5EF4-FFF2-40B4-BE49-F238E27FC236}">
                    <a16:creationId xmlns:a16="http://schemas.microsoft.com/office/drawing/2014/main" id="{BEEBFED7-6740-468A-A213-EDEC053DB7B5}"/>
                  </a:ext>
                </a:extLst>
              </p:cNvPr>
              <p:cNvSpPr txBox="1"/>
              <p:nvPr/>
            </p:nvSpPr>
            <p:spPr>
              <a:xfrm>
                <a:off x="6067426" y="7334706"/>
                <a:ext cx="761747" cy="246221"/>
              </a:xfrm>
              <a:prstGeom prst="rect">
                <a:avLst/>
              </a:prstGeom>
              <a:noFill/>
            </p:spPr>
            <p:txBody>
              <a:bodyPr wrap="square" rtlCol="0" anchor="ctr" anchorCtr="0">
                <a:spAutoFit/>
              </a:bodyPr>
              <a:lstStyle/>
              <a:p>
                <a:r>
                  <a:rPr lang="en-US" sz="1000" dirty="0">
                    <a:latin typeface="Montserrat" panose="00000500000000000000" pitchFamily="50" charset="0"/>
                  </a:rPr>
                  <a:t>Negative</a:t>
                </a:r>
              </a:p>
            </p:txBody>
          </p:sp>
          <p:sp>
            <p:nvSpPr>
              <p:cNvPr id="45" name="Oval 44">
                <a:extLst>
                  <a:ext uri="{FF2B5EF4-FFF2-40B4-BE49-F238E27FC236}">
                    <a16:creationId xmlns:a16="http://schemas.microsoft.com/office/drawing/2014/main" id="{E2C93FDB-5652-4064-9C00-D60EDCC20DAD}"/>
                  </a:ext>
                </a:extLst>
              </p:cNvPr>
              <p:cNvSpPr/>
              <p:nvPr/>
            </p:nvSpPr>
            <p:spPr>
              <a:xfrm>
                <a:off x="5914773" y="7388509"/>
                <a:ext cx="138616" cy="1386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endParaRPr lang="en-US" sz="1000">
                  <a:latin typeface="Montserrat" panose="00000500000000000000" pitchFamily="50" charset="0"/>
                </a:endParaRPr>
              </a:p>
            </p:txBody>
          </p:sp>
        </p:grpSp>
      </p:grpSp>
      <p:graphicFrame>
        <p:nvGraphicFramePr>
          <p:cNvPr id="51" name="Chart 50">
            <a:extLst>
              <a:ext uri="{FF2B5EF4-FFF2-40B4-BE49-F238E27FC236}">
                <a16:creationId xmlns:a16="http://schemas.microsoft.com/office/drawing/2014/main" id="{EE3FD47A-73C5-4FCF-A15B-9E9C56EDE85D}"/>
              </a:ext>
            </a:extLst>
          </p:cNvPr>
          <p:cNvGraphicFramePr/>
          <p:nvPr>
            <p:extLst>
              <p:ext uri="{D42A27DB-BD31-4B8C-83A1-F6EECF244321}">
                <p14:modId xmlns:p14="http://schemas.microsoft.com/office/powerpoint/2010/main" val="1710982160"/>
              </p:ext>
            </p:extLst>
          </p:nvPr>
        </p:nvGraphicFramePr>
        <p:xfrm>
          <a:off x="8311291" y="2796324"/>
          <a:ext cx="3040352" cy="2847070"/>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5575DD6B-9BC0-DAD3-20D2-BC9E0F84D29D}"/>
              </a:ext>
            </a:extLst>
          </p:cNvPr>
          <p:cNvSpPr txBox="1"/>
          <p:nvPr/>
        </p:nvSpPr>
        <p:spPr>
          <a:xfrm>
            <a:off x="670147" y="731207"/>
            <a:ext cx="3837910"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Needs &amp; Sentiments</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sp>
        <p:nvSpPr>
          <p:cNvPr id="5" name="Rectangle 4">
            <a:extLst>
              <a:ext uri="{FF2B5EF4-FFF2-40B4-BE49-F238E27FC236}">
                <a16:creationId xmlns:a16="http://schemas.microsoft.com/office/drawing/2014/main" id="{74B21011-FBA4-63F0-1914-465F92EA3B6E}"/>
              </a:ext>
            </a:extLst>
          </p:cNvPr>
          <p:cNvSpPr/>
          <p:nvPr/>
        </p:nvSpPr>
        <p:spPr>
          <a:xfrm>
            <a:off x="4425343" y="2031482"/>
            <a:ext cx="3300260" cy="546658"/>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4085A6F-5900-4A2A-B717-AC253A82C53D}"/>
              </a:ext>
            </a:extLst>
          </p:cNvPr>
          <p:cNvSpPr txBox="1"/>
          <p:nvPr/>
        </p:nvSpPr>
        <p:spPr>
          <a:xfrm>
            <a:off x="4425343" y="2149962"/>
            <a:ext cx="3300259"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SENTIMENTS</a:t>
            </a:r>
          </a:p>
        </p:txBody>
      </p:sp>
      <p:sp>
        <p:nvSpPr>
          <p:cNvPr id="7" name="Rectangle 6">
            <a:extLst>
              <a:ext uri="{FF2B5EF4-FFF2-40B4-BE49-F238E27FC236}">
                <a16:creationId xmlns:a16="http://schemas.microsoft.com/office/drawing/2014/main" id="{8315A450-0885-4D6D-9E71-8952181972B1}"/>
              </a:ext>
            </a:extLst>
          </p:cNvPr>
          <p:cNvSpPr/>
          <p:nvPr/>
        </p:nvSpPr>
        <p:spPr>
          <a:xfrm>
            <a:off x="8180538" y="2031482"/>
            <a:ext cx="3300260" cy="546658"/>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40B12C-7EDC-311F-2199-94C877F0BD34}"/>
              </a:ext>
            </a:extLst>
          </p:cNvPr>
          <p:cNvSpPr txBox="1"/>
          <p:nvPr/>
        </p:nvSpPr>
        <p:spPr>
          <a:xfrm>
            <a:off x="8180538" y="2149962"/>
            <a:ext cx="3300259"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SENTIMENTS BY NEEDS</a:t>
            </a:r>
          </a:p>
        </p:txBody>
      </p:sp>
      <p:sp>
        <p:nvSpPr>
          <p:cNvPr id="12" name="Right Bracket 11">
            <a:extLst>
              <a:ext uri="{FF2B5EF4-FFF2-40B4-BE49-F238E27FC236}">
                <a16:creationId xmlns:a16="http://schemas.microsoft.com/office/drawing/2014/main" id="{E24F23EA-AED5-C9BE-0FC0-410B7BD5CD42}"/>
              </a:ext>
            </a:extLst>
          </p:cNvPr>
          <p:cNvSpPr/>
          <p:nvPr/>
        </p:nvSpPr>
        <p:spPr>
          <a:xfrm rot="5400000" flipV="1">
            <a:off x="183406" y="2084050"/>
            <a:ext cx="4273746" cy="3300259"/>
          </a:xfrm>
          <a:prstGeom prst="rightBracket">
            <a:avLst>
              <a:gd name="adj" fmla="val 0"/>
            </a:avLst>
          </a:prstGeom>
          <a:ln>
            <a:gradFill>
              <a:gsLst>
                <a:gs pos="0">
                  <a:schemeClr val="tx2">
                    <a:lumMod val="20000"/>
                    <a:lumOff val="80000"/>
                    <a:alpha val="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ight Bracket 12">
            <a:extLst>
              <a:ext uri="{FF2B5EF4-FFF2-40B4-BE49-F238E27FC236}">
                <a16:creationId xmlns:a16="http://schemas.microsoft.com/office/drawing/2014/main" id="{D625370A-BCB3-795D-2435-7A7A3DAC7845}"/>
              </a:ext>
            </a:extLst>
          </p:cNvPr>
          <p:cNvSpPr/>
          <p:nvPr/>
        </p:nvSpPr>
        <p:spPr>
          <a:xfrm rot="5400000" flipV="1">
            <a:off x="3938597" y="2084051"/>
            <a:ext cx="4273746" cy="3300259"/>
          </a:xfrm>
          <a:prstGeom prst="rightBracket">
            <a:avLst>
              <a:gd name="adj" fmla="val 0"/>
            </a:avLst>
          </a:prstGeom>
          <a:ln>
            <a:gradFill>
              <a:gsLst>
                <a:gs pos="0">
                  <a:schemeClr val="tx2">
                    <a:lumMod val="20000"/>
                    <a:lumOff val="80000"/>
                    <a:alpha val="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ight Bracket 14">
            <a:extLst>
              <a:ext uri="{FF2B5EF4-FFF2-40B4-BE49-F238E27FC236}">
                <a16:creationId xmlns:a16="http://schemas.microsoft.com/office/drawing/2014/main" id="{664CF947-E49E-9E8B-5A6C-B3DC006D11C7}"/>
              </a:ext>
            </a:extLst>
          </p:cNvPr>
          <p:cNvSpPr/>
          <p:nvPr/>
        </p:nvSpPr>
        <p:spPr>
          <a:xfrm rot="5400000" flipV="1">
            <a:off x="7693795" y="2084051"/>
            <a:ext cx="4273746" cy="3300259"/>
          </a:xfrm>
          <a:prstGeom prst="rightBracket">
            <a:avLst>
              <a:gd name="adj" fmla="val 0"/>
            </a:avLst>
          </a:prstGeom>
          <a:ln>
            <a:gradFill>
              <a:gsLst>
                <a:gs pos="0">
                  <a:schemeClr val="tx2">
                    <a:lumMod val="20000"/>
                    <a:lumOff val="80000"/>
                    <a:alpha val="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23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0"/>
                                        <p:tgtEl>
                                          <p:spTgt spid="16"/>
                                        </p:tgtEl>
                                      </p:cBhvr>
                                    </p:animEffect>
                                    <p:anim calcmode="lin" valueType="num">
                                      <p:cBhvr>
                                        <p:cTn id="8" dur="1500" fill="hold"/>
                                        <p:tgtEl>
                                          <p:spTgt spid="16"/>
                                        </p:tgtEl>
                                        <p:attrNameLst>
                                          <p:attrName>ppt_x</p:attrName>
                                        </p:attrNameLst>
                                      </p:cBhvr>
                                      <p:tavLst>
                                        <p:tav tm="0">
                                          <p:val>
                                            <p:strVal val="#ppt_x"/>
                                          </p:val>
                                        </p:tav>
                                        <p:tav tm="100000">
                                          <p:val>
                                            <p:strVal val="#ppt_x"/>
                                          </p:val>
                                        </p:tav>
                                      </p:tavLst>
                                    </p:anim>
                                    <p:anim calcmode="lin" valueType="num">
                                      <p:cBhvr>
                                        <p:cTn id="9" dur="1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500"/>
                                        <p:tgtEl>
                                          <p:spTgt spid="20"/>
                                        </p:tgtEl>
                                      </p:cBhvr>
                                    </p:animEffect>
                                    <p:anim calcmode="lin" valueType="num">
                                      <p:cBhvr>
                                        <p:cTn id="13" dur="1500" fill="hold"/>
                                        <p:tgtEl>
                                          <p:spTgt spid="20"/>
                                        </p:tgtEl>
                                        <p:attrNameLst>
                                          <p:attrName>ppt_x</p:attrName>
                                        </p:attrNameLst>
                                      </p:cBhvr>
                                      <p:tavLst>
                                        <p:tav tm="0">
                                          <p:val>
                                            <p:strVal val="#ppt_x"/>
                                          </p:val>
                                        </p:tav>
                                        <p:tav tm="100000">
                                          <p:val>
                                            <p:strVal val="#ppt_x"/>
                                          </p:val>
                                        </p:tav>
                                      </p:tavLst>
                                    </p:anim>
                                    <p:anim calcmode="lin" valueType="num">
                                      <p:cBhvr>
                                        <p:cTn id="14" dur="1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500"/>
                                        <p:tgtEl>
                                          <p:spTgt spid="23"/>
                                        </p:tgtEl>
                                      </p:cBhvr>
                                    </p:animEffect>
                                    <p:anim calcmode="lin" valueType="num">
                                      <p:cBhvr>
                                        <p:cTn id="18" dur="1500" fill="hold"/>
                                        <p:tgtEl>
                                          <p:spTgt spid="23"/>
                                        </p:tgtEl>
                                        <p:attrNameLst>
                                          <p:attrName>ppt_x</p:attrName>
                                        </p:attrNameLst>
                                      </p:cBhvr>
                                      <p:tavLst>
                                        <p:tav tm="0">
                                          <p:val>
                                            <p:strVal val="#ppt_x"/>
                                          </p:val>
                                        </p:tav>
                                        <p:tav tm="100000">
                                          <p:val>
                                            <p:strVal val="#ppt_x"/>
                                          </p:val>
                                        </p:tav>
                                      </p:tavLst>
                                    </p:anim>
                                    <p:anim calcmode="lin" valueType="num">
                                      <p:cBhvr>
                                        <p:cTn id="19" dur="1500" fill="hold"/>
                                        <p:tgtEl>
                                          <p:spTgt spid="23"/>
                                        </p:tgtEl>
                                        <p:attrNameLst>
                                          <p:attrName>ppt_y</p:attrName>
                                        </p:attrNameLst>
                                      </p:cBhvr>
                                      <p:tavLst>
                                        <p:tav tm="0">
                                          <p:val>
                                            <p:strVal val="#ppt_y+.1"/>
                                          </p:val>
                                        </p:tav>
                                        <p:tav tm="100000">
                                          <p:val>
                                            <p:strVal val="#ppt_y"/>
                                          </p:val>
                                        </p:tav>
                                      </p:tavLst>
                                    </p:anim>
                                  </p:childTnLst>
                                </p:cTn>
                              </p:par>
                              <p:par>
                                <p:cTn id="20" presetID="12" presetClass="entr" presetSubtype="1" fill="hold" grpId="0"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p:tgtEl>
                                          <p:spTgt spid="2"/>
                                        </p:tgtEl>
                                        <p:attrNameLst>
                                          <p:attrName>ppt_y</p:attrName>
                                        </p:attrNameLst>
                                      </p:cBhvr>
                                      <p:tavLst>
                                        <p:tav tm="0">
                                          <p:val>
                                            <p:strVal val="#ppt_y-#ppt_h*1.125000"/>
                                          </p:val>
                                        </p:tav>
                                        <p:tav tm="100000">
                                          <p:val>
                                            <p:strVal val="#ppt_y"/>
                                          </p:val>
                                        </p:tav>
                                      </p:tavLst>
                                    </p:anim>
                                    <p:animEffect transition="in" filter="wipe(down)">
                                      <p:cBhvr>
                                        <p:cTn id="23" dur="1000"/>
                                        <p:tgtEl>
                                          <p:spTgt spid="2"/>
                                        </p:tgtEl>
                                      </p:cBhvr>
                                    </p:animEffect>
                                  </p:childTnLst>
                                </p:cTn>
                              </p:par>
                              <p:par>
                                <p:cTn id="24" presetID="12" presetClass="entr" presetSubtype="1" fill="hold" grpId="0" nodeType="withEffect">
                                  <p:stCondLst>
                                    <p:cond delay="5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p:tgtEl>
                                          <p:spTgt spid="5"/>
                                        </p:tgtEl>
                                        <p:attrNameLst>
                                          <p:attrName>ppt_y</p:attrName>
                                        </p:attrNameLst>
                                      </p:cBhvr>
                                      <p:tavLst>
                                        <p:tav tm="0">
                                          <p:val>
                                            <p:strVal val="#ppt_y-#ppt_h*1.125000"/>
                                          </p:val>
                                        </p:tav>
                                        <p:tav tm="100000">
                                          <p:val>
                                            <p:strVal val="#ppt_y"/>
                                          </p:val>
                                        </p:tav>
                                      </p:tavLst>
                                    </p:anim>
                                    <p:animEffect transition="in" filter="wipe(down)">
                                      <p:cBhvr>
                                        <p:cTn id="27" dur="1000"/>
                                        <p:tgtEl>
                                          <p:spTgt spid="5"/>
                                        </p:tgtEl>
                                      </p:cBhvr>
                                    </p:animEffect>
                                  </p:childTnLst>
                                </p:cTn>
                              </p:par>
                              <p:par>
                                <p:cTn id="28" presetID="12" presetClass="entr" presetSubtype="1" fill="hold" grpId="0" nodeType="withEffect">
                                  <p:stCondLst>
                                    <p:cond delay="5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p:tgtEl>
                                          <p:spTgt spid="7"/>
                                        </p:tgtEl>
                                        <p:attrNameLst>
                                          <p:attrName>ppt_y</p:attrName>
                                        </p:attrNameLst>
                                      </p:cBhvr>
                                      <p:tavLst>
                                        <p:tav tm="0">
                                          <p:val>
                                            <p:strVal val="#ppt_y-#ppt_h*1.125000"/>
                                          </p:val>
                                        </p:tav>
                                        <p:tav tm="100000">
                                          <p:val>
                                            <p:strVal val="#ppt_y"/>
                                          </p:val>
                                        </p:tav>
                                      </p:tavLst>
                                    </p:anim>
                                    <p:animEffect transition="in" filter="wipe(down)">
                                      <p:cBhvr>
                                        <p:cTn id="31" dur="1000"/>
                                        <p:tgtEl>
                                          <p:spTgt spid="7"/>
                                        </p:tgtEl>
                                      </p:cBhvr>
                                    </p:animEffect>
                                  </p:childTnLst>
                                </p:cTn>
                              </p:par>
                              <p:par>
                                <p:cTn id="32" presetID="55" presetClass="entr" presetSubtype="0" fill="hold" grpId="0" nodeType="withEffect">
                                  <p:stCondLst>
                                    <p:cond delay="1500"/>
                                  </p:stCondLst>
                                  <p:childTnLst>
                                    <p:set>
                                      <p:cBhvr>
                                        <p:cTn id="33" dur="1" fill="hold">
                                          <p:stCondLst>
                                            <p:cond delay="0"/>
                                          </p:stCondLst>
                                        </p:cTn>
                                        <p:tgtEl>
                                          <p:spTgt spid="3"/>
                                        </p:tgtEl>
                                        <p:attrNameLst>
                                          <p:attrName>style.visibility</p:attrName>
                                        </p:attrNameLst>
                                      </p:cBhvr>
                                      <p:to>
                                        <p:strVal val="visible"/>
                                      </p:to>
                                    </p:set>
                                    <p:anim calcmode="lin" valueType="num">
                                      <p:cBhvr>
                                        <p:cTn id="34" dur="1000" fill="hold"/>
                                        <p:tgtEl>
                                          <p:spTgt spid="3"/>
                                        </p:tgtEl>
                                        <p:attrNameLst>
                                          <p:attrName>ppt_w</p:attrName>
                                        </p:attrNameLst>
                                      </p:cBhvr>
                                      <p:tavLst>
                                        <p:tav tm="0">
                                          <p:val>
                                            <p:strVal val="#ppt_w*0.70"/>
                                          </p:val>
                                        </p:tav>
                                        <p:tav tm="100000">
                                          <p:val>
                                            <p:strVal val="#ppt_w"/>
                                          </p:val>
                                        </p:tav>
                                      </p:tavLst>
                                    </p:anim>
                                    <p:anim calcmode="lin" valueType="num">
                                      <p:cBhvr>
                                        <p:cTn id="35" dur="1000" fill="hold"/>
                                        <p:tgtEl>
                                          <p:spTgt spid="3"/>
                                        </p:tgtEl>
                                        <p:attrNameLst>
                                          <p:attrName>ppt_h</p:attrName>
                                        </p:attrNameLst>
                                      </p:cBhvr>
                                      <p:tavLst>
                                        <p:tav tm="0">
                                          <p:val>
                                            <p:strVal val="#ppt_h"/>
                                          </p:val>
                                        </p:tav>
                                        <p:tav tm="100000">
                                          <p:val>
                                            <p:strVal val="#ppt_h"/>
                                          </p:val>
                                        </p:tav>
                                      </p:tavLst>
                                    </p:anim>
                                    <p:animEffect transition="in" filter="fade">
                                      <p:cBhvr>
                                        <p:cTn id="36" dur="1000"/>
                                        <p:tgtEl>
                                          <p:spTgt spid="3"/>
                                        </p:tgtEl>
                                      </p:cBhvr>
                                    </p:animEffect>
                                  </p:childTnLst>
                                </p:cTn>
                              </p:par>
                              <p:par>
                                <p:cTn id="37" presetID="55" presetClass="entr" presetSubtype="0" fill="hold" grpId="0" nodeType="withEffect">
                                  <p:stCondLst>
                                    <p:cond delay="150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strVal val="#ppt_w*0.70"/>
                                          </p:val>
                                        </p:tav>
                                        <p:tav tm="100000">
                                          <p:val>
                                            <p:strVal val="#ppt_w"/>
                                          </p:val>
                                        </p:tav>
                                      </p:tavLst>
                                    </p:anim>
                                    <p:anim calcmode="lin" valueType="num">
                                      <p:cBhvr>
                                        <p:cTn id="40" dur="1000" fill="hold"/>
                                        <p:tgtEl>
                                          <p:spTgt spid="6"/>
                                        </p:tgtEl>
                                        <p:attrNameLst>
                                          <p:attrName>ppt_h</p:attrName>
                                        </p:attrNameLst>
                                      </p:cBhvr>
                                      <p:tavLst>
                                        <p:tav tm="0">
                                          <p:val>
                                            <p:strVal val="#ppt_h"/>
                                          </p:val>
                                        </p:tav>
                                        <p:tav tm="100000">
                                          <p:val>
                                            <p:strVal val="#ppt_h"/>
                                          </p:val>
                                        </p:tav>
                                      </p:tavLst>
                                    </p:anim>
                                    <p:animEffect transition="in" filter="fade">
                                      <p:cBhvr>
                                        <p:cTn id="41" dur="1000"/>
                                        <p:tgtEl>
                                          <p:spTgt spid="6"/>
                                        </p:tgtEl>
                                      </p:cBhvr>
                                    </p:animEffect>
                                  </p:childTnLst>
                                </p:cTn>
                              </p:par>
                              <p:par>
                                <p:cTn id="42" presetID="55" presetClass="entr" presetSubtype="0" fill="hold" grpId="0" nodeType="withEffect">
                                  <p:stCondLst>
                                    <p:cond delay="150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strVal val="#ppt_w*0.70"/>
                                          </p:val>
                                        </p:tav>
                                        <p:tav tm="100000">
                                          <p:val>
                                            <p:strVal val="#ppt_w"/>
                                          </p:val>
                                        </p:tav>
                                      </p:tavLst>
                                    </p:anim>
                                    <p:anim calcmode="lin" valueType="num">
                                      <p:cBhvr>
                                        <p:cTn id="45" dur="1000" fill="hold"/>
                                        <p:tgtEl>
                                          <p:spTgt spid="8"/>
                                        </p:tgtEl>
                                        <p:attrNameLst>
                                          <p:attrName>ppt_h</p:attrName>
                                        </p:attrNameLst>
                                      </p:cBhvr>
                                      <p:tavLst>
                                        <p:tav tm="0">
                                          <p:val>
                                            <p:strVal val="#ppt_h"/>
                                          </p:val>
                                        </p:tav>
                                        <p:tav tm="100000">
                                          <p:val>
                                            <p:strVal val="#ppt_h"/>
                                          </p:val>
                                        </p:tav>
                                      </p:tavLst>
                                    </p:anim>
                                    <p:animEffect transition="in" filter="fade">
                                      <p:cBhvr>
                                        <p:cTn id="46" dur="1000"/>
                                        <p:tgtEl>
                                          <p:spTgt spid="8"/>
                                        </p:tgtEl>
                                      </p:cBhvr>
                                    </p:animEffect>
                                  </p:childTnLst>
                                </p:cTn>
                              </p:par>
                              <p:par>
                                <p:cTn id="47" presetID="22" presetClass="entr" presetSubtype="4" fill="hold" grpId="0" nodeType="withEffect">
                                  <p:stCondLst>
                                    <p:cond delay="150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1500"/>
                                        <p:tgtEl>
                                          <p:spTgt spid="12"/>
                                        </p:tgtEl>
                                      </p:cBhvr>
                                    </p:animEffect>
                                  </p:childTnLst>
                                </p:cTn>
                              </p:par>
                              <p:par>
                                <p:cTn id="50" presetID="22" presetClass="entr" presetSubtype="4" fill="hold" grpId="0" nodeType="withEffect">
                                  <p:stCondLst>
                                    <p:cond delay="150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1500"/>
                                        <p:tgtEl>
                                          <p:spTgt spid="13"/>
                                        </p:tgtEl>
                                      </p:cBhvr>
                                    </p:animEffect>
                                  </p:childTnLst>
                                </p:cTn>
                              </p:par>
                              <p:par>
                                <p:cTn id="53" presetID="22" presetClass="entr" presetSubtype="4" fill="hold" grpId="0" nodeType="withEffect">
                                  <p:stCondLst>
                                    <p:cond delay="150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1500"/>
                                        <p:tgtEl>
                                          <p:spTgt spid="15"/>
                                        </p:tgtEl>
                                      </p:cBhvr>
                                    </p:animEffect>
                                  </p:childTnLst>
                                </p:cTn>
                              </p:par>
                              <p:par>
                                <p:cTn id="56" presetID="22" presetClass="entr" presetSubtype="1" fill="hold" grpId="0" nodeType="withEffect">
                                  <p:stCondLst>
                                    <p:cond delay="3000"/>
                                  </p:stCondLst>
                                  <p:childTnLst>
                                    <p:set>
                                      <p:cBhvr>
                                        <p:cTn id="57"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wipe(up)">
                                      <p:cBhvr>
                                        <p:cTn id="58" dur="1000"/>
                                        <p:tgtEl>
                                          <p:spTgt spid="31">
                                            <p:graphicEl>
                                              <a:chart seriesIdx="-3" categoryIdx="-3" bldStep="gridLegend"/>
                                            </p:graphicEl>
                                          </p:spTgt>
                                        </p:tgtEl>
                                      </p:cBhvr>
                                    </p:animEffect>
                                  </p:childTnLst>
                                </p:cTn>
                              </p:par>
                              <p:par>
                                <p:cTn id="59" presetID="22" presetClass="entr" presetSubtype="8" fill="hold" grpId="0" nodeType="withEffect">
                                  <p:stCondLst>
                                    <p:cond delay="4000"/>
                                  </p:stCondLst>
                                  <p:childTnLst>
                                    <p:set>
                                      <p:cBhvr>
                                        <p:cTn id="60"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wipe(left)">
                                      <p:cBhvr>
                                        <p:cTn id="61" dur="1000"/>
                                        <p:tgtEl>
                                          <p:spTgt spid="31">
                                            <p:graphicEl>
                                              <a:chart seriesIdx="-4" categoryIdx="0" bldStep="category"/>
                                            </p:graphicEl>
                                          </p:spTgt>
                                        </p:tgtEl>
                                      </p:cBhvr>
                                    </p:animEffect>
                                  </p:childTnLst>
                                </p:cTn>
                              </p:par>
                              <p:par>
                                <p:cTn id="62" presetID="22" presetClass="entr" presetSubtype="8" fill="hold" grpId="0" nodeType="withEffect">
                                  <p:stCondLst>
                                    <p:cond delay="4000"/>
                                  </p:stCondLst>
                                  <p:childTnLst>
                                    <p:set>
                                      <p:cBhvr>
                                        <p:cTn id="63"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wipe(left)">
                                      <p:cBhvr>
                                        <p:cTn id="64" dur="1000"/>
                                        <p:tgtEl>
                                          <p:spTgt spid="31">
                                            <p:graphicEl>
                                              <a:chart seriesIdx="-4" categoryIdx="1" bldStep="category"/>
                                            </p:graphicEl>
                                          </p:spTgt>
                                        </p:tgtEl>
                                      </p:cBhvr>
                                    </p:animEffect>
                                  </p:childTnLst>
                                </p:cTn>
                              </p:par>
                              <p:par>
                                <p:cTn id="65" presetID="22" presetClass="entr" presetSubtype="8" fill="hold" grpId="0" nodeType="withEffect">
                                  <p:stCondLst>
                                    <p:cond delay="4000"/>
                                  </p:stCondLst>
                                  <p:childTnLst>
                                    <p:set>
                                      <p:cBhvr>
                                        <p:cTn id="66"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wipe(left)">
                                      <p:cBhvr>
                                        <p:cTn id="67" dur="1000"/>
                                        <p:tgtEl>
                                          <p:spTgt spid="31">
                                            <p:graphicEl>
                                              <a:chart seriesIdx="-4" categoryIdx="2" bldStep="category"/>
                                            </p:graphicEl>
                                          </p:spTgt>
                                        </p:tgtEl>
                                      </p:cBhvr>
                                    </p:animEffect>
                                  </p:childTnLst>
                                </p:cTn>
                              </p:par>
                              <p:par>
                                <p:cTn id="68" presetID="22" presetClass="entr" presetSubtype="8" fill="hold" grpId="0" nodeType="withEffect">
                                  <p:stCondLst>
                                    <p:cond delay="4000"/>
                                  </p:stCondLst>
                                  <p:childTnLst>
                                    <p:set>
                                      <p:cBhvr>
                                        <p:cTn id="69"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wipe(left)">
                                      <p:cBhvr>
                                        <p:cTn id="70" dur="1000"/>
                                        <p:tgtEl>
                                          <p:spTgt spid="31">
                                            <p:graphicEl>
                                              <a:chart seriesIdx="-4" categoryIdx="3" bldStep="category"/>
                                            </p:graphicEl>
                                          </p:spTgt>
                                        </p:tgtEl>
                                      </p:cBhvr>
                                    </p:animEffect>
                                  </p:childTnLst>
                                </p:cTn>
                              </p:par>
                              <p:par>
                                <p:cTn id="71" presetID="22" presetClass="entr" presetSubtype="8" fill="hold" grpId="0" nodeType="withEffect">
                                  <p:stCondLst>
                                    <p:cond delay="4000"/>
                                  </p:stCondLst>
                                  <p:childTnLst>
                                    <p:set>
                                      <p:cBhvr>
                                        <p:cTn id="72" dur="1" fill="hold">
                                          <p:stCondLst>
                                            <p:cond delay="0"/>
                                          </p:stCondLst>
                                        </p:cTn>
                                        <p:tgtEl>
                                          <p:spTgt spid="31">
                                            <p:graphicEl>
                                              <a:chart seriesIdx="-4" categoryIdx="4" bldStep="category"/>
                                            </p:graphicEl>
                                          </p:spTgt>
                                        </p:tgtEl>
                                        <p:attrNameLst>
                                          <p:attrName>style.visibility</p:attrName>
                                        </p:attrNameLst>
                                      </p:cBhvr>
                                      <p:to>
                                        <p:strVal val="visible"/>
                                      </p:to>
                                    </p:set>
                                    <p:animEffect transition="in" filter="wipe(left)">
                                      <p:cBhvr>
                                        <p:cTn id="73" dur="1000"/>
                                        <p:tgtEl>
                                          <p:spTgt spid="31">
                                            <p:graphicEl>
                                              <a:chart seriesIdx="-4" categoryIdx="4" bldStep="category"/>
                                            </p:graphicEl>
                                          </p:spTgt>
                                        </p:tgtEl>
                                      </p:cBhvr>
                                    </p:animEffect>
                                  </p:childTnLst>
                                </p:cTn>
                              </p:par>
                              <p:par>
                                <p:cTn id="74" presetID="22" presetClass="entr" presetSubtype="8" fill="hold" grpId="0" nodeType="withEffect">
                                  <p:stCondLst>
                                    <p:cond delay="4000"/>
                                  </p:stCondLst>
                                  <p:childTnLst>
                                    <p:set>
                                      <p:cBhvr>
                                        <p:cTn id="75" dur="1" fill="hold">
                                          <p:stCondLst>
                                            <p:cond delay="0"/>
                                          </p:stCondLst>
                                        </p:cTn>
                                        <p:tgtEl>
                                          <p:spTgt spid="31">
                                            <p:graphicEl>
                                              <a:chart seriesIdx="-4" categoryIdx="5" bldStep="category"/>
                                            </p:graphicEl>
                                          </p:spTgt>
                                        </p:tgtEl>
                                        <p:attrNameLst>
                                          <p:attrName>style.visibility</p:attrName>
                                        </p:attrNameLst>
                                      </p:cBhvr>
                                      <p:to>
                                        <p:strVal val="visible"/>
                                      </p:to>
                                    </p:set>
                                    <p:animEffect transition="in" filter="wipe(left)">
                                      <p:cBhvr>
                                        <p:cTn id="76" dur="1000"/>
                                        <p:tgtEl>
                                          <p:spTgt spid="31">
                                            <p:graphicEl>
                                              <a:chart seriesIdx="-4" categoryIdx="5" bldStep="category"/>
                                            </p:graphicEl>
                                          </p:spTgt>
                                        </p:tgtEl>
                                      </p:cBhvr>
                                    </p:animEffect>
                                  </p:childTnLst>
                                </p:cTn>
                              </p:par>
                              <p:par>
                                <p:cTn id="77" presetID="22" presetClass="entr" presetSubtype="1" fill="hold" grpId="0" nodeType="withEffect">
                                  <p:stCondLst>
                                    <p:cond delay="3000"/>
                                  </p:stCondLst>
                                  <p:childTnLst>
                                    <p:set>
                                      <p:cBhvr>
                                        <p:cTn id="78" dur="1" fill="hold">
                                          <p:stCondLst>
                                            <p:cond delay="0"/>
                                          </p:stCondLst>
                                        </p:cTn>
                                        <p:tgtEl>
                                          <p:spTgt spid="51">
                                            <p:graphicEl>
                                              <a:chart seriesIdx="-3" categoryIdx="-3" bldStep="gridLegend"/>
                                            </p:graphicEl>
                                          </p:spTgt>
                                        </p:tgtEl>
                                        <p:attrNameLst>
                                          <p:attrName>style.visibility</p:attrName>
                                        </p:attrNameLst>
                                      </p:cBhvr>
                                      <p:to>
                                        <p:strVal val="visible"/>
                                      </p:to>
                                    </p:set>
                                    <p:animEffect transition="in" filter="wipe(up)">
                                      <p:cBhvr>
                                        <p:cTn id="79" dur="1000"/>
                                        <p:tgtEl>
                                          <p:spTgt spid="51">
                                            <p:graphicEl>
                                              <a:chart seriesIdx="-3" categoryIdx="-3" bldStep="gridLegend"/>
                                            </p:graphicEl>
                                          </p:spTgt>
                                        </p:tgtEl>
                                      </p:cBhvr>
                                    </p:animEffect>
                                  </p:childTnLst>
                                </p:cTn>
                              </p:par>
                              <p:par>
                                <p:cTn id="80" presetID="22" presetClass="entr" presetSubtype="8" fill="hold" grpId="0" nodeType="withEffect">
                                  <p:stCondLst>
                                    <p:cond delay="4000"/>
                                  </p:stCondLst>
                                  <p:childTnLst>
                                    <p:set>
                                      <p:cBhvr>
                                        <p:cTn id="81" dur="1" fill="hold">
                                          <p:stCondLst>
                                            <p:cond delay="0"/>
                                          </p:stCondLst>
                                        </p:cTn>
                                        <p:tgtEl>
                                          <p:spTgt spid="51">
                                            <p:graphicEl>
                                              <a:chart seriesIdx="-4" categoryIdx="0" bldStep="category"/>
                                            </p:graphicEl>
                                          </p:spTgt>
                                        </p:tgtEl>
                                        <p:attrNameLst>
                                          <p:attrName>style.visibility</p:attrName>
                                        </p:attrNameLst>
                                      </p:cBhvr>
                                      <p:to>
                                        <p:strVal val="visible"/>
                                      </p:to>
                                    </p:set>
                                    <p:animEffect transition="in" filter="wipe(left)">
                                      <p:cBhvr>
                                        <p:cTn id="82" dur="1000"/>
                                        <p:tgtEl>
                                          <p:spTgt spid="51">
                                            <p:graphicEl>
                                              <a:chart seriesIdx="-4" categoryIdx="0" bldStep="category"/>
                                            </p:graphicEl>
                                          </p:spTgt>
                                        </p:tgtEl>
                                      </p:cBhvr>
                                    </p:animEffect>
                                  </p:childTnLst>
                                </p:cTn>
                              </p:par>
                              <p:par>
                                <p:cTn id="83" presetID="22" presetClass="entr" presetSubtype="8" fill="hold" grpId="0" nodeType="withEffect">
                                  <p:stCondLst>
                                    <p:cond delay="4000"/>
                                  </p:stCondLst>
                                  <p:childTnLst>
                                    <p:set>
                                      <p:cBhvr>
                                        <p:cTn id="84" dur="1" fill="hold">
                                          <p:stCondLst>
                                            <p:cond delay="0"/>
                                          </p:stCondLst>
                                        </p:cTn>
                                        <p:tgtEl>
                                          <p:spTgt spid="51">
                                            <p:graphicEl>
                                              <a:chart seriesIdx="-4" categoryIdx="1" bldStep="category"/>
                                            </p:graphicEl>
                                          </p:spTgt>
                                        </p:tgtEl>
                                        <p:attrNameLst>
                                          <p:attrName>style.visibility</p:attrName>
                                        </p:attrNameLst>
                                      </p:cBhvr>
                                      <p:to>
                                        <p:strVal val="visible"/>
                                      </p:to>
                                    </p:set>
                                    <p:animEffect transition="in" filter="wipe(left)">
                                      <p:cBhvr>
                                        <p:cTn id="85" dur="1000"/>
                                        <p:tgtEl>
                                          <p:spTgt spid="51">
                                            <p:graphicEl>
                                              <a:chart seriesIdx="-4" categoryIdx="1" bldStep="category"/>
                                            </p:graphicEl>
                                          </p:spTgt>
                                        </p:tgtEl>
                                      </p:cBhvr>
                                    </p:animEffect>
                                  </p:childTnLst>
                                </p:cTn>
                              </p:par>
                              <p:par>
                                <p:cTn id="86" presetID="22" presetClass="entr" presetSubtype="8" fill="hold" grpId="0" nodeType="withEffect">
                                  <p:stCondLst>
                                    <p:cond delay="4000"/>
                                  </p:stCondLst>
                                  <p:childTnLst>
                                    <p:set>
                                      <p:cBhvr>
                                        <p:cTn id="87" dur="1" fill="hold">
                                          <p:stCondLst>
                                            <p:cond delay="0"/>
                                          </p:stCondLst>
                                        </p:cTn>
                                        <p:tgtEl>
                                          <p:spTgt spid="51">
                                            <p:graphicEl>
                                              <a:chart seriesIdx="-4" categoryIdx="2" bldStep="category"/>
                                            </p:graphicEl>
                                          </p:spTgt>
                                        </p:tgtEl>
                                        <p:attrNameLst>
                                          <p:attrName>style.visibility</p:attrName>
                                        </p:attrNameLst>
                                      </p:cBhvr>
                                      <p:to>
                                        <p:strVal val="visible"/>
                                      </p:to>
                                    </p:set>
                                    <p:animEffect transition="in" filter="wipe(left)">
                                      <p:cBhvr>
                                        <p:cTn id="88" dur="1000"/>
                                        <p:tgtEl>
                                          <p:spTgt spid="51">
                                            <p:graphicEl>
                                              <a:chart seriesIdx="-4" categoryIdx="2" bldStep="category"/>
                                            </p:graphicEl>
                                          </p:spTgt>
                                        </p:tgtEl>
                                      </p:cBhvr>
                                    </p:animEffect>
                                  </p:childTnLst>
                                </p:cTn>
                              </p:par>
                              <p:par>
                                <p:cTn id="89" presetID="22" presetClass="entr" presetSubtype="8" fill="hold" grpId="0" nodeType="withEffect">
                                  <p:stCondLst>
                                    <p:cond delay="4000"/>
                                  </p:stCondLst>
                                  <p:childTnLst>
                                    <p:set>
                                      <p:cBhvr>
                                        <p:cTn id="90" dur="1" fill="hold">
                                          <p:stCondLst>
                                            <p:cond delay="0"/>
                                          </p:stCondLst>
                                        </p:cTn>
                                        <p:tgtEl>
                                          <p:spTgt spid="51">
                                            <p:graphicEl>
                                              <a:chart seriesIdx="-4" categoryIdx="3" bldStep="category"/>
                                            </p:graphicEl>
                                          </p:spTgt>
                                        </p:tgtEl>
                                        <p:attrNameLst>
                                          <p:attrName>style.visibility</p:attrName>
                                        </p:attrNameLst>
                                      </p:cBhvr>
                                      <p:to>
                                        <p:strVal val="visible"/>
                                      </p:to>
                                    </p:set>
                                    <p:animEffect transition="in" filter="wipe(left)">
                                      <p:cBhvr>
                                        <p:cTn id="91" dur="1000"/>
                                        <p:tgtEl>
                                          <p:spTgt spid="51">
                                            <p:graphicEl>
                                              <a:chart seriesIdx="-4" categoryIdx="3" bldStep="category"/>
                                            </p:graphicEl>
                                          </p:spTgt>
                                        </p:tgtEl>
                                      </p:cBhvr>
                                    </p:animEffect>
                                  </p:childTnLst>
                                </p:cTn>
                              </p:par>
                              <p:par>
                                <p:cTn id="92" presetID="22" presetClass="entr" presetSubtype="8" fill="hold" grpId="0" nodeType="withEffect">
                                  <p:stCondLst>
                                    <p:cond delay="4000"/>
                                  </p:stCondLst>
                                  <p:childTnLst>
                                    <p:set>
                                      <p:cBhvr>
                                        <p:cTn id="93" dur="1" fill="hold">
                                          <p:stCondLst>
                                            <p:cond delay="0"/>
                                          </p:stCondLst>
                                        </p:cTn>
                                        <p:tgtEl>
                                          <p:spTgt spid="51">
                                            <p:graphicEl>
                                              <a:chart seriesIdx="-4" categoryIdx="4" bldStep="category"/>
                                            </p:graphicEl>
                                          </p:spTgt>
                                        </p:tgtEl>
                                        <p:attrNameLst>
                                          <p:attrName>style.visibility</p:attrName>
                                        </p:attrNameLst>
                                      </p:cBhvr>
                                      <p:to>
                                        <p:strVal val="visible"/>
                                      </p:to>
                                    </p:set>
                                    <p:animEffect transition="in" filter="wipe(left)">
                                      <p:cBhvr>
                                        <p:cTn id="94" dur="1000"/>
                                        <p:tgtEl>
                                          <p:spTgt spid="51">
                                            <p:graphicEl>
                                              <a:chart seriesIdx="-4" categoryIdx="4" bldStep="category"/>
                                            </p:graphicEl>
                                          </p:spTgt>
                                        </p:tgtEl>
                                      </p:cBhvr>
                                    </p:animEffect>
                                  </p:childTnLst>
                                </p:cTn>
                              </p:par>
                              <p:par>
                                <p:cTn id="95" presetID="22" presetClass="entr" presetSubtype="8" fill="hold" grpId="0" nodeType="withEffect">
                                  <p:stCondLst>
                                    <p:cond delay="4000"/>
                                  </p:stCondLst>
                                  <p:childTnLst>
                                    <p:set>
                                      <p:cBhvr>
                                        <p:cTn id="96" dur="1" fill="hold">
                                          <p:stCondLst>
                                            <p:cond delay="0"/>
                                          </p:stCondLst>
                                        </p:cTn>
                                        <p:tgtEl>
                                          <p:spTgt spid="51">
                                            <p:graphicEl>
                                              <a:chart seriesIdx="-4" categoryIdx="5" bldStep="category"/>
                                            </p:graphicEl>
                                          </p:spTgt>
                                        </p:tgtEl>
                                        <p:attrNameLst>
                                          <p:attrName>style.visibility</p:attrName>
                                        </p:attrNameLst>
                                      </p:cBhvr>
                                      <p:to>
                                        <p:strVal val="visible"/>
                                      </p:to>
                                    </p:set>
                                    <p:animEffect transition="in" filter="wipe(left)">
                                      <p:cBhvr>
                                        <p:cTn id="97" dur="1000"/>
                                        <p:tgtEl>
                                          <p:spTgt spid="51">
                                            <p:graphicEl>
                                              <a:chart seriesIdx="-4" categoryIdx="5" bldStep="category"/>
                                            </p:graphicEl>
                                          </p:spTgt>
                                        </p:tgtEl>
                                      </p:cBhvr>
                                    </p:animEffect>
                                  </p:childTnLst>
                                </p:cTn>
                              </p:par>
                              <p:par>
                                <p:cTn id="98" presetID="21" presetClass="entr" presetSubtype="1" fill="hold" grpId="0" nodeType="withEffect">
                                  <p:stCondLst>
                                    <p:cond delay="3000"/>
                                  </p:stCondLst>
                                  <p:childTnLst>
                                    <p:set>
                                      <p:cBhvr>
                                        <p:cTn id="99" dur="1" fill="hold">
                                          <p:stCondLst>
                                            <p:cond delay="0"/>
                                          </p:stCondLst>
                                        </p:cTn>
                                        <p:tgtEl>
                                          <p:spTgt spid="34"/>
                                        </p:tgtEl>
                                        <p:attrNameLst>
                                          <p:attrName>style.visibility</p:attrName>
                                        </p:attrNameLst>
                                      </p:cBhvr>
                                      <p:to>
                                        <p:strVal val="visible"/>
                                      </p:to>
                                    </p:set>
                                    <p:animEffect transition="in" filter="wheel(1)">
                                      <p:cBhvr>
                                        <p:cTn id="100" dur="2000"/>
                                        <p:tgtEl>
                                          <p:spTgt spid="34"/>
                                        </p:tgtEl>
                                      </p:cBhvr>
                                    </p:animEffect>
                                  </p:childTnLst>
                                </p:cTn>
                              </p:par>
                              <p:par>
                                <p:cTn id="101" presetID="23" presetClass="entr" presetSubtype="16" fill="hold" grpId="0" nodeType="withEffect">
                                  <p:stCondLst>
                                    <p:cond delay="300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000" fill="hold"/>
                                        <p:tgtEl>
                                          <p:spTgt spid="35"/>
                                        </p:tgtEl>
                                        <p:attrNameLst>
                                          <p:attrName>ppt_w</p:attrName>
                                        </p:attrNameLst>
                                      </p:cBhvr>
                                      <p:tavLst>
                                        <p:tav tm="0">
                                          <p:val>
                                            <p:fltVal val="0"/>
                                          </p:val>
                                        </p:tav>
                                        <p:tav tm="100000">
                                          <p:val>
                                            <p:strVal val="#ppt_w"/>
                                          </p:val>
                                        </p:tav>
                                      </p:tavLst>
                                    </p:anim>
                                    <p:anim calcmode="lin" valueType="num">
                                      <p:cBhvr>
                                        <p:cTn id="104" dur="2000" fill="hold"/>
                                        <p:tgtEl>
                                          <p:spTgt spid="35"/>
                                        </p:tgtEl>
                                        <p:attrNameLst>
                                          <p:attrName>ppt_h</p:attrName>
                                        </p:attrNameLst>
                                      </p:cBhvr>
                                      <p:tavLst>
                                        <p:tav tm="0">
                                          <p:val>
                                            <p:fltVal val="0"/>
                                          </p:val>
                                        </p:tav>
                                        <p:tav tm="100000">
                                          <p:val>
                                            <p:strVal val="#ppt_h"/>
                                          </p:val>
                                        </p:tav>
                                      </p:tavLst>
                                    </p:anim>
                                  </p:childTnLst>
                                </p:cTn>
                              </p:par>
                              <p:par>
                                <p:cTn id="105" presetID="10" presetClass="entr" presetSubtype="0" fill="hold" nodeType="withEffect">
                                  <p:stCondLst>
                                    <p:cond delay="400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1000"/>
                                        <p:tgtEl>
                                          <p:spTgt spid="1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1000"/>
                                        <p:tgtEl>
                                          <p:spTgt spid="9"/>
                                        </p:tgtEl>
                                      </p:cBhvr>
                                    </p:animEffect>
                                  </p:childTnLst>
                                </p:cTn>
                              </p:par>
                              <p:par>
                                <p:cTn id="114" presetID="0" presetClass="path" presetSubtype="0" fill="hold" grpId="1" nodeType="withEffect">
                                  <p:stCondLst>
                                    <p:cond delay="0"/>
                                  </p:stCondLst>
                                  <p:childTnLst>
                                    <p:animMotion origin="layout" path="M -0.02669 -0.63773 L -0.00182 -0.17315 " pathEditMode="relative" rAng="0" ptsTypes="AA">
                                      <p:cBhvr>
                                        <p:cTn id="115" dur="5000" fill="hold"/>
                                        <p:tgtEl>
                                          <p:spTgt spid="10"/>
                                        </p:tgtEl>
                                        <p:attrNameLst>
                                          <p:attrName>ppt_x</p:attrName>
                                          <p:attrName>ppt_y</p:attrName>
                                        </p:attrNameLst>
                                      </p:cBhvr>
                                      <p:rCtr x="1237" y="23218"/>
                                    </p:animMotion>
                                  </p:childTnLst>
                                </p:cTn>
                              </p:par>
                              <p:par>
                                <p:cTn id="116" presetID="0" presetClass="path" presetSubtype="0" fill="hold" grpId="1" nodeType="withEffect">
                                  <p:stCondLst>
                                    <p:cond delay="0"/>
                                  </p:stCondLst>
                                  <p:childTnLst>
                                    <p:animMotion origin="layout" path="M 0.26224 0.0926 L 0.0931 0.01227 " pathEditMode="relative" rAng="0" ptsTypes="AA">
                                      <p:cBhvr>
                                        <p:cTn id="117" dur="5000" fill="hold"/>
                                        <p:tgtEl>
                                          <p:spTgt spid="9"/>
                                        </p:tgtEl>
                                        <p:attrNameLst>
                                          <p:attrName>ppt_x</p:attrName>
                                          <p:attrName>ppt_y</p:attrName>
                                        </p:attrNameLst>
                                      </p:cBhvr>
                                      <p:rCtr x="-8464"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2" grpId="0" animBg="1"/>
      <p:bldP spid="3" grpId="0"/>
      <p:bldP spid="16" grpId="0" animBg="1"/>
      <p:bldP spid="20" grpId="0" animBg="1"/>
      <p:bldP spid="23" grpId="0" animBg="1"/>
      <p:bldGraphic spid="31" grpId="0">
        <p:bldSub>
          <a:bldChart bld="category"/>
        </p:bldSub>
      </p:bldGraphic>
      <p:bldGraphic spid="34" grpId="0">
        <p:bldAsOne/>
      </p:bldGraphic>
      <p:bldP spid="35" grpId="0" animBg="1"/>
      <p:bldGraphic spid="51" grpId="0">
        <p:bldSub>
          <a:bldChart bld="category"/>
        </p:bldSub>
      </p:bldGraphic>
      <p:bldP spid="5" grpId="0" animBg="1"/>
      <p:bldP spid="6" grpId="0"/>
      <p:bldP spid="7" grpId="0" animBg="1"/>
      <p:bldP spid="8" grpId="0"/>
      <p:bldP spid="12" grpId="0" animBg="1"/>
      <p:bldP spid="13"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0672126-1C4A-31EF-E9E4-38831356D182}"/>
              </a:ext>
            </a:extLst>
          </p:cNvPr>
          <p:cNvGrpSpPr/>
          <p:nvPr/>
        </p:nvGrpSpPr>
        <p:grpSpPr>
          <a:xfrm>
            <a:off x="5483727" y="1683577"/>
            <a:ext cx="2815769" cy="2570236"/>
            <a:chOff x="2780249" y="1811267"/>
            <a:chExt cx="2635647" cy="2570236"/>
          </a:xfrm>
        </p:grpSpPr>
        <p:sp>
          <p:nvSpPr>
            <p:cNvPr id="14" name="Rectangle 13">
              <a:extLst>
                <a:ext uri="{FF2B5EF4-FFF2-40B4-BE49-F238E27FC236}">
                  <a16:creationId xmlns:a16="http://schemas.microsoft.com/office/drawing/2014/main" id="{2BB0753D-1F86-034E-B61B-D4F8231C1359}"/>
                </a:ext>
              </a:extLst>
            </p:cNvPr>
            <p:cNvSpPr/>
            <p:nvPr/>
          </p:nvSpPr>
          <p:spPr>
            <a:xfrm>
              <a:off x="2782951" y="2291325"/>
              <a:ext cx="2621006" cy="2090178"/>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41">
              <a:extLst>
                <a:ext uri="{FF2B5EF4-FFF2-40B4-BE49-F238E27FC236}">
                  <a16:creationId xmlns:a16="http://schemas.microsoft.com/office/drawing/2014/main" id="{A1792723-8DEA-CB73-6D03-79A5168BEF8F}"/>
                </a:ext>
              </a:extLst>
            </p:cNvPr>
            <p:cNvSpPr/>
            <p:nvPr/>
          </p:nvSpPr>
          <p:spPr>
            <a:xfrm>
              <a:off x="2780249" y="1811267"/>
              <a:ext cx="2635647" cy="257023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useBgFill="1">
        <p:nvSpPr>
          <p:cNvPr id="13" name="Oval 42">
            <a:extLst>
              <a:ext uri="{FF2B5EF4-FFF2-40B4-BE49-F238E27FC236}">
                <a16:creationId xmlns:a16="http://schemas.microsoft.com/office/drawing/2014/main" id="{C16BF06D-9BFC-5202-311C-4EDB639C92BC}"/>
              </a:ext>
            </a:extLst>
          </p:cNvPr>
          <p:cNvSpPr/>
          <p:nvPr/>
        </p:nvSpPr>
        <p:spPr>
          <a:xfrm>
            <a:off x="4943649" y="1289180"/>
            <a:ext cx="3836108" cy="3510222"/>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18B9797A-0E7F-810D-A410-4665EED52297}"/>
              </a:ext>
            </a:extLst>
          </p:cNvPr>
          <p:cNvGrpSpPr/>
          <p:nvPr/>
        </p:nvGrpSpPr>
        <p:grpSpPr>
          <a:xfrm>
            <a:off x="8356808" y="1683577"/>
            <a:ext cx="2635647" cy="2570236"/>
            <a:chOff x="2780249" y="1811267"/>
            <a:chExt cx="2635647" cy="2570236"/>
          </a:xfrm>
        </p:grpSpPr>
        <p:sp>
          <p:nvSpPr>
            <p:cNvPr id="32" name="Rectangle 31">
              <a:extLst>
                <a:ext uri="{FF2B5EF4-FFF2-40B4-BE49-F238E27FC236}">
                  <a16:creationId xmlns:a16="http://schemas.microsoft.com/office/drawing/2014/main" id="{4050EF3E-4285-E84A-6DD8-D0C5DE0ADF7C}"/>
                </a:ext>
              </a:extLst>
            </p:cNvPr>
            <p:cNvSpPr/>
            <p:nvPr/>
          </p:nvSpPr>
          <p:spPr>
            <a:xfrm>
              <a:off x="2782951" y="2291325"/>
              <a:ext cx="2621006" cy="2090178"/>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41">
              <a:extLst>
                <a:ext uri="{FF2B5EF4-FFF2-40B4-BE49-F238E27FC236}">
                  <a16:creationId xmlns:a16="http://schemas.microsoft.com/office/drawing/2014/main" id="{E43C1B88-E15F-2B4A-F368-4D23267B7A70}"/>
                </a:ext>
              </a:extLst>
            </p:cNvPr>
            <p:cNvSpPr/>
            <p:nvPr/>
          </p:nvSpPr>
          <p:spPr>
            <a:xfrm>
              <a:off x="2780249" y="1811267"/>
              <a:ext cx="2635647" cy="257023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useBgFill="1">
        <p:nvSpPr>
          <p:cNvPr id="31" name="Oval 42">
            <a:extLst>
              <a:ext uri="{FF2B5EF4-FFF2-40B4-BE49-F238E27FC236}">
                <a16:creationId xmlns:a16="http://schemas.microsoft.com/office/drawing/2014/main" id="{90184A1E-5069-319C-5AA3-D4B98C875D23}"/>
              </a:ext>
            </a:extLst>
          </p:cNvPr>
          <p:cNvSpPr/>
          <p:nvPr/>
        </p:nvSpPr>
        <p:spPr>
          <a:xfrm>
            <a:off x="7852484" y="1289180"/>
            <a:ext cx="3590716" cy="3510222"/>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C3B47F91-CECB-3523-1719-1AAF646D158B}"/>
              </a:ext>
            </a:extLst>
          </p:cNvPr>
          <p:cNvGrpSpPr/>
          <p:nvPr/>
        </p:nvGrpSpPr>
        <p:grpSpPr>
          <a:xfrm>
            <a:off x="2787099" y="1687205"/>
            <a:ext cx="2635647" cy="2570236"/>
            <a:chOff x="2780249" y="1811267"/>
            <a:chExt cx="2635647" cy="2570236"/>
          </a:xfrm>
        </p:grpSpPr>
        <p:sp>
          <p:nvSpPr>
            <p:cNvPr id="21" name="Rectangle 20">
              <a:extLst>
                <a:ext uri="{FF2B5EF4-FFF2-40B4-BE49-F238E27FC236}">
                  <a16:creationId xmlns:a16="http://schemas.microsoft.com/office/drawing/2014/main" id="{CE1D9C8A-CB02-439C-911D-E7B5B4BDD82D}"/>
                </a:ext>
              </a:extLst>
            </p:cNvPr>
            <p:cNvSpPr/>
            <p:nvPr/>
          </p:nvSpPr>
          <p:spPr>
            <a:xfrm>
              <a:off x="2782951" y="2291325"/>
              <a:ext cx="2621006" cy="2090178"/>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41">
              <a:extLst>
                <a:ext uri="{FF2B5EF4-FFF2-40B4-BE49-F238E27FC236}">
                  <a16:creationId xmlns:a16="http://schemas.microsoft.com/office/drawing/2014/main" id="{647D1E7D-138E-0CD9-49F8-DE1437F5D571}"/>
                </a:ext>
              </a:extLst>
            </p:cNvPr>
            <p:cNvSpPr/>
            <p:nvPr/>
          </p:nvSpPr>
          <p:spPr>
            <a:xfrm>
              <a:off x="2780249" y="1811267"/>
              <a:ext cx="2635647" cy="257023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useBgFill="1">
        <p:nvSpPr>
          <p:cNvPr id="5" name="Oval 42">
            <a:extLst>
              <a:ext uri="{FF2B5EF4-FFF2-40B4-BE49-F238E27FC236}">
                <a16:creationId xmlns:a16="http://schemas.microsoft.com/office/drawing/2014/main" id="{76FE6819-A7EA-305E-0834-D3D206DFAD7B}"/>
              </a:ext>
            </a:extLst>
          </p:cNvPr>
          <p:cNvSpPr/>
          <p:nvPr/>
        </p:nvSpPr>
        <p:spPr>
          <a:xfrm>
            <a:off x="2282775" y="1292808"/>
            <a:ext cx="3590716" cy="3510222"/>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5E97C76-3CF7-4028-B3DE-6FF5338BAA03}"/>
              </a:ext>
            </a:extLst>
          </p:cNvPr>
          <p:cNvSpPr/>
          <p:nvPr/>
        </p:nvSpPr>
        <p:spPr>
          <a:xfrm>
            <a:off x="2782951" y="4257438"/>
            <a:ext cx="2633596" cy="2001299"/>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C51361C-7353-47AC-8FE4-5E2FB8A649B7}"/>
              </a:ext>
            </a:extLst>
          </p:cNvPr>
          <p:cNvSpPr/>
          <p:nvPr/>
        </p:nvSpPr>
        <p:spPr>
          <a:xfrm>
            <a:off x="5478164" y="4257438"/>
            <a:ext cx="2826680" cy="2001299"/>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9145849-BA41-4EF5-827B-7666579179F9}"/>
              </a:ext>
            </a:extLst>
          </p:cNvPr>
          <p:cNvSpPr/>
          <p:nvPr/>
        </p:nvSpPr>
        <p:spPr>
          <a:xfrm>
            <a:off x="8355203" y="4257437"/>
            <a:ext cx="2636463" cy="2001299"/>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4EDD771B-04FA-4C0D-8F56-BCBEC6E11A1D}"/>
              </a:ext>
            </a:extLst>
          </p:cNvPr>
          <p:cNvSpPr txBox="1"/>
          <p:nvPr/>
        </p:nvSpPr>
        <p:spPr>
          <a:xfrm>
            <a:off x="9547492" y="2370336"/>
            <a:ext cx="1192404"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dirty="0">
                <a:solidFill>
                  <a:prstClr val="black"/>
                </a:solidFill>
                <a:latin typeface="Montserrat" panose="00000500000000000000" pitchFamily="50" charset="0"/>
              </a:rPr>
              <a:t>Starts navigation</a:t>
            </a:r>
            <a:endPar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2" name="TextBox 1">
            <a:extLst>
              <a:ext uri="{FF2B5EF4-FFF2-40B4-BE49-F238E27FC236}">
                <a16:creationId xmlns:a16="http://schemas.microsoft.com/office/drawing/2014/main" id="{BA1A5F40-B741-2A0D-A40A-134DEC98E1E2}"/>
              </a:ext>
            </a:extLst>
          </p:cNvPr>
          <p:cNvSpPr txBox="1"/>
          <p:nvPr/>
        </p:nvSpPr>
        <p:spPr>
          <a:xfrm>
            <a:off x="670147" y="731207"/>
            <a:ext cx="4112023"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Customer Pain Points</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sp>
        <p:nvSpPr>
          <p:cNvPr id="34" name="Rectangle 33">
            <a:extLst>
              <a:ext uri="{FF2B5EF4-FFF2-40B4-BE49-F238E27FC236}">
                <a16:creationId xmlns:a16="http://schemas.microsoft.com/office/drawing/2014/main" id="{25A8F06E-E1CE-BF27-4545-EBF74A9AE31B}"/>
              </a:ext>
            </a:extLst>
          </p:cNvPr>
          <p:cNvSpPr/>
          <p:nvPr/>
        </p:nvSpPr>
        <p:spPr>
          <a:xfrm>
            <a:off x="2791797" y="1697525"/>
            <a:ext cx="2637800"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D6F4E59-E3BA-6600-F73E-EC83BD716BB9}"/>
              </a:ext>
            </a:extLst>
          </p:cNvPr>
          <p:cNvSpPr txBox="1"/>
          <p:nvPr/>
        </p:nvSpPr>
        <p:spPr>
          <a:xfrm>
            <a:off x="2789801" y="1828321"/>
            <a:ext cx="2602578"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SEARCH</a:t>
            </a:r>
          </a:p>
        </p:txBody>
      </p:sp>
      <p:sp>
        <p:nvSpPr>
          <p:cNvPr id="68" name="Rectangle 67">
            <a:extLst>
              <a:ext uri="{FF2B5EF4-FFF2-40B4-BE49-F238E27FC236}">
                <a16:creationId xmlns:a16="http://schemas.microsoft.com/office/drawing/2014/main" id="{1B2D3E58-419E-CC3B-C391-BEA8F5BD3C35}"/>
              </a:ext>
            </a:extLst>
          </p:cNvPr>
          <p:cNvSpPr/>
          <p:nvPr/>
        </p:nvSpPr>
        <p:spPr>
          <a:xfrm>
            <a:off x="5486612" y="1689127"/>
            <a:ext cx="2812884"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421DD9F6-6846-5F61-8CD5-7F92FC8648DB}"/>
              </a:ext>
            </a:extLst>
          </p:cNvPr>
          <p:cNvSpPr txBox="1"/>
          <p:nvPr/>
        </p:nvSpPr>
        <p:spPr>
          <a:xfrm>
            <a:off x="5478164" y="1824692"/>
            <a:ext cx="2808576"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DISCOVERY</a:t>
            </a:r>
          </a:p>
        </p:txBody>
      </p:sp>
      <p:sp>
        <p:nvSpPr>
          <p:cNvPr id="71" name="Rectangle 70">
            <a:extLst>
              <a:ext uri="{FF2B5EF4-FFF2-40B4-BE49-F238E27FC236}">
                <a16:creationId xmlns:a16="http://schemas.microsoft.com/office/drawing/2014/main" id="{696616E6-7FAC-40C0-49EE-CFFAD61A6D72}"/>
              </a:ext>
            </a:extLst>
          </p:cNvPr>
          <p:cNvSpPr/>
          <p:nvPr/>
        </p:nvSpPr>
        <p:spPr>
          <a:xfrm>
            <a:off x="8359509" y="1691241"/>
            <a:ext cx="2632157"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ight Bracket 65">
            <a:extLst>
              <a:ext uri="{FF2B5EF4-FFF2-40B4-BE49-F238E27FC236}">
                <a16:creationId xmlns:a16="http://schemas.microsoft.com/office/drawing/2014/main" id="{21B6AF32-8A59-A1C5-C156-4CDFC1D77544}"/>
              </a:ext>
            </a:extLst>
          </p:cNvPr>
          <p:cNvSpPr/>
          <p:nvPr/>
        </p:nvSpPr>
        <p:spPr>
          <a:xfrm rot="5400000" flipV="1">
            <a:off x="1811476" y="2661903"/>
            <a:ext cx="4575160" cy="2618510"/>
          </a:xfrm>
          <a:prstGeom prst="rightBracket">
            <a:avLst>
              <a:gd name="adj" fmla="val 0"/>
            </a:avLst>
          </a:prstGeom>
          <a:ln>
            <a:gradFill>
              <a:gsLst>
                <a:gs pos="0">
                  <a:schemeClr val="tx2">
                    <a:lumMod val="20000"/>
                    <a:lumOff val="80000"/>
                    <a:alpha val="1600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ight Bracket 72">
            <a:extLst>
              <a:ext uri="{FF2B5EF4-FFF2-40B4-BE49-F238E27FC236}">
                <a16:creationId xmlns:a16="http://schemas.microsoft.com/office/drawing/2014/main" id="{5E2F6F61-6A87-98E8-A318-2213F7758696}"/>
              </a:ext>
            </a:extLst>
          </p:cNvPr>
          <p:cNvSpPr/>
          <p:nvPr/>
        </p:nvSpPr>
        <p:spPr>
          <a:xfrm rot="5400000" flipV="1">
            <a:off x="4605475" y="2564716"/>
            <a:ext cx="4575160" cy="2812882"/>
          </a:xfrm>
          <a:prstGeom prst="rightBracket">
            <a:avLst>
              <a:gd name="adj" fmla="val 0"/>
            </a:avLst>
          </a:prstGeom>
          <a:ln>
            <a:gradFill>
              <a:gsLst>
                <a:gs pos="0">
                  <a:schemeClr val="tx2">
                    <a:lumMod val="20000"/>
                    <a:lumOff val="80000"/>
                    <a:alpha val="1600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Right Bracket 73">
            <a:extLst>
              <a:ext uri="{FF2B5EF4-FFF2-40B4-BE49-F238E27FC236}">
                <a16:creationId xmlns:a16="http://schemas.microsoft.com/office/drawing/2014/main" id="{3621F1A1-8AF2-3663-2A3D-9DDC9A5D2C20}"/>
              </a:ext>
            </a:extLst>
          </p:cNvPr>
          <p:cNvSpPr/>
          <p:nvPr/>
        </p:nvSpPr>
        <p:spPr>
          <a:xfrm rot="5400000" flipV="1">
            <a:off x="7383729" y="2657940"/>
            <a:ext cx="4575160" cy="2618412"/>
          </a:xfrm>
          <a:prstGeom prst="rightBracket">
            <a:avLst>
              <a:gd name="adj" fmla="val 0"/>
            </a:avLst>
          </a:prstGeom>
          <a:ln>
            <a:gradFill>
              <a:gsLst>
                <a:gs pos="0">
                  <a:schemeClr val="tx2">
                    <a:lumMod val="20000"/>
                    <a:lumOff val="80000"/>
                    <a:alpha val="16000"/>
                  </a:schemeClr>
                </a:gs>
                <a:gs pos="100000">
                  <a:schemeClr val="tx2">
                    <a:lumMod val="20000"/>
                    <a:lumOff val="8000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1298ADC2-5945-40D6-B463-E49840A0B3D5}"/>
              </a:ext>
            </a:extLst>
          </p:cNvPr>
          <p:cNvCxnSpPr/>
          <p:nvPr/>
        </p:nvCxnSpPr>
        <p:spPr>
          <a:xfrm flipH="1">
            <a:off x="806862" y="4250318"/>
            <a:ext cx="10578276" cy="0"/>
          </a:xfrm>
          <a:prstGeom prst="line">
            <a:avLst/>
          </a:prstGeom>
          <a:ln w="635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51DE22A9-99F8-4F99-AE77-28F15BD48C45}"/>
              </a:ext>
            </a:extLst>
          </p:cNvPr>
          <p:cNvSpPr txBox="1"/>
          <p:nvPr/>
        </p:nvSpPr>
        <p:spPr>
          <a:xfrm>
            <a:off x="2968138" y="2829854"/>
            <a:ext cx="1472596"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Searches online to map direction</a:t>
            </a:r>
          </a:p>
        </p:txBody>
      </p:sp>
      <p:sp>
        <p:nvSpPr>
          <p:cNvPr id="103" name="TextBox 102">
            <a:extLst>
              <a:ext uri="{FF2B5EF4-FFF2-40B4-BE49-F238E27FC236}">
                <a16:creationId xmlns:a16="http://schemas.microsoft.com/office/drawing/2014/main" id="{06FAE03C-6C9F-4518-902F-B6C5122A9C27}"/>
              </a:ext>
            </a:extLst>
          </p:cNvPr>
          <p:cNvSpPr txBox="1"/>
          <p:nvPr/>
        </p:nvSpPr>
        <p:spPr>
          <a:xfrm>
            <a:off x="4533026" y="2749148"/>
            <a:ext cx="1615163"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Finds the correct address by zip code</a:t>
            </a:r>
          </a:p>
        </p:txBody>
      </p:sp>
      <p:sp>
        <p:nvSpPr>
          <p:cNvPr id="104" name="TextBox 103">
            <a:extLst>
              <a:ext uri="{FF2B5EF4-FFF2-40B4-BE49-F238E27FC236}">
                <a16:creationId xmlns:a16="http://schemas.microsoft.com/office/drawing/2014/main" id="{DFF0DF51-ECAA-45A6-9CD5-48E65941FDF1}"/>
              </a:ext>
            </a:extLst>
          </p:cNvPr>
          <p:cNvSpPr txBox="1"/>
          <p:nvPr/>
        </p:nvSpPr>
        <p:spPr>
          <a:xfrm>
            <a:off x="3111205" y="4789706"/>
            <a:ext cx="1413570"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Address doesn’t auto populate</a:t>
            </a:r>
          </a:p>
        </p:txBody>
      </p:sp>
      <p:sp>
        <p:nvSpPr>
          <p:cNvPr id="105" name="TextBox 104">
            <a:extLst>
              <a:ext uri="{FF2B5EF4-FFF2-40B4-BE49-F238E27FC236}">
                <a16:creationId xmlns:a16="http://schemas.microsoft.com/office/drawing/2014/main" id="{581DFF51-3C94-4ABB-95B9-A7AEB9297C10}"/>
              </a:ext>
            </a:extLst>
          </p:cNvPr>
          <p:cNvSpPr txBox="1"/>
          <p:nvPr/>
        </p:nvSpPr>
        <p:spPr>
          <a:xfrm>
            <a:off x="4392989" y="4970248"/>
            <a:ext cx="999390"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Duplicate addresses</a:t>
            </a:r>
          </a:p>
        </p:txBody>
      </p:sp>
      <p:sp>
        <p:nvSpPr>
          <p:cNvPr id="106" name="TextBox 105">
            <a:extLst>
              <a:ext uri="{FF2B5EF4-FFF2-40B4-BE49-F238E27FC236}">
                <a16:creationId xmlns:a16="http://schemas.microsoft.com/office/drawing/2014/main" id="{C1A03CAB-25C0-4270-A252-003FE62CFD54}"/>
              </a:ext>
            </a:extLst>
          </p:cNvPr>
          <p:cNvSpPr txBox="1"/>
          <p:nvPr/>
        </p:nvSpPr>
        <p:spPr>
          <a:xfrm>
            <a:off x="5605472" y="5027777"/>
            <a:ext cx="1155325" cy="896592"/>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dirty="0">
                <a:solidFill>
                  <a:prstClr val="black"/>
                </a:solidFill>
                <a:latin typeface="Montserrat" panose="00000500000000000000" pitchFamily="50" charset="0"/>
              </a:rPr>
              <a:t>Route doesn’t show customizable options</a:t>
            </a:r>
            <a:endPar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107" name="TextBox 106">
            <a:extLst>
              <a:ext uri="{FF2B5EF4-FFF2-40B4-BE49-F238E27FC236}">
                <a16:creationId xmlns:a16="http://schemas.microsoft.com/office/drawing/2014/main" id="{8F990BC8-50B4-4808-8D02-23720F07C46D}"/>
              </a:ext>
            </a:extLst>
          </p:cNvPr>
          <p:cNvSpPr txBox="1"/>
          <p:nvPr/>
        </p:nvSpPr>
        <p:spPr>
          <a:xfrm>
            <a:off x="6991757" y="4923484"/>
            <a:ext cx="1388893"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Can’t compare different routes</a:t>
            </a:r>
          </a:p>
        </p:txBody>
      </p:sp>
      <p:sp>
        <p:nvSpPr>
          <p:cNvPr id="108" name="TextBox 107">
            <a:extLst>
              <a:ext uri="{FF2B5EF4-FFF2-40B4-BE49-F238E27FC236}">
                <a16:creationId xmlns:a16="http://schemas.microsoft.com/office/drawing/2014/main" id="{A0004EC9-C3F1-4B4C-A2C3-42422421A0F1}"/>
              </a:ext>
            </a:extLst>
          </p:cNvPr>
          <p:cNvSpPr txBox="1"/>
          <p:nvPr/>
        </p:nvSpPr>
        <p:spPr>
          <a:xfrm>
            <a:off x="6687379" y="3119067"/>
            <a:ext cx="1580576" cy="6914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Realizes the optimal route has been auto selected</a:t>
            </a:r>
          </a:p>
        </p:txBody>
      </p:sp>
      <p:sp>
        <p:nvSpPr>
          <p:cNvPr id="109" name="TextBox 108">
            <a:extLst>
              <a:ext uri="{FF2B5EF4-FFF2-40B4-BE49-F238E27FC236}">
                <a16:creationId xmlns:a16="http://schemas.microsoft.com/office/drawing/2014/main" id="{0D2604E5-5F31-4CEE-B0D5-296ADCCFC5C4}"/>
              </a:ext>
            </a:extLst>
          </p:cNvPr>
          <p:cNvSpPr txBox="1"/>
          <p:nvPr/>
        </p:nvSpPr>
        <p:spPr>
          <a:xfrm>
            <a:off x="8478585" y="5368184"/>
            <a:ext cx="1579054" cy="28103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Long loading time</a:t>
            </a:r>
          </a:p>
        </p:txBody>
      </p:sp>
      <p:sp>
        <p:nvSpPr>
          <p:cNvPr id="110" name="TextBox 109">
            <a:extLst>
              <a:ext uri="{FF2B5EF4-FFF2-40B4-BE49-F238E27FC236}">
                <a16:creationId xmlns:a16="http://schemas.microsoft.com/office/drawing/2014/main" id="{A7F93E7E-5B3C-4902-815B-A423BE47E531}"/>
              </a:ext>
            </a:extLst>
          </p:cNvPr>
          <p:cNvSpPr txBox="1"/>
          <p:nvPr/>
        </p:nvSpPr>
        <p:spPr>
          <a:xfrm>
            <a:off x="8529343" y="2776806"/>
            <a:ext cx="1020263" cy="691408"/>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Sees route overview and ETA</a:t>
            </a:r>
          </a:p>
        </p:txBody>
      </p:sp>
      <p:sp>
        <p:nvSpPr>
          <p:cNvPr id="111" name="TextBox 110">
            <a:extLst>
              <a:ext uri="{FF2B5EF4-FFF2-40B4-BE49-F238E27FC236}">
                <a16:creationId xmlns:a16="http://schemas.microsoft.com/office/drawing/2014/main" id="{F497D15B-7E99-4CE8-9E75-DC2AB0B58767}"/>
              </a:ext>
            </a:extLst>
          </p:cNvPr>
          <p:cNvSpPr txBox="1"/>
          <p:nvPr/>
        </p:nvSpPr>
        <p:spPr>
          <a:xfrm>
            <a:off x="9382150" y="3614351"/>
            <a:ext cx="1542817" cy="48622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Likes the suggested route</a:t>
            </a:r>
          </a:p>
        </p:txBody>
      </p:sp>
      <p:sp>
        <p:nvSpPr>
          <p:cNvPr id="120" name="TextBox 119">
            <a:extLst>
              <a:ext uri="{FF2B5EF4-FFF2-40B4-BE49-F238E27FC236}">
                <a16:creationId xmlns:a16="http://schemas.microsoft.com/office/drawing/2014/main" id="{CA4AC72D-B5A8-4662-9634-E18C49BD407A}"/>
              </a:ext>
            </a:extLst>
          </p:cNvPr>
          <p:cNvSpPr txBox="1"/>
          <p:nvPr/>
        </p:nvSpPr>
        <p:spPr>
          <a:xfrm>
            <a:off x="1043397" y="2851517"/>
            <a:ext cx="12378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Positive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Experience</a:t>
            </a:r>
          </a:p>
        </p:txBody>
      </p:sp>
      <p:sp>
        <p:nvSpPr>
          <p:cNvPr id="121" name="TextBox 120">
            <a:extLst>
              <a:ext uri="{FF2B5EF4-FFF2-40B4-BE49-F238E27FC236}">
                <a16:creationId xmlns:a16="http://schemas.microsoft.com/office/drawing/2014/main" id="{6ACEB30F-8F5C-4988-8739-8C112FA3CB03}"/>
              </a:ext>
            </a:extLst>
          </p:cNvPr>
          <p:cNvSpPr txBox="1"/>
          <p:nvPr/>
        </p:nvSpPr>
        <p:spPr>
          <a:xfrm>
            <a:off x="981771" y="5088120"/>
            <a:ext cx="1744387"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Pain Points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(Negative Experience)</a:t>
            </a:r>
          </a:p>
        </p:txBody>
      </p:sp>
      <p:grpSp>
        <p:nvGrpSpPr>
          <p:cNvPr id="23" name="Group 22">
            <a:extLst>
              <a:ext uri="{FF2B5EF4-FFF2-40B4-BE49-F238E27FC236}">
                <a16:creationId xmlns:a16="http://schemas.microsoft.com/office/drawing/2014/main" id="{E09454D1-85CC-CC27-A3D0-04F7CC9DBB54}"/>
              </a:ext>
            </a:extLst>
          </p:cNvPr>
          <p:cNvGrpSpPr/>
          <p:nvPr/>
        </p:nvGrpSpPr>
        <p:grpSpPr>
          <a:xfrm>
            <a:off x="670318" y="2519905"/>
            <a:ext cx="9985186" cy="2738067"/>
            <a:chOff x="670318" y="2519905"/>
            <a:chExt cx="9985186" cy="2738067"/>
          </a:xfrm>
        </p:grpSpPr>
        <p:grpSp>
          <p:nvGrpSpPr>
            <p:cNvPr id="98" name="Group 97">
              <a:extLst>
                <a:ext uri="{FF2B5EF4-FFF2-40B4-BE49-F238E27FC236}">
                  <a16:creationId xmlns:a16="http://schemas.microsoft.com/office/drawing/2014/main" id="{8EF3BB9C-9E29-4E2D-B5E3-C1C81F52BA3D}"/>
                </a:ext>
              </a:extLst>
            </p:cNvPr>
            <p:cNvGrpSpPr/>
            <p:nvPr/>
          </p:nvGrpSpPr>
          <p:grpSpPr>
            <a:xfrm>
              <a:off x="923925" y="2636978"/>
              <a:ext cx="9614506" cy="2503921"/>
              <a:chOff x="923925" y="3142040"/>
              <a:chExt cx="9614506" cy="2503921"/>
            </a:xfrm>
          </p:grpSpPr>
          <p:cxnSp>
            <p:nvCxnSpPr>
              <p:cNvPr id="51" name="Straight Connector 50">
                <a:extLst>
                  <a:ext uri="{FF2B5EF4-FFF2-40B4-BE49-F238E27FC236}">
                    <a16:creationId xmlns:a16="http://schemas.microsoft.com/office/drawing/2014/main" id="{2D2B8F51-24C4-47E6-9026-12D53EFDA6FB}"/>
                  </a:ext>
                </a:extLst>
              </p:cNvPr>
              <p:cNvCxnSpPr>
                <a:cxnSpLocks/>
                <a:stCxn id="35" idx="5"/>
                <a:endCxn id="37" idx="1"/>
              </p:cNvCxnSpPr>
              <p:nvPr/>
            </p:nvCxnSpPr>
            <p:spPr>
              <a:xfrm>
                <a:off x="3217419" y="4130318"/>
                <a:ext cx="425792" cy="805866"/>
              </a:xfrm>
              <a:prstGeom prst="line">
                <a:avLst/>
              </a:prstGeom>
              <a:ln w="25400">
                <a:gradFill>
                  <a:gsLst>
                    <a:gs pos="0">
                      <a:schemeClr val="bg1">
                        <a:alpha val="0"/>
                      </a:schemeClr>
                    </a:gs>
                    <a:gs pos="84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DCDFC7E-DABD-49AB-92AE-62725A3A7F92}"/>
                  </a:ext>
                </a:extLst>
              </p:cNvPr>
              <p:cNvCxnSpPr>
                <a:cxnSpLocks/>
                <a:stCxn id="37" idx="5"/>
                <a:endCxn id="38" idx="2"/>
              </p:cNvCxnSpPr>
              <p:nvPr/>
            </p:nvCxnSpPr>
            <p:spPr>
              <a:xfrm>
                <a:off x="3740197" y="5033170"/>
                <a:ext cx="795112" cy="226720"/>
              </a:xfrm>
              <a:prstGeom prst="line">
                <a:avLst/>
              </a:prstGeom>
              <a:ln w="25400">
                <a:gradFill>
                  <a:gsLst>
                    <a:gs pos="0">
                      <a:schemeClr val="bg1">
                        <a:alpha val="0"/>
                      </a:schemeClr>
                    </a:gs>
                    <a:gs pos="84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9E7B540-4378-47AF-A4BD-6870DCDF96C9}"/>
                  </a:ext>
                </a:extLst>
              </p:cNvPr>
              <p:cNvCxnSpPr>
                <a:cxnSpLocks/>
                <a:stCxn id="39" idx="3"/>
                <a:endCxn id="38" idx="7"/>
              </p:cNvCxnSpPr>
              <p:nvPr/>
            </p:nvCxnSpPr>
            <p:spPr>
              <a:xfrm flipH="1">
                <a:off x="4652382" y="3952505"/>
                <a:ext cx="449493" cy="1258892"/>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8D41C13-50A6-4BC6-A403-29CE6980A02D}"/>
                  </a:ext>
                </a:extLst>
              </p:cNvPr>
              <p:cNvCxnSpPr>
                <a:cxnSpLocks/>
                <a:stCxn id="40" idx="1"/>
                <a:endCxn id="39" idx="5"/>
              </p:cNvCxnSpPr>
              <p:nvPr/>
            </p:nvCxnSpPr>
            <p:spPr>
              <a:xfrm flipH="1" flipV="1">
                <a:off x="5198861" y="3952505"/>
                <a:ext cx="813222" cy="1290056"/>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2F4504-8F1E-42A5-AF4E-ACCA252253D2}"/>
                  </a:ext>
                </a:extLst>
              </p:cNvPr>
              <p:cNvCxnSpPr>
                <a:cxnSpLocks/>
              </p:cNvCxnSpPr>
              <p:nvPr/>
            </p:nvCxnSpPr>
            <p:spPr>
              <a:xfrm flipH="1" flipV="1">
                <a:off x="6108770" y="5342126"/>
                <a:ext cx="769310" cy="230670"/>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2A3E7BF-0CEE-47C8-9531-15DA3803479A}"/>
                  </a:ext>
                </a:extLst>
              </p:cNvPr>
              <p:cNvCxnSpPr>
                <a:cxnSpLocks/>
                <a:stCxn id="42" idx="3"/>
                <a:endCxn id="41" idx="7"/>
              </p:cNvCxnSpPr>
              <p:nvPr/>
            </p:nvCxnSpPr>
            <p:spPr>
              <a:xfrm flipH="1">
                <a:off x="6878379" y="4510541"/>
                <a:ext cx="754257" cy="965568"/>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BC54CC-F714-472E-B48E-EDA91EEB5C0C}"/>
                  </a:ext>
                </a:extLst>
              </p:cNvPr>
              <p:cNvCxnSpPr>
                <a:cxnSpLocks/>
                <a:stCxn id="43" idx="1"/>
                <a:endCxn id="42" idx="5"/>
              </p:cNvCxnSpPr>
              <p:nvPr/>
            </p:nvCxnSpPr>
            <p:spPr>
              <a:xfrm flipH="1" flipV="1">
                <a:off x="7729622" y="4510541"/>
                <a:ext cx="812430" cy="1135420"/>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055B4E4-A54A-46C2-960C-8D11604E1B36}"/>
                  </a:ext>
                </a:extLst>
              </p:cNvPr>
              <p:cNvCxnSpPr>
                <a:cxnSpLocks/>
                <a:endCxn id="43" idx="7"/>
              </p:cNvCxnSpPr>
              <p:nvPr/>
            </p:nvCxnSpPr>
            <p:spPr>
              <a:xfrm flipH="1">
                <a:off x="8639038" y="4027490"/>
                <a:ext cx="628787" cy="1618471"/>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C4FF220-7EBD-43C2-A8C2-EB84527646BB}"/>
                  </a:ext>
                </a:extLst>
              </p:cNvPr>
              <p:cNvCxnSpPr>
                <a:cxnSpLocks/>
              </p:cNvCxnSpPr>
              <p:nvPr/>
            </p:nvCxnSpPr>
            <p:spPr>
              <a:xfrm flipH="1">
                <a:off x="9267825" y="3983978"/>
                <a:ext cx="769144" cy="116774"/>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BE61708-2789-4E70-9604-2E9BC9B73044}"/>
                  </a:ext>
                </a:extLst>
              </p:cNvPr>
              <p:cNvCxnSpPr>
                <a:cxnSpLocks/>
                <a:stCxn id="46" idx="3"/>
                <a:endCxn id="45" idx="7"/>
              </p:cNvCxnSpPr>
              <p:nvPr/>
            </p:nvCxnSpPr>
            <p:spPr>
              <a:xfrm flipH="1">
                <a:off x="10037552" y="3142040"/>
                <a:ext cx="500879" cy="798357"/>
              </a:xfrm>
              <a:prstGeom prst="line">
                <a:avLst/>
              </a:prstGeom>
              <a:ln w="25400">
                <a:gradFill>
                  <a:gsLst>
                    <a:gs pos="0">
                      <a:schemeClr val="bg1">
                        <a:alpha val="0"/>
                      </a:schemeClr>
                    </a:gs>
                    <a:gs pos="84000">
                      <a:schemeClr val="bg1">
                        <a:lumMod val="7500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5D8A1A5-CCF4-4A12-9747-EEF07CE1D6C8}"/>
                  </a:ext>
                </a:extLst>
              </p:cNvPr>
              <p:cNvCxnSpPr>
                <a:cxnSpLocks/>
              </p:cNvCxnSpPr>
              <p:nvPr/>
            </p:nvCxnSpPr>
            <p:spPr>
              <a:xfrm flipV="1">
                <a:off x="923925" y="4068980"/>
                <a:ext cx="2255044" cy="693520"/>
              </a:xfrm>
              <a:prstGeom prst="line">
                <a:avLst/>
              </a:prstGeom>
              <a:ln w="25400">
                <a:gradFill>
                  <a:gsLst>
                    <a:gs pos="0">
                      <a:schemeClr val="bg1">
                        <a:alpha val="0"/>
                      </a:schemeClr>
                    </a:gs>
                    <a:gs pos="84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F72FC51B-8E2D-465C-A9DE-62A2E933B0D6}"/>
                </a:ext>
              </a:extLst>
            </p:cNvPr>
            <p:cNvSpPr>
              <a:spLocks noChangeAspect="1"/>
            </p:cNvSpPr>
            <p:nvPr/>
          </p:nvSpPr>
          <p:spPr>
            <a:xfrm>
              <a:off x="5991996" y="4717412"/>
              <a:ext cx="137160" cy="137160"/>
            </a:xfrm>
            <a:prstGeom prst="ellipse">
              <a:avLst/>
            </a:prstGeom>
            <a:solidFill>
              <a:schemeClr val="tx2">
                <a:lumMod val="60000"/>
                <a:lumOff val="40000"/>
              </a:schemeClr>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08156B3-3564-454D-AE65-24D95C6BBF4B}"/>
                </a:ext>
              </a:extLst>
            </p:cNvPr>
            <p:cNvSpPr>
              <a:spLocks noChangeAspect="1"/>
            </p:cNvSpPr>
            <p:nvPr/>
          </p:nvSpPr>
          <p:spPr>
            <a:xfrm>
              <a:off x="6761306" y="4950960"/>
              <a:ext cx="137160" cy="137160"/>
            </a:xfrm>
            <a:prstGeom prst="ellipse">
              <a:avLst/>
            </a:prstGeom>
            <a:solidFill>
              <a:schemeClr val="tx2">
                <a:lumMod val="60000"/>
                <a:lumOff val="40000"/>
              </a:schemeClr>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513146C2-BB8B-4CFA-852A-32285FAC82F4}"/>
                </a:ext>
              </a:extLst>
            </p:cNvPr>
            <p:cNvSpPr>
              <a:spLocks noChangeAspect="1"/>
            </p:cNvSpPr>
            <p:nvPr/>
          </p:nvSpPr>
          <p:spPr>
            <a:xfrm>
              <a:off x="7612549" y="3888406"/>
              <a:ext cx="137160" cy="137160"/>
            </a:xfrm>
            <a:prstGeom prst="ellipse">
              <a:avLst/>
            </a:prstGeom>
            <a:solidFill>
              <a:schemeClr val="accent3"/>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DF5294F7-9B6C-46D6-B495-6C855C7BB711}"/>
                </a:ext>
              </a:extLst>
            </p:cNvPr>
            <p:cNvSpPr>
              <a:spLocks noChangeAspect="1"/>
            </p:cNvSpPr>
            <p:nvPr/>
          </p:nvSpPr>
          <p:spPr>
            <a:xfrm>
              <a:off x="8521965" y="5120812"/>
              <a:ext cx="137160" cy="137160"/>
            </a:xfrm>
            <a:prstGeom prst="ellipse">
              <a:avLst/>
            </a:prstGeom>
            <a:solidFill>
              <a:schemeClr val="tx2">
                <a:lumMod val="60000"/>
                <a:lumOff val="40000"/>
              </a:schemeClr>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996D3ECF-BCE4-4526-9F19-A933CF08AA5A}"/>
                </a:ext>
              </a:extLst>
            </p:cNvPr>
            <p:cNvSpPr>
              <a:spLocks noChangeAspect="1"/>
            </p:cNvSpPr>
            <p:nvPr/>
          </p:nvSpPr>
          <p:spPr>
            <a:xfrm>
              <a:off x="9151169" y="3532022"/>
              <a:ext cx="137160" cy="137160"/>
            </a:xfrm>
            <a:prstGeom prst="ellipse">
              <a:avLst/>
            </a:prstGeom>
            <a:solidFill>
              <a:schemeClr val="accent4"/>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C1351BDD-EA05-4231-A90A-F442010AC273}"/>
                </a:ext>
              </a:extLst>
            </p:cNvPr>
            <p:cNvSpPr>
              <a:spLocks noChangeAspect="1"/>
            </p:cNvSpPr>
            <p:nvPr/>
          </p:nvSpPr>
          <p:spPr>
            <a:xfrm>
              <a:off x="9920479" y="3415248"/>
              <a:ext cx="137160" cy="137160"/>
            </a:xfrm>
            <a:prstGeom prst="ellipse">
              <a:avLst/>
            </a:prstGeom>
            <a:solidFill>
              <a:schemeClr val="accent4"/>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88A7B8C-8C59-45C2-8986-31A769F68AB8}"/>
                </a:ext>
              </a:extLst>
            </p:cNvPr>
            <p:cNvSpPr>
              <a:spLocks noChangeAspect="1"/>
            </p:cNvSpPr>
            <p:nvPr/>
          </p:nvSpPr>
          <p:spPr>
            <a:xfrm>
              <a:off x="10518344" y="2519905"/>
              <a:ext cx="137160" cy="137160"/>
            </a:xfrm>
            <a:prstGeom prst="ellipse">
              <a:avLst/>
            </a:prstGeom>
            <a:solidFill>
              <a:schemeClr val="accent4"/>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B222B18B-A883-4027-AC75-8DE185E7D8C4}"/>
                </a:ext>
              </a:extLst>
            </p:cNvPr>
            <p:cNvSpPr>
              <a:spLocks noChangeAspect="1"/>
            </p:cNvSpPr>
            <p:nvPr/>
          </p:nvSpPr>
          <p:spPr>
            <a:xfrm>
              <a:off x="3100346" y="3508183"/>
              <a:ext cx="137160" cy="137160"/>
            </a:xfrm>
            <a:prstGeom prst="ellipse">
              <a:avLst/>
            </a:prstGeom>
            <a:solidFill>
              <a:schemeClr val="accent2"/>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F9598AF5-5C36-4E84-A5A0-46A509DFA81E}"/>
                </a:ext>
              </a:extLst>
            </p:cNvPr>
            <p:cNvSpPr>
              <a:spLocks noChangeAspect="1"/>
            </p:cNvSpPr>
            <p:nvPr/>
          </p:nvSpPr>
          <p:spPr>
            <a:xfrm>
              <a:off x="3623124" y="4411035"/>
              <a:ext cx="137160" cy="137160"/>
            </a:xfrm>
            <a:prstGeom prst="ellipse">
              <a:avLst/>
            </a:prstGeom>
            <a:solidFill>
              <a:schemeClr val="tx2">
                <a:lumMod val="60000"/>
                <a:lumOff val="40000"/>
              </a:schemeClr>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CD4386E-8E24-416E-B96A-D17BB478BC97}"/>
                </a:ext>
              </a:extLst>
            </p:cNvPr>
            <p:cNvSpPr>
              <a:spLocks noChangeAspect="1"/>
            </p:cNvSpPr>
            <p:nvPr/>
          </p:nvSpPr>
          <p:spPr>
            <a:xfrm>
              <a:off x="4535309" y="4686248"/>
              <a:ext cx="137160" cy="137160"/>
            </a:xfrm>
            <a:prstGeom prst="ellipse">
              <a:avLst/>
            </a:prstGeom>
            <a:solidFill>
              <a:schemeClr val="tx2">
                <a:lumMod val="60000"/>
                <a:lumOff val="40000"/>
              </a:schemeClr>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95C804DB-C968-4963-B7EB-FB71C7BF0F61}"/>
                </a:ext>
              </a:extLst>
            </p:cNvPr>
            <p:cNvSpPr>
              <a:spLocks noChangeAspect="1"/>
            </p:cNvSpPr>
            <p:nvPr/>
          </p:nvSpPr>
          <p:spPr>
            <a:xfrm>
              <a:off x="5081788" y="3330370"/>
              <a:ext cx="137160" cy="137160"/>
            </a:xfrm>
            <a:prstGeom prst="ellipse">
              <a:avLst/>
            </a:prstGeom>
            <a:solidFill>
              <a:schemeClr val="accent2"/>
            </a:solidFill>
            <a:ln w="12700">
              <a:solidFill>
                <a:schemeClr val="bg1"/>
              </a:solidFill>
            </a:ln>
            <a:effectLst>
              <a:outerShdw blurRad="254000" dist="63500" dir="2700000" sx="98000" sy="98000" algn="tl" rotWithShape="0">
                <a:schemeClr val="accent2">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6B1171C0-5DC4-4B90-9B54-EE1B51C3E69D}"/>
                </a:ext>
              </a:extLst>
            </p:cNvPr>
            <p:cNvSpPr txBox="1"/>
            <p:nvPr/>
          </p:nvSpPr>
          <p:spPr>
            <a:xfrm>
              <a:off x="670318" y="3874674"/>
              <a:ext cx="52610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401F9"/>
                  </a:solidFill>
                  <a:effectLst/>
                  <a:uLnTx/>
                  <a:uFillTx/>
                  <a:latin typeface="Montserrat" panose="00000500000000000000" pitchFamily="50" charset="0"/>
                  <a:ea typeface="+mn-ea"/>
                  <a:cs typeface="+mn-cs"/>
                </a:rPr>
                <a:t>Start</a:t>
              </a:r>
            </a:p>
          </p:txBody>
        </p:sp>
        <p:sp>
          <p:nvSpPr>
            <p:cNvPr id="77" name="Cross 76">
              <a:extLst>
                <a:ext uri="{FF2B5EF4-FFF2-40B4-BE49-F238E27FC236}">
                  <a16:creationId xmlns:a16="http://schemas.microsoft.com/office/drawing/2014/main" id="{F1F8B3A2-8F95-C2BC-B915-A084079FF732}"/>
                </a:ext>
              </a:extLst>
            </p:cNvPr>
            <p:cNvSpPr/>
            <p:nvPr/>
          </p:nvSpPr>
          <p:spPr>
            <a:xfrm>
              <a:off x="794644" y="4151246"/>
              <a:ext cx="236772" cy="236772"/>
            </a:xfrm>
            <a:prstGeom prst="plus">
              <a:avLst>
                <a:gd name="adj" fmla="val 32030"/>
              </a:avLst>
            </a:prstGeom>
            <a:solidFill>
              <a:schemeClr val="accent1"/>
            </a:solidFill>
            <a:ln w="12700">
              <a:solidFill>
                <a:schemeClr val="bg1"/>
              </a:solidFill>
            </a:ln>
            <a:effectLst>
              <a:outerShdw blurRad="1143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A0962113-0DA2-0CC9-0B8A-7F5872E11D00}"/>
              </a:ext>
            </a:extLst>
          </p:cNvPr>
          <p:cNvSpPr txBox="1"/>
          <p:nvPr/>
        </p:nvSpPr>
        <p:spPr>
          <a:xfrm>
            <a:off x="8355203" y="1821062"/>
            <a:ext cx="2625312" cy="307777"/>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PURCHASE</a:t>
            </a:r>
          </a:p>
        </p:txBody>
      </p:sp>
    </p:spTree>
    <p:extLst>
      <p:ext uri="{BB962C8B-B14F-4D97-AF65-F5344CB8AC3E}">
        <p14:creationId xmlns:p14="http://schemas.microsoft.com/office/powerpoint/2010/main" val="403629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1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par>
                                <p:cTn id="44" presetID="12" presetClass="entr" presetSubtype="1" fill="hold" grpId="0" nodeType="withEffect">
                                  <p:stCondLst>
                                    <p:cond delay="50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1000"/>
                                        <p:tgtEl>
                                          <p:spTgt spid="34"/>
                                        </p:tgtEl>
                                        <p:attrNameLst>
                                          <p:attrName>ppt_y</p:attrName>
                                        </p:attrNameLst>
                                      </p:cBhvr>
                                      <p:tavLst>
                                        <p:tav tm="0">
                                          <p:val>
                                            <p:strVal val="#ppt_y-#ppt_h*1.125000"/>
                                          </p:val>
                                        </p:tav>
                                        <p:tav tm="100000">
                                          <p:val>
                                            <p:strVal val="#ppt_y"/>
                                          </p:val>
                                        </p:tav>
                                      </p:tavLst>
                                    </p:anim>
                                    <p:animEffect transition="in" filter="wipe(down)">
                                      <p:cBhvr>
                                        <p:cTn id="47" dur="1000"/>
                                        <p:tgtEl>
                                          <p:spTgt spid="34"/>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68"/>
                                        </p:tgtEl>
                                        <p:attrNameLst>
                                          <p:attrName>style.visibility</p:attrName>
                                        </p:attrNameLst>
                                      </p:cBhvr>
                                      <p:to>
                                        <p:strVal val="visible"/>
                                      </p:to>
                                    </p:set>
                                    <p:anim calcmode="lin" valueType="num">
                                      <p:cBhvr additive="base">
                                        <p:cTn id="50" dur="1000"/>
                                        <p:tgtEl>
                                          <p:spTgt spid="68"/>
                                        </p:tgtEl>
                                        <p:attrNameLst>
                                          <p:attrName>ppt_y</p:attrName>
                                        </p:attrNameLst>
                                      </p:cBhvr>
                                      <p:tavLst>
                                        <p:tav tm="0">
                                          <p:val>
                                            <p:strVal val="#ppt_y-#ppt_h*1.125000"/>
                                          </p:val>
                                        </p:tav>
                                        <p:tav tm="100000">
                                          <p:val>
                                            <p:strVal val="#ppt_y"/>
                                          </p:val>
                                        </p:tav>
                                      </p:tavLst>
                                    </p:anim>
                                    <p:animEffect transition="in" filter="wipe(down)">
                                      <p:cBhvr>
                                        <p:cTn id="51" dur="1000"/>
                                        <p:tgtEl>
                                          <p:spTgt spid="68"/>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1000"/>
                                        <p:tgtEl>
                                          <p:spTgt spid="71"/>
                                        </p:tgtEl>
                                        <p:attrNameLst>
                                          <p:attrName>ppt_y</p:attrName>
                                        </p:attrNameLst>
                                      </p:cBhvr>
                                      <p:tavLst>
                                        <p:tav tm="0">
                                          <p:val>
                                            <p:strVal val="#ppt_y-#ppt_h*1.125000"/>
                                          </p:val>
                                        </p:tav>
                                        <p:tav tm="100000">
                                          <p:val>
                                            <p:strVal val="#ppt_y"/>
                                          </p:val>
                                        </p:tav>
                                      </p:tavLst>
                                    </p:anim>
                                    <p:animEffect transition="in" filter="wipe(down)">
                                      <p:cBhvr>
                                        <p:cTn id="55" dur="1000"/>
                                        <p:tgtEl>
                                          <p:spTgt spid="71"/>
                                        </p:tgtEl>
                                      </p:cBhvr>
                                    </p:animEffect>
                                  </p:childTnLst>
                                </p:cTn>
                              </p:par>
                              <p:par>
                                <p:cTn id="56" presetID="16" presetClass="entr" presetSubtype="21"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barn(inVertical)">
                                      <p:cBhvr>
                                        <p:cTn id="58" dur="1500"/>
                                        <p:tgtEl>
                                          <p:spTgt spid="27"/>
                                        </p:tgtEl>
                                      </p:cBhvr>
                                    </p:animEffect>
                                  </p:childTnLst>
                                </p:cTn>
                              </p:par>
                              <p:par>
                                <p:cTn id="59" presetID="55" presetClass="entr" presetSubtype="0" fill="hold" grpId="0" nodeType="withEffect">
                                  <p:stCondLst>
                                    <p:cond delay="2000"/>
                                  </p:stCondLst>
                                  <p:childTnLst>
                                    <p:set>
                                      <p:cBhvr>
                                        <p:cTn id="60" dur="1" fill="hold">
                                          <p:stCondLst>
                                            <p:cond delay="0"/>
                                          </p:stCondLst>
                                        </p:cTn>
                                        <p:tgtEl>
                                          <p:spTgt spid="55"/>
                                        </p:tgtEl>
                                        <p:attrNameLst>
                                          <p:attrName>style.visibility</p:attrName>
                                        </p:attrNameLst>
                                      </p:cBhvr>
                                      <p:to>
                                        <p:strVal val="visible"/>
                                      </p:to>
                                    </p:set>
                                    <p:anim calcmode="lin" valueType="num">
                                      <p:cBhvr>
                                        <p:cTn id="61" dur="1000" fill="hold"/>
                                        <p:tgtEl>
                                          <p:spTgt spid="55"/>
                                        </p:tgtEl>
                                        <p:attrNameLst>
                                          <p:attrName>ppt_w</p:attrName>
                                        </p:attrNameLst>
                                      </p:cBhvr>
                                      <p:tavLst>
                                        <p:tav tm="0">
                                          <p:val>
                                            <p:strVal val="#ppt_w*0.70"/>
                                          </p:val>
                                        </p:tav>
                                        <p:tav tm="100000">
                                          <p:val>
                                            <p:strVal val="#ppt_w"/>
                                          </p:val>
                                        </p:tav>
                                      </p:tavLst>
                                    </p:anim>
                                    <p:anim calcmode="lin" valueType="num">
                                      <p:cBhvr>
                                        <p:cTn id="62" dur="1000" fill="hold"/>
                                        <p:tgtEl>
                                          <p:spTgt spid="55"/>
                                        </p:tgtEl>
                                        <p:attrNameLst>
                                          <p:attrName>ppt_h</p:attrName>
                                        </p:attrNameLst>
                                      </p:cBhvr>
                                      <p:tavLst>
                                        <p:tav tm="0">
                                          <p:val>
                                            <p:strVal val="#ppt_h"/>
                                          </p:val>
                                        </p:tav>
                                        <p:tav tm="100000">
                                          <p:val>
                                            <p:strVal val="#ppt_h"/>
                                          </p:val>
                                        </p:tav>
                                      </p:tavLst>
                                    </p:anim>
                                    <p:animEffect transition="in" filter="fade">
                                      <p:cBhvr>
                                        <p:cTn id="63" dur="1000"/>
                                        <p:tgtEl>
                                          <p:spTgt spid="55"/>
                                        </p:tgtEl>
                                      </p:cBhvr>
                                    </p:animEffect>
                                  </p:childTnLst>
                                </p:cTn>
                              </p:par>
                              <p:par>
                                <p:cTn id="64" presetID="55" presetClass="entr" presetSubtype="0" fill="hold" grpId="0" nodeType="withEffect">
                                  <p:stCondLst>
                                    <p:cond delay="2000"/>
                                  </p:stCondLst>
                                  <p:childTnLst>
                                    <p:set>
                                      <p:cBhvr>
                                        <p:cTn id="65" dur="1" fill="hold">
                                          <p:stCondLst>
                                            <p:cond delay="0"/>
                                          </p:stCondLst>
                                        </p:cTn>
                                        <p:tgtEl>
                                          <p:spTgt spid="56"/>
                                        </p:tgtEl>
                                        <p:attrNameLst>
                                          <p:attrName>style.visibility</p:attrName>
                                        </p:attrNameLst>
                                      </p:cBhvr>
                                      <p:to>
                                        <p:strVal val="visible"/>
                                      </p:to>
                                    </p:set>
                                    <p:anim calcmode="lin" valueType="num">
                                      <p:cBhvr>
                                        <p:cTn id="66" dur="1000" fill="hold"/>
                                        <p:tgtEl>
                                          <p:spTgt spid="56"/>
                                        </p:tgtEl>
                                        <p:attrNameLst>
                                          <p:attrName>ppt_w</p:attrName>
                                        </p:attrNameLst>
                                      </p:cBhvr>
                                      <p:tavLst>
                                        <p:tav tm="0">
                                          <p:val>
                                            <p:strVal val="#ppt_w*0.70"/>
                                          </p:val>
                                        </p:tav>
                                        <p:tav tm="100000">
                                          <p:val>
                                            <p:strVal val="#ppt_w"/>
                                          </p:val>
                                        </p:tav>
                                      </p:tavLst>
                                    </p:anim>
                                    <p:anim calcmode="lin" valueType="num">
                                      <p:cBhvr>
                                        <p:cTn id="67" dur="1000" fill="hold"/>
                                        <p:tgtEl>
                                          <p:spTgt spid="56"/>
                                        </p:tgtEl>
                                        <p:attrNameLst>
                                          <p:attrName>ppt_h</p:attrName>
                                        </p:attrNameLst>
                                      </p:cBhvr>
                                      <p:tavLst>
                                        <p:tav tm="0">
                                          <p:val>
                                            <p:strVal val="#ppt_h"/>
                                          </p:val>
                                        </p:tav>
                                        <p:tav tm="100000">
                                          <p:val>
                                            <p:strVal val="#ppt_h"/>
                                          </p:val>
                                        </p:tav>
                                      </p:tavLst>
                                    </p:anim>
                                    <p:animEffect transition="in" filter="fade">
                                      <p:cBhvr>
                                        <p:cTn id="68" dur="1000"/>
                                        <p:tgtEl>
                                          <p:spTgt spid="56"/>
                                        </p:tgtEl>
                                      </p:cBhvr>
                                    </p:animEffect>
                                  </p:childTnLst>
                                </p:cTn>
                              </p:par>
                              <p:par>
                                <p:cTn id="69" presetID="55" presetClass="entr" presetSubtype="0" fill="hold" grpId="0" nodeType="withEffect">
                                  <p:stCondLst>
                                    <p:cond delay="2000"/>
                                  </p:stCondLst>
                                  <p:childTnLst>
                                    <p:set>
                                      <p:cBhvr>
                                        <p:cTn id="70" dur="1" fill="hold">
                                          <p:stCondLst>
                                            <p:cond delay="0"/>
                                          </p:stCondLst>
                                        </p:cTn>
                                        <p:tgtEl>
                                          <p:spTgt spid="57"/>
                                        </p:tgtEl>
                                        <p:attrNameLst>
                                          <p:attrName>style.visibility</p:attrName>
                                        </p:attrNameLst>
                                      </p:cBhvr>
                                      <p:to>
                                        <p:strVal val="visible"/>
                                      </p:to>
                                    </p:set>
                                    <p:anim calcmode="lin" valueType="num">
                                      <p:cBhvr>
                                        <p:cTn id="71" dur="1000" fill="hold"/>
                                        <p:tgtEl>
                                          <p:spTgt spid="57"/>
                                        </p:tgtEl>
                                        <p:attrNameLst>
                                          <p:attrName>ppt_w</p:attrName>
                                        </p:attrNameLst>
                                      </p:cBhvr>
                                      <p:tavLst>
                                        <p:tav tm="0">
                                          <p:val>
                                            <p:strVal val="#ppt_w*0.70"/>
                                          </p:val>
                                        </p:tav>
                                        <p:tav tm="100000">
                                          <p:val>
                                            <p:strVal val="#ppt_w"/>
                                          </p:val>
                                        </p:tav>
                                      </p:tavLst>
                                    </p:anim>
                                    <p:anim calcmode="lin" valueType="num">
                                      <p:cBhvr>
                                        <p:cTn id="72" dur="1000" fill="hold"/>
                                        <p:tgtEl>
                                          <p:spTgt spid="57"/>
                                        </p:tgtEl>
                                        <p:attrNameLst>
                                          <p:attrName>ppt_h</p:attrName>
                                        </p:attrNameLst>
                                      </p:cBhvr>
                                      <p:tavLst>
                                        <p:tav tm="0">
                                          <p:val>
                                            <p:strVal val="#ppt_h"/>
                                          </p:val>
                                        </p:tav>
                                        <p:tav tm="100000">
                                          <p:val>
                                            <p:strVal val="#ppt_h"/>
                                          </p:val>
                                        </p:tav>
                                      </p:tavLst>
                                    </p:anim>
                                    <p:animEffect transition="in" filter="fade">
                                      <p:cBhvr>
                                        <p:cTn id="73" dur="1000"/>
                                        <p:tgtEl>
                                          <p:spTgt spid="57"/>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1000"/>
                                        <p:tgtEl>
                                          <p:spTgt spid="120"/>
                                        </p:tgtEl>
                                      </p:cBhvr>
                                    </p:animEffect>
                                  </p:childTnLst>
                                </p:cTn>
                              </p:par>
                              <p:par>
                                <p:cTn id="77" presetID="10" presetClass="entr" presetSubtype="0" fill="hold" grpId="0" nodeType="withEffect">
                                  <p:stCondLst>
                                    <p:cond delay="150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1000"/>
                                        <p:tgtEl>
                                          <p:spTgt spid="121"/>
                                        </p:tgtEl>
                                      </p:cBhvr>
                                    </p:animEffect>
                                  </p:childTnLst>
                                </p:cTn>
                              </p:par>
                              <p:par>
                                <p:cTn id="80" presetID="22" presetClass="entr" presetSubtype="8" fill="hold" nodeType="withEffect">
                                  <p:stCondLst>
                                    <p:cond delay="250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2500"/>
                                        <p:tgtEl>
                                          <p:spTgt spid="23"/>
                                        </p:tgtEl>
                                      </p:cBhvr>
                                    </p:animEffect>
                                  </p:childTnLst>
                                </p:cTn>
                              </p:par>
                              <p:par>
                                <p:cTn id="83" presetID="12" presetClass="entr" presetSubtype="4" fill="hold" grpId="0" nodeType="withEffect">
                                  <p:stCondLst>
                                    <p:cond delay="4500"/>
                                  </p:stCondLst>
                                  <p:childTnLst>
                                    <p:set>
                                      <p:cBhvr>
                                        <p:cTn id="84" dur="1" fill="hold">
                                          <p:stCondLst>
                                            <p:cond delay="0"/>
                                          </p:stCondLst>
                                        </p:cTn>
                                        <p:tgtEl>
                                          <p:spTgt spid="101"/>
                                        </p:tgtEl>
                                        <p:attrNameLst>
                                          <p:attrName>style.visibility</p:attrName>
                                        </p:attrNameLst>
                                      </p:cBhvr>
                                      <p:to>
                                        <p:strVal val="visible"/>
                                      </p:to>
                                    </p:set>
                                    <p:anim calcmode="lin" valueType="num">
                                      <p:cBhvr additive="base">
                                        <p:cTn id="85" dur="1000"/>
                                        <p:tgtEl>
                                          <p:spTgt spid="101"/>
                                        </p:tgtEl>
                                        <p:attrNameLst>
                                          <p:attrName>ppt_y</p:attrName>
                                        </p:attrNameLst>
                                      </p:cBhvr>
                                      <p:tavLst>
                                        <p:tav tm="0">
                                          <p:val>
                                            <p:strVal val="#ppt_y+#ppt_h*1.125000"/>
                                          </p:val>
                                        </p:tav>
                                        <p:tav tm="100000">
                                          <p:val>
                                            <p:strVal val="#ppt_y"/>
                                          </p:val>
                                        </p:tav>
                                      </p:tavLst>
                                    </p:anim>
                                    <p:animEffect transition="in" filter="wipe(up)">
                                      <p:cBhvr>
                                        <p:cTn id="86" dur="1000"/>
                                        <p:tgtEl>
                                          <p:spTgt spid="101"/>
                                        </p:tgtEl>
                                      </p:cBhvr>
                                    </p:animEffect>
                                  </p:childTnLst>
                                </p:cTn>
                              </p:par>
                              <p:par>
                                <p:cTn id="87" presetID="12" presetClass="entr" presetSubtype="4" fill="hold" grpId="0" nodeType="withEffect">
                                  <p:stCondLst>
                                    <p:cond delay="4500"/>
                                  </p:stCondLst>
                                  <p:childTnLst>
                                    <p:set>
                                      <p:cBhvr>
                                        <p:cTn id="88" dur="1" fill="hold">
                                          <p:stCondLst>
                                            <p:cond delay="0"/>
                                          </p:stCondLst>
                                        </p:cTn>
                                        <p:tgtEl>
                                          <p:spTgt spid="103"/>
                                        </p:tgtEl>
                                        <p:attrNameLst>
                                          <p:attrName>style.visibility</p:attrName>
                                        </p:attrNameLst>
                                      </p:cBhvr>
                                      <p:to>
                                        <p:strVal val="visible"/>
                                      </p:to>
                                    </p:set>
                                    <p:anim calcmode="lin" valueType="num">
                                      <p:cBhvr additive="base">
                                        <p:cTn id="89" dur="1000"/>
                                        <p:tgtEl>
                                          <p:spTgt spid="103"/>
                                        </p:tgtEl>
                                        <p:attrNameLst>
                                          <p:attrName>ppt_y</p:attrName>
                                        </p:attrNameLst>
                                      </p:cBhvr>
                                      <p:tavLst>
                                        <p:tav tm="0">
                                          <p:val>
                                            <p:strVal val="#ppt_y+#ppt_h*1.125000"/>
                                          </p:val>
                                        </p:tav>
                                        <p:tav tm="100000">
                                          <p:val>
                                            <p:strVal val="#ppt_y"/>
                                          </p:val>
                                        </p:tav>
                                      </p:tavLst>
                                    </p:anim>
                                    <p:animEffect transition="in" filter="wipe(up)">
                                      <p:cBhvr>
                                        <p:cTn id="90" dur="1000"/>
                                        <p:tgtEl>
                                          <p:spTgt spid="103"/>
                                        </p:tgtEl>
                                      </p:cBhvr>
                                    </p:animEffect>
                                  </p:childTnLst>
                                </p:cTn>
                              </p:par>
                              <p:par>
                                <p:cTn id="91" presetID="12" presetClass="entr" presetSubtype="4" fill="hold" grpId="0" nodeType="withEffect">
                                  <p:stCondLst>
                                    <p:cond delay="4500"/>
                                  </p:stCondLst>
                                  <p:childTnLst>
                                    <p:set>
                                      <p:cBhvr>
                                        <p:cTn id="92" dur="1" fill="hold">
                                          <p:stCondLst>
                                            <p:cond delay="0"/>
                                          </p:stCondLst>
                                        </p:cTn>
                                        <p:tgtEl>
                                          <p:spTgt spid="108"/>
                                        </p:tgtEl>
                                        <p:attrNameLst>
                                          <p:attrName>style.visibility</p:attrName>
                                        </p:attrNameLst>
                                      </p:cBhvr>
                                      <p:to>
                                        <p:strVal val="visible"/>
                                      </p:to>
                                    </p:set>
                                    <p:anim calcmode="lin" valueType="num">
                                      <p:cBhvr additive="base">
                                        <p:cTn id="93" dur="1000"/>
                                        <p:tgtEl>
                                          <p:spTgt spid="108"/>
                                        </p:tgtEl>
                                        <p:attrNameLst>
                                          <p:attrName>ppt_y</p:attrName>
                                        </p:attrNameLst>
                                      </p:cBhvr>
                                      <p:tavLst>
                                        <p:tav tm="0">
                                          <p:val>
                                            <p:strVal val="#ppt_y+#ppt_h*1.125000"/>
                                          </p:val>
                                        </p:tav>
                                        <p:tav tm="100000">
                                          <p:val>
                                            <p:strVal val="#ppt_y"/>
                                          </p:val>
                                        </p:tav>
                                      </p:tavLst>
                                    </p:anim>
                                    <p:animEffect transition="in" filter="wipe(up)">
                                      <p:cBhvr>
                                        <p:cTn id="94" dur="1000"/>
                                        <p:tgtEl>
                                          <p:spTgt spid="108"/>
                                        </p:tgtEl>
                                      </p:cBhvr>
                                    </p:animEffect>
                                  </p:childTnLst>
                                </p:cTn>
                              </p:par>
                              <p:par>
                                <p:cTn id="95" presetID="12" presetClass="entr" presetSubtype="4" fill="hold" grpId="0" nodeType="withEffect">
                                  <p:stCondLst>
                                    <p:cond delay="4500"/>
                                  </p:stCondLst>
                                  <p:childTnLst>
                                    <p:set>
                                      <p:cBhvr>
                                        <p:cTn id="96" dur="1" fill="hold">
                                          <p:stCondLst>
                                            <p:cond delay="0"/>
                                          </p:stCondLst>
                                        </p:cTn>
                                        <p:tgtEl>
                                          <p:spTgt spid="110"/>
                                        </p:tgtEl>
                                        <p:attrNameLst>
                                          <p:attrName>style.visibility</p:attrName>
                                        </p:attrNameLst>
                                      </p:cBhvr>
                                      <p:to>
                                        <p:strVal val="visible"/>
                                      </p:to>
                                    </p:set>
                                    <p:anim calcmode="lin" valueType="num">
                                      <p:cBhvr additive="base">
                                        <p:cTn id="97" dur="1000"/>
                                        <p:tgtEl>
                                          <p:spTgt spid="110"/>
                                        </p:tgtEl>
                                        <p:attrNameLst>
                                          <p:attrName>ppt_y</p:attrName>
                                        </p:attrNameLst>
                                      </p:cBhvr>
                                      <p:tavLst>
                                        <p:tav tm="0">
                                          <p:val>
                                            <p:strVal val="#ppt_y+#ppt_h*1.125000"/>
                                          </p:val>
                                        </p:tav>
                                        <p:tav tm="100000">
                                          <p:val>
                                            <p:strVal val="#ppt_y"/>
                                          </p:val>
                                        </p:tav>
                                      </p:tavLst>
                                    </p:anim>
                                    <p:animEffect transition="in" filter="wipe(up)">
                                      <p:cBhvr>
                                        <p:cTn id="98" dur="1000"/>
                                        <p:tgtEl>
                                          <p:spTgt spid="110"/>
                                        </p:tgtEl>
                                      </p:cBhvr>
                                    </p:animEffect>
                                  </p:childTnLst>
                                </p:cTn>
                              </p:par>
                              <p:par>
                                <p:cTn id="99" presetID="12" presetClass="entr" presetSubtype="4" fill="hold" grpId="0" nodeType="withEffect">
                                  <p:stCondLst>
                                    <p:cond delay="4500"/>
                                  </p:stCondLst>
                                  <p:childTnLst>
                                    <p:set>
                                      <p:cBhvr>
                                        <p:cTn id="100" dur="1" fill="hold">
                                          <p:stCondLst>
                                            <p:cond delay="0"/>
                                          </p:stCondLst>
                                        </p:cTn>
                                        <p:tgtEl>
                                          <p:spTgt spid="115"/>
                                        </p:tgtEl>
                                        <p:attrNameLst>
                                          <p:attrName>style.visibility</p:attrName>
                                        </p:attrNameLst>
                                      </p:cBhvr>
                                      <p:to>
                                        <p:strVal val="visible"/>
                                      </p:to>
                                    </p:set>
                                    <p:anim calcmode="lin" valueType="num">
                                      <p:cBhvr additive="base">
                                        <p:cTn id="101" dur="1000"/>
                                        <p:tgtEl>
                                          <p:spTgt spid="115"/>
                                        </p:tgtEl>
                                        <p:attrNameLst>
                                          <p:attrName>ppt_y</p:attrName>
                                        </p:attrNameLst>
                                      </p:cBhvr>
                                      <p:tavLst>
                                        <p:tav tm="0">
                                          <p:val>
                                            <p:strVal val="#ppt_y+#ppt_h*1.125000"/>
                                          </p:val>
                                        </p:tav>
                                        <p:tav tm="100000">
                                          <p:val>
                                            <p:strVal val="#ppt_y"/>
                                          </p:val>
                                        </p:tav>
                                      </p:tavLst>
                                    </p:anim>
                                    <p:animEffect transition="in" filter="wipe(up)">
                                      <p:cBhvr>
                                        <p:cTn id="102" dur="1000"/>
                                        <p:tgtEl>
                                          <p:spTgt spid="115"/>
                                        </p:tgtEl>
                                      </p:cBhvr>
                                    </p:animEffect>
                                  </p:childTnLst>
                                </p:cTn>
                              </p:par>
                              <p:par>
                                <p:cTn id="103" presetID="12" presetClass="entr" presetSubtype="4" fill="hold" grpId="0" nodeType="withEffect">
                                  <p:stCondLst>
                                    <p:cond delay="4500"/>
                                  </p:stCondLst>
                                  <p:childTnLst>
                                    <p:set>
                                      <p:cBhvr>
                                        <p:cTn id="104" dur="1" fill="hold">
                                          <p:stCondLst>
                                            <p:cond delay="0"/>
                                          </p:stCondLst>
                                        </p:cTn>
                                        <p:tgtEl>
                                          <p:spTgt spid="111"/>
                                        </p:tgtEl>
                                        <p:attrNameLst>
                                          <p:attrName>style.visibility</p:attrName>
                                        </p:attrNameLst>
                                      </p:cBhvr>
                                      <p:to>
                                        <p:strVal val="visible"/>
                                      </p:to>
                                    </p:set>
                                    <p:anim calcmode="lin" valueType="num">
                                      <p:cBhvr additive="base">
                                        <p:cTn id="105" dur="1000"/>
                                        <p:tgtEl>
                                          <p:spTgt spid="111"/>
                                        </p:tgtEl>
                                        <p:attrNameLst>
                                          <p:attrName>ppt_y</p:attrName>
                                        </p:attrNameLst>
                                      </p:cBhvr>
                                      <p:tavLst>
                                        <p:tav tm="0">
                                          <p:val>
                                            <p:strVal val="#ppt_y+#ppt_h*1.125000"/>
                                          </p:val>
                                        </p:tav>
                                        <p:tav tm="100000">
                                          <p:val>
                                            <p:strVal val="#ppt_y"/>
                                          </p:val>
                                        </p:tav>
                                      </p:tavLst>
                                    </p:anim>
                                    <p:animEffect transition="in" filter="wipe(up)">
                                      <p:cBhvr>
                                        <p:cTn id="106" dur="1000"/>
                                        <p:tgtEl>
                                          <p:spTgt spid="111"/>
                                        </p:tgtEl>
                                      </p:cBhvr>
                                    </p:animEffect>
                                  </p:childTnLst>
                                </p:cTn>
                              </p:par>
                              <p:par>
                                <p:cTn id="107" presetID="12" presetClass="entr" presetSubtype="1" fill="hold" grpId="0" nodeType="withEffect">
                                  <p:stCondLst>
                                    <p:cond delay="4500"/>
                                  </p:stCondLst>
                                  <p:childTnLst>
                                    <p:set>
                                      <p:cBhvr>
                                        <p:cTn id="108" dur="1" fill="hold">
                                          <p:stCondLst>
                                            <p:cond delay="0"/>
                                          </p:stCondLst>
                                        </p:cTn>
                                        <p:tgtEl>
                                          <p:spTgt spid="104"/>
                                        </p:tgtEl>
                                        <p:attrNameLst>
                                          <p:attrName>style.visibility</p:attrName>
                                        </p:attrNameLst>
                                      </p:cBhvr>
                                      <p:to>
                                        <p:strVal val="visible"/>
                                      </p:to>
                                    </p:set>
                                    <p:anim calcmode="lin" valueType="num">
                                      <p:cBhvr additive="base">
                                        <p:cTn id="109" dur="1000"/>
                                        <p:tgtEl>
                                          <p:spTgt spid="104"/>
                                        </p:tgtEl>
                                        <p:attrNameLst>
                                          <p:attrName>ppt_y</p:attrName>
                                        </p:attrNameLst>
                                      </p:cBhvr>
                                      <p:tavLst>
                                        <p:tav tm="0">
                                          <p:val>
                                            <p:strVal val="#ppt_y-#ppt_h*1.125000"/>
                                          </p:val>
                                        </p:tav>
                                        <p:tav tm="100000">
                                          <p:val>
                                            <p:strVal val="#ppt_y"/>
                                          </p:val>
                                        </p:tav>
                                      </p:tavLst>
                                    </p:anim>
                                    <p:animEffect transition="in" filter="wipe(down)">
                                      <p:cBhvr>
                                        <p:cTn id="110" dur="1000"/>
                                        <p:tgtEl>
                                          <p:spTgt spid="104"/>
                                        </p:tgtEl>
                                      </p:cBhvr>
                                    </p:animEffect>
                                  </p:childTnLst>
                                </p:cTn>
                              </p:par>
                              <p:par>
                                <p:cTn id="111" presetID="12" presetClass="entr" presetSubtype="1" fill="hold" grpId="0" nodeType="withEffect">
                                  <p:stCondLst>
                                    <p:cond delay="4500"/>
                                  </p:stCondLst>
                                  <p:childTnLst>
                                    <p:set>
                                      <p:cBhvr>
                                        <p:cTn id="112" dur="1" fill="hold">
                                          <p:stCondLst>
                                            <p:cond delay="0"/>
                                          </p:stCondLst>
                                        </p:cTn>
                                        <p:tgtEl>
                                          <p:spTgt spid="105"/>
                                        </p:tgtEl>
                                        <p:attrNameLst>
                                          <p:attrName>style.visibility</p:attrName>
                                        </p:attrNameLst>
                                      </p:cBhvr>
                                      <p:to>
                                        <p:strVal val="visible"/>
                                      </p:to>
                                    </p:set>
                                    <p:anim calcmode="lin" valueType="num">
                                      <p:cBhvr additive="base">
                                        <p:cTn id="113" dur="1000"/>
                                        <p:tgtEl>
                                          <p:spTgt spid="105"/>
                                        </p:tgtEl>
                                        <p:attrNameLst>
                                          <p:attrName>ppt_y</p:attrName>
                                        </p:attrNameLst>
                                      </p:cBhvr>
                                      <p:tavLst>
                                        <p:tav tm="0">
                                          <p:val>
                                            <p:strVal val="#ppt_y-#ppt_h*1.125000"/>
                                          </p:val>
                                        </p:tav>
                                        <p:tav tm="100000">
                                          <p:val>
                                            <p:strVal val="#ppt_y"/>
                                          </p:val>
                                        </p:tav>
                                      </p:tavLst>
                                    </p:anim>
                                    <p:animEffect transition="in" filter="wipe(down)">
                                      <p:cBhvr>
                                        <p:cTn id="114" dur="1000"/>
                                        <p:tgtEl>
                                          <p:spTgt spid="105"/>
                                        </p:tgtEl>
                                      </p:cBhvr>
                                    </p:animEffect>
                                  </p:childTnLst>
                                </p:cTn>
                              </p:par>
                              <p:par>
                                <p:cTn id="115" presetID="12" presetClass="entr" presetSubtype="1" fill="hold" grpId="0" nodeType="withEffect">
                                  <p:stCondLst>
                                    <p:cond delay="4500"/>
                                  </p:stCondLst>
                                  <p:childTnLst>
                                    <p:set>
                                      <p:cBhvr>
                                        <p:cTn id="116" dur="1" fill="hold">
                                          <p:stCondLst>
                                            <p:cond delay="0"/>
                                          </p:stCondLst>
                                        </p:cTn>
                                        <p:tgtEl>
                                          <p:spTgt spid="106"/>
                                        </p:tgtEl>
                                        <p:attrNameLst>
                                          <p:attrName>style.visibility</p:attrName>
                                        </p:attrNameLst>
                                      </p:cBhvr>
                                      <p:to>
                                        <p:strVal val="visible"/>
                                      </p:to>
                                    </p:set>
                                    <p:anim calcmode="lin" valueType="num">
                                      <p:cBhvr additive="base">
                                        <p:cTn id="117" dur="1000"/>
                                        <p:tgtEl>
                                          <p:spTgt spid="106"/>
                                        </p:tgtEl>
                                        <p:attrNameLst>
                                          <p:attrName>ppt_y</p:attrName>
                                        </p:attrNameLst>
                                      </p:cBhvr>
                                      <p:tavLst>
                                        <p:tav tm="0">
                                          <p:val>
                                            <p:strVal val="#ppt_y-#ppt_h*1.125000"/>
                                          </p:val>
                                        </p:tav>
                                        <p:tav tm="100000">
                                          <p:val>
                                            <p:strVal val="#ppt_y"/>
                                          </p:val>
                                        </p:tav>
                                      </p:tavLst>
                                    </p:anim>
                                    <p:animEffect transition="in" filter="wipe(down)">
                                      <p:cBhvr>
                                        <p:cTn id="118" dur="1000"/>
                                        <p:tgtEl>
                                          <p:spTgt spid="106"/>
                                        </p:tgtEl>
                                      </p:cBhvr>
                                    </p:animEffect>
                                  </p:childTnLst>
                                </p:cTn>
                              </p:par>
                              <p:par>
                                <p:cTn id="119" presetID="12" presetClass="entr" presetSubtype="1" fill="hold" grpId="0" nodeType="withEffect">
                                  <p:stCondLst>
                                    <p:cond delay="4500"/>
                                  </p:stCondLst>
                                  <p:childTnLst>
                                    <p:set>
                                      <p:cBhvr>
                                        <p:cTn id="120" dur="1" fill="hold">
                                          <p:stCondLst>
                                            <p:cond delay="0"/>
                                          </p:stCondLst>
                                        </p:cTn>
                                        <p:tgtEl>
                                          <p:spTgt spid="107"/>
                                        </p:tgtEl>
                                        <p:attrNameLst>
                                          <p:attrName>style.visibility</p:attrName>
                                        </p:attrNameLst>
                                      </p:cBhvr>
                                      <p:to>
                                        <p:strVal val="visible"/>
                                      </p:to>
                                    </p:set>
                                    <p:anim calcmode="lin" valueType="num">
                                      <p:cBhvr additive="base">
                                        <p:cTn id="121" dur="1000"/>
                                        <p:tgtEl>
                                          <p:spTgt spid="107"/>
                                        </p:tgtEl>
                                        <p:attrNameLst>
                                          <p:attrName>ppt_y</p:attrName>
                                        </p:attrNameLst>
                                      </p:cBhvr>
                                      <p:tavLst>
                                        <p:tav tm="0">
                                          <p:val>
                                            <p:strVal val="#ppt_y-#ppt_h*1.125000"/>
                                          </p:val>
                                        </p:tav>
                                        <p:tav tm="100000">
                                          <p:val>
                                            <p:strVal val="#ppt_y"/>
                                          </p:val>
                                        </p:tav>
                                      </p:tavLst>
                                    </p:anim>
                                    <p:animEffect transition="in" filter="wipe(down)">
                                      <p:cBhvr>
                                        <p:cTn id="122" dur="1000"/>
                                        <p:tgtEl>
                                          <p:spTgt spid="107"/>
                                        </p:tgtEl>
                                      </p:cBhvr>
                                    </p:animEffect>
                                  </p:childTnLst>
                                </p:cTn>
                              </p:par>
                              <p:par>
                                <p:cTn id="123" presetID="12" presetClass="entr" presetSubtype="1" fill="hold" grpId="0" nodeType="withEffect">
                                  <p:stCondLst>
                                    <p:cond delay="4500"/>
                                  </p:stCondLst>
                                  <p:childTnLst>
                                    <p:set>
                                      <p:cBhvr>
                                        <p:cTn id="124" dur="1" fill="hold">
                                          <p:stCondLst>
                                            <p:cond delay="0"/>
                                          </p:stCondLst>
                                        </p:cTn>
                                        <p:tgtEl>
                                          <p:spTgt spid="109"/>
                                        </p:tgtEl>
                                        <p:attrNameLst>
                                          <p:attrName>style.visibility</p:attrName>
                                        </p:attrNameLst>
                                      </p:cBhvr>
                                      <p:to>
                                        <p:strVal val="visible"/>
                                      </p:to>
                                    </p:set>
                                    <p:anim calcmode="lin" valueType="num">
                                      <p:cBhvr additive="base">
                                        <p:cTn id="125" dur="1000"/>
                                        <p:tgtEl>
                                          <p:spTgt spid="109"/>
                                        </p:tgtEl>
                                        <p:attrNameLst>
                                          <p:attrName>ppt_y</p:attrName>
                                        </p:attrNameLst>
                                      </p:cBhvr>
                                      <p:tavLst>
                                        <p:tav tm="0">
                                          <p:val>
                                            <p:strVal val="#ppt_y-#ppt_h*1.125000"/>
                                          </p:val>
                                        </p:tav>
                                        <p:tav tm="100000">
                                          <p:val>
                                            <p:strVal val="#ppt_y"/>
                                          </p:val>
                                        </p:tav>
                                      </p:tavLst>
                                    </p:anim>
                                    <p:animEffect transition="in" filter="wipe(down)">
                                      <p:cBhvr>
                                        <p:cTn id="126"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5" grpId="0" animBg="1"/>
      <p:bldP spid="24" grpId="0" animBg="1"/>
      <p:bldP spid="25" grpId="0" animBg="1"/>
      <p:bldP spid="26" grpId="0" animBg="1"/>
      <p:bldP spid="115" grpId="0"/>
      <p:bldP spid="34" grpId="0" animBg="1"/>
      <p:bldP spid="55" grpId="0"/>
      <p:bldP spid="68" grpId="0" animBg="1"/>
      <p:bldP spid="56" grpId="0"/>
      <p:bldP spid="71" grpId="0" animBg="1"/>
      <p:bldP spid="101" grpId="0"/>
      <p:bldP spid="103" grpId="0"/>
      <p:bldP spid="104" grpId="0"/>
      <p:bldP spid="105" grpId="0"/>
      <p:bldP spid="106" grpId="0"/>
      <p:bldP spid="107" grpId="0"/>
      <p:bldP spid="108" grpId="0"/>
      <p:bldP spid="109" grpId="0"/>
      <p:bldP spid="110" grpId="0"/>
      <p:bldP spid="111" grpId="0"/>
      <p:bldP spid="120" grpId="0"/>
      <p:bldP spid="121"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aphic 1509">
            <a:extLst>
              <a:ext uri="{FF2B5EF4-FFF2-40B4-BE49-F238E27FC236}">
                <a16:creationId xmlns:a16="http://schemas.microsoft.com/office/drawing/2014/main" id="{157F5A51-F54B-1224-DA99-F8D34CC5D280}"/>
              </a:ext>
            </a:extLst>
          </p:cNvPr>
          <p:cNvSpPr/>
          <p:nvPr/>
        </p:nvSpPr>
        <p:spPr>
          <a:xfrm rot="12142264">
            <a:off x="3493604" y="-1251435"/>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142" name="Oval 41">
            <a:extLst>
              <a:ext uri="{FF2B5EF4-FFF2-40B4-BE49-F238E27FC236}">
                <a16:creationId xmlns:a16="http://schemas.microsoft.com/office/drawing/2014/main" id="{B41983E9-DEA1-4CD8-A467-38F8F48849F4}"/>
              </a:ext>
            </a:extLst>
          </p:cNvPr>
          <p:cNvSpPr/>
          <p:nvPr/>
        </p:nvSpPr>
        <p:spPr>
          <a:xfrm>
            <a:off x="1470875" y="1711695"/>
            <a:ext cx="9597949" cy="3958473"/>
          </a:xfrm>
          <a:prstGeom prst="rect">
            <a:avLst/>
          </a:prstGeom>
          <a:gradFill flip="none" rotWithShape="1">
            <a:gsLst>
              <a:gs pos="99000">
                <a:schemeClr val="accent2">
                  <a:lumMod val="60000"/>
                  <a:lumOff val="40000"/>
                  <a:alpha val="40000"/>
                </a:schemeClr>
              </a:gs>
              <a:gs pos="0">
                <a:schemeClr val="accent2">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0" name="Oval 42">
            <a:extLst>
              <a:ext uri="{FF2B5EF4-FFF2-40B4-BE49-F238E27FC236}">
                <a16:creationId xmlns:a16="http://schemas.microsoft.com/office/drawing/2014/main" id="{58B53491-7823-4779-81FC-FF768B6E6035}"/>
              </a:ext>
            </a:extLst>
          </p:cNvPr>
          <p:cNvSpPr/>
          <p:nvPr/>
        </p:nvSpPr>
        <p:spPr>
          <a:xfrm>
            <a:off x="898389" y="1158232"/>
            <a:ext cx="10742922" cy="5065398"/>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A1861C10-8617-433C-9ACE-49DA2E579301}"/>
              </a:ext>
            </a:extLst>
          </p:cNvPr>
          <p:cNvGrpSpPr/>
          <p:nvPr/>
        </p:nvGrpSpPr>
        <p:grpSpPr>
          <a:xfrm>
            <a:off x="2434090" y="1601703"/>
            <a:ext cx="7671525" cy="109990"/>
            <a:chOff x="2750820" y="1685925"/>
            <a:chExt cx="6690364" cy="4591050"/>
          </a:xfrm>
        </p:grpSpPr>
        <p:cxnSp>
          <p:nvCxnSpPr>
            <p:cNvPr id="19" name="Straight Connector 18">
              <a:extLst>
                <a:ext uri="{FF2B5EF4-FFF2-40B4-BE49-F238E27FC236}">
                  <a16:creationId xmlns:a16="http://schemas.microsoft.com/office/drawing/2014/main" id="{1D4EEC37-5012-4940-8C8C-97665DE225AF}"/>
                </a:ext>
              </a:extLst>
            </p:cNvPr>
            <p:cNvCxnSpPr/>
            <p:nvPr/>
          </p:nvCxnSpPr>
          <p:spPr>
            <a:xfrm>
              <a:off x="2750820"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31E67A-6A8F-4B96-854C-6B4B0DABDECD}"/>
                </a:ext>
              </a:extLst>
            </p:cNvPr>
            <p:cNvCxnSpPr/>
            <p:nvPr/>
          </p:nvCxnSpPr>
          <p:spPr>
            <a:xfrm>
              <a:off x="3587116"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031AF19-5C34-438F-93E0-4A97E2E25209}"/>
                </a:ext>
              </a:extLst>
            </p:cNvPr>
            <p:cNvCxnSpPr/>
            <p:nvPr/>
          </p:nvCxnSpPr>
          <p:spPr>
            <a:xfrm>
              <a:off x="4423411"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2F1732-652C-4B71-8D10-8ED6C82AF934}"/>
                </a:ext>
              </a:extLst>
            </p:cNvPr>
            <p:cNvCxnSpPr/>
            <p:nvPr/>
          </p:nvCxnSpPr>
          <p:spPr>
            <a:xfrm>
              <a:off x="5259707"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D42ACB-8857-4529-9F57-C1A3DD9E849D}"/>
                </a:ext>
              </a:extLst>
            </p:cNvPr>
            <p:cNvCxnSpPr/>
            <p:nvPr/>
          </p:nvCxnSpPr>
          <p:spPr>
            <a:xfrm>
              <a:off x="6096002"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B7637A3-75C3-44E7-A095-18E97C5E4BA1}"/>
                </a:ext>
              </a:extLst>
            </p:cNvPr>
            <p:cNvCxnSpPr/>
            <p:nvPr/>
          </p:nvCxnSpPr>
          <p:spPr>
            <a:xfrm>
              <a:off x="6932298"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FB1FAF-7824-43CB-85AF-DB255C9C4147}"/>
                </a:ext>
              </a:extLst>
            </p:cNvPr>
            <p:cNvCxnSpPr/>
            <p:nvPr/>
          </p:nvCxnSpPr>
          <p:spPr>
            <a:xfrm>
              <a:off x="7768593"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1C0CAC-D06F-47EF-84D1-A7462883A9D5}"/>
                </a:ext>
              </a:extLst>
            </p:cNvPr>
            <p:cNvCxnSpPr/>
            <p:nvPr/>
          </p:nvCxnSpPr>
          <p:spPr>
            <a:xfrm>
              <a:off x="8604889"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6627B1-80B7-4D7F-B8E2-935B24C34F23}"/>
                </a:ext>
              </a:extLst>
            </p:cNvPr>
            <p:cNvCxnSpPr/>
            <p:nvPr/>
          </p:nvCxnSpPr>
          <p:spPr>
            <a:xfrm>
              <a:off x="9441184"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136EDDC-9251-425C-8530-C0E89C3B92D7}"/>
              </a:ext>
            </a:extLst>
          </p:cNvPr>
          <p:cNvGrpSpPr/>
          <p:nvPr/>
        </p:nvGrpSpPr>
        <p:grpSpPr>
          <a:xfrm>
            <a:off x="2434090" y="5664497"/>
            <a:ext cx="7671525" cy="113134"/>
            <a:chOff x="2750820" y="1685925"/>
            <a:chExt cx="6690364" cy="4591050"/>
          </a:xfrm>
        </p:grpSpPr>
        <p:cxnSp>
          <p:nvCxnSpPr>
            <p:cNvPr id="73" name="Straight Connector 72">
              <a:extLst>
                <a:ext uri="{FF2B5EF4-FFF2-40B4-BE49-F238E27FC236}">
                  <a16:creationId xmlns:a16="http://schemas.microsoft.com/office/drawing/2014/main" id="{FA6F857D-6CEF-42CB-9D01-5CABE1A55EDD}"/>
                </a:ext>
              </a:extLst>
            </p:cNvPr>
            <p:cNvCxnSpPr/>
            <p:nvPr/>
          </p:nvCxnSpPr>
          <p:spPr>
            <a:xfrm>
              <a:off x="2750820"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DBD234D-8FB7-4617-8491-33792C9CAD50}"/>
                </a:ext>
              </a:extLst>
            </p:cNvPr>
            <p:cNvCxnSpPr/>
            <p:nvPr/>
          </p:nvCxnSpPr>
          <p:spPr>
            <a:xfrm>
              <a:off x="3587116"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CC6151-C1DC-4C10-B107-0716C8D515DD}"/>
                </a:ext>
              </a:extLst>
            </p:cNvPr>
            <p:cNvCxnSpPr/>
            <p:nvPr/>
          </p:nvCxnSpPr>
          <p:spPr>
            <a:xfrm>
              <a:off x="4423411"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D42F864-AC4F-4B7A-B9E6-C441B3890DD7}"/>
                </a:ext>
              </a:extLst>
            </p:cNvPr>
            <p:cNvCxnSpPr/>
            <p:nvPr/>
          </p:nvCxnSpPr>
          <p:spPr>
            <a:xfrm>
              <a:off x="5259707"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A742D6C-FF33-4B4A-94D1-CBF6DA400B67}"/>
                </a:ext>
              </a:extLst>
            </p:cNvPr>
            <p:cNvCxnSpPr/>
            <p:nvPr/>
          </p:nvCxnSpPr>
          <p:spPr>
            <a:xfrm>
              <a:off x="6096002"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3FDAD53-34D2-45CB-81DF-9DED8C324F61}"/>
                </a:ext>
              </a:extLst>
            </p:cNvPr>
            <p:cNvCxnSpPr/>
            <p:nvPr/>
          </p:nvCxnSpPr>
          <p:spPr>
            <a:xfrm>
              <a:off x="6932298"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260A8F-1859-4D60-9198-406D758E07C6}"/>
                </a:ext>
              </a:extLst>
            </p:cNvPr>
            <p:cNvCxnSpPr/>
            <p:nvPr/>
          </p:nvCxnSpPr>
          <p:spPr>
            <a:xfrm>
              <a:off x="7768593"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40148A1-DE68-4BC0-B070-09DCB9FE15CF}"/>
                </a:ext>
              </a:extLst>
            </p:cNvPr>
            <p:cNvCxnSpPr/>
            <p:nvPr/>
          </p:nvCxnSpPr>
          <p:spPr>
            <a:xfrm>
              <a:off x="8604889"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79836E-FE2B-46DA-94FA-E6FC98649137}"/>
                </a:ext>
              </a:extLst>
            </p:cNvPr>
            <p:cNvCxnSpPr/>
            <p:nvPr/>
          </p:nvCxnSpPr>
          <p:spPr>
            <a:xfrm>
              <a:off x="9441184" y="1685925"/>
              <a:ext cx="0" cy="459105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A198C57-E193-4B23-9596-0D4DF004C462}"/>
              </a:ext>
            </a:extLst>
          </p:cNvPr>
          <p:cNvGrpSpPr/>
          <p:nvPr/>
        </p:nvGrpSpPr>
        <p:grpSpPr>
          <a:xfrm>
            <a:off x="962976" y="1587500"/>
            <a:ext cx="328936" cy="4213926"/>
            <a:chOff x="1090409" y="1591672"/>
            <a:chExt cx="328936" cy="4310366"/>
          </a:xfrm>
        </p:grpSpPr>
        <p:sp>
          <p:nvSpPr>
            <p:cNvPr id="32" name="TextBox 31">
              <a:extLst>
                <a:ext uri="{FF2B5EF4-FFF2-40B4-BE49-F238E27FC236}">
                  <a16:creationId xmlns:a16="http://schemas.microsoft.com/office/drawing/2014/main" id="{1728EEDC-50B3-4D73-B8D0-336A8A8E0C30}"/>
                </a:ext>
              </a:extLst>
            </p:cNvPr>
            <p:cNvSpPr txBox="1"/>
            <p:nvPr/>
          </p:nvSpPr>
          <p:spPr>
            <a:xfrm>
              <a:off x="1090409" y="1591672"/>
              <a:ext cx="328936"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a:t>
              </a:r>
            </a:p>
          </p:txBody>
        </p:sp>
        <p:sp>
          <p:nvSpPr>
            <p:cNvPr id="34" name="TextBox 33">
              <a:extLst>
                <a:ext uri="{FF2B5EF4-FFF2-40B4-BE49-F238E27FC236}">
                  <a16:creationId xmlns:a16="http://schemas.microsoft.com/office/drawing/2014/main" id="{C7A81170-9B18-48BB-9C27-A2F3495360B9}"/>
                </a:ext>
              </a:extLst>
            </p:cNvPr>
            <p:cNvSpPr txBox="1"/>
            <p:nvPr/>
          </p:nvSpPr>
          <p:spPr>
            <a:xfrm>
              <a:off x="1148117" y="1997594"/>
              <a:ext cx="271228"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9</a:t>
              </a:r>
            </a:p>
          </p:txBody>
        </p:sp>
        <p:sp>
          <p:nvSpPr>
            <p:cNvPr id="35" name="TextBox 34">
              <a:extLst>
                <a:ext uri="{FF2B5EF4-FFF2-40B4-BE49-F238E27FC236}">
                  <a16:creationId xmlns:a16="http://schemas.microsoft.com/office/drawing/2014/main" id="{323ACE5E-7405-40E9-A49B-DB052368A934}"/>
                </a:ext>
              </a:extLst>
            </p:cNvPr>
            <p:cNvSpPr txBox="1"/>
            <p:nvPr/>
          </p:nvSpPr>
          <p:spPr>
            <a:xfrm>
              <a:off x="1144911" y="2403515"/>
              <a:ext cx="274434"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36" name="TextBox 35">
              <a:extLst>
                <a:ext uri="{FF2B5EF4-FFF2-40B4-BE49-F238E27FC236}">
                  <a16:creationId xmlns:a16="http://schemas.microsoft.com/office/drawing/2014/main" id="{0DEA3E96-9802-40C4-9D87-C5A0252F6ADF}"/>
                </a:ext>
              </a:extLst>
            </p:cNvPr>
            <p:cNvSpPr txBox="1"/>
            <p:nvPr/>
          </p:nvSpPr>
          <p:spPr>
            <a:xfrm>
              <a:off x="1151323" y="2809437"/>
              <a:ext cx="268022"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37" name="TextBox 36">
              <a:extLst>
                <a:ext uri="{FF2B5EF4-FFF2-40B4-BE49-F238E27FC236}">
                  <a16:creationId xmlns:a16="http://schemas.microsoft.com/office/drawing/2014/main" id="{55C56B50-9779-4AFF-9D7D-4433BABD8C39}"/>
                </a:ext>
              </a:extLst>
            </p:cNvPr>
            <p:cNvSpPr txBox="1"/>
            <p:nvPr/>
          </p:nvSpPr>
          <p:spPr>
            <a:xfrm>
              <a:off x="1148117" y="3215359"/>
              <a:ext cx="271228"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a:t>
              </a:r>
            </a:p>
          </p:txBody>
        </p:sp>
        <p:sp>
          <p:nvSpPr>
            <p:cNvPr id="38" name="TextBox 37">
              <a:extLst>
                <a:ext uri="{FF2B5EF4-FFF2-40B4-BE49-F238E27FC236}">
                  <a16:creationId xmlns:a16="http://schemas.microsoft.com/office/drawing/2014/main" id="{740CA258-AD7D-4A0A-B9C0-0AD336E577EC}"/>
                </a:ext>
              </a:extLst>
            </p:cNvPr>
            <p:cNvSpPr txBox="1"/>
            <p:nvPr/>
          </p:nvSpPr>
          <p:spPr>
            <a:xfrm>
              <a:off x="1154529" y="3621281"/>
              <a:ext cx="264816"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39" name="TextBox 38">
              <a:extLst>
                <a:ext uri="{FF2B5EF4-FFF2-40B4-BE49-F238E27FC236}">
                  <a16:creationId xmlns:a16="http://schemas.microsoft.com/office/drawing/2014/main" id="{9D108EAB-1C00-4F55-BA9A-1AABA2F6BEFE}"/>
                </a:ext>
              </a:extLst>
            </p:cNvPr>
            <p:cNvSpPr txBox="1"/>
            <p:nvPr/>
          </p:nvSpPr>
          <p:spPr>
            <a:xfrm>
              <a:off x="1141705" y="4027202"/>
              <a:ext cx="277640"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4</a:t>
              </a:r>
            </a:p>
          </p:txBody>
        </p:sp>
        <p:sp>
          <p:nvSpPr>
            <p:cNvPr id="40" name="TextBox 39">
              <a:extLst>
                <a:ext uri="{FF2B5EF4-FFF2-40B4-BE49-F238E27FC236}">
                  <a16:creationId xmlns:a16="http://schemas.microsoft.com/office/drawing/2014/main" id="{6C742D3D-A514-4CDD-AE8A-5661582AC3E9}"/>
                </a:ext>
              </a:extLst>
            </p:cNvPr>
            <p:cNvSpPr txBox="1"/>
            <p:nvPr/>
          </p:nvSpPr>
          <p:spPr>
            <a:xfrm>
              <a:off x="1154529" y="4433124"/>
              <a:ext cx="264816"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3</a:t>
              </a:r>
            </a:p>
          </p:txBody>
        </p:sp>
        <p:sp>
          <p:nvSpPr>
            <p:cNvPr id="41" name="TextBox 40">
              <a:extLst>
                <a:ext uri="{FF2B5EF4-FFF2-40B4-BE49-F238E27FC236}">
                  <a16:creationId xmlns:a16="http://schemas.microsoft.com/office/drawing/2014/main" id="{E5781C9F-A216-4334-9E1E-3471A8CE4FCB}"/>
                </a:ext>
              </a:extLst>
            </p:cNvPr>
            <p:cNvSpPr txBox="1"/>
            <p:nvPr/>
          </p:nvSpPr>
          <p:spPr>
            <a:xfrm>
              <a:off x="1154529" y="4839046"/>
              <a:ext cx="264816"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a:t>
              </a:r>
            </a:p>
          </p:txBody>
        </p:sp>
        <p:sp>
          <p:nvSpPr>
            <p:cNvPr id="42" name="TextBox 41">
              <a:extLst>
                <a:ext uri="{FF2B5EF4-FFF2-40B4-BE49-F238E27FC236}">
                  <a16:creationId xmlns:a16="http://schemas.microsoft.com/office/drawing/2014/main" id="{0E9BB021-54DF-469F-AA21-30D3AE736872}"/>
                </a:ext>
              </a:extLst>
            </p:cNvPr>
            <p:cNvSpPr txBox="1"/>
            <p:nvPr/>
          </p:nvSpPr>
          <p:spPr>
            <a:xfrm>
              <a:off x="1183383" y="5244968"/>
              <a:ext cx="235962"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a:t>
              </a:r>
            </a:p>
          </p:txBody>
        </p:sp>
        <p:sp>
          <p:nvSpPr>
            <p:cNvPr id="43" name="TextBox 42">
              <a:extLst>
                <a:ext uri="{FF2B5EF4-FFF2-40B4-BE49-F238E27FC236}">
                  <a16:creationId xmlns:a16="http://schemas.microsoft.com/office/drawing/2014/main" id="{A7F9BE51-E897-42FB-86CC-ED440B886A8D}"/>
                </a:ext>
              </a:extLst>
            </p:cNvPr>
            <p:cNvSpPr txBox="1"/>
            <p:nvPr/>
          </p:nvSpPr>
          <p:spPr>
            <a:xfrm>
              <a:off x="1141705" y="5650892"/>
              <a:ext cx="277640" cy="25114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grpSp>
      <p:grpSp>
        <p:nvGrpSpPr>
          <p:cNvPr id="21507" name="Group 21506">
            <a:extLst>
              <a:ext uri="{FF2B5EF4-FFF2-40B4-BE49-F238E27FC236}">
                <a16:creationId xmlns:a16="http://schemas.microsoft.com/office/drawing/2014/main" id="{9862C5AA-19A1-4B8A-9362-2794169758A0}"/>
              </a:ext>
            </a:extLst>
          </p:cNvPr>
          <p:cNvGrpSpPr/>
          <p:nvPr/>
        </p:nvGrpSpPr>
        <p:grpSpPr>
          <a:xfrm>
            <a:off x="1336330" y="5866082"/>
            <a:ext cx="9892694" cy="255997"/>
            <a:chOff x="1336330" y="5954982"/>
            <a:chExt cx="9892694" cy="255997"/>
          </a:xfrm>
        </p:grpSpPr>
        <p:sp>
          <p:nvSpPr>
            <p:cNvPr id="45" name="TextBox 44">
              <a:extLst>
                <a:ext uri="{FF2B5EF4-FFF2-40B4-BE49-F238E27FC236}">
                  <a16:creationId xmlns:a16="http://schemas.microsoft.com/office/drawing/2014/main" id="{015BAEF7-3DC3-4A87-8F8F-B35832D23DDF}"/>
                </a:ext>
              </a:extLst>
            </p:cNvPr>
            <p:cNvSpPr txBox="1"/>
            <p:nvPr/>
          </p:nvSpPr>
          <p:spPr>
            <a:xfrm>
              <a:off x="1336330"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0</a:t>
              </a:r>
            </a:p>
          </p:txBody>
        </p:sp>
        <p:sp>
          <p:nvSpPr>
            <p:cNvPr id="46" name="TextBox 45">
              <a:extLst>
                <a:ext uri="{FF2B5EF4-FFF2-40B4-BE49-F238E27FC236}">
                  <a16:creationId xmlns:a16="http://schemas.microsoft.com/office/drawing/2014/main" id="{8169F957-16DD-4780-9E0C-69B3CB20DA72}"/>
                </a:ext>
              </a:extLst>
            </p:cNvPr>
            <p:cNvSpPr txBox="1"/>
            <p:nvPr/>
          </p:nvSpPr>
          <p:spPr>
            <a:xfrm>
              <a:off x="2316110" y="5954982"/>
              <a:ext cx="235962"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a:t>
              </a:r>
            </a:p>
          </p:txBody>
        </p:sp>
        <p:sp>
          <p:nvSpPr>
            <p:cNvPr id="47" name="TextBox 46">
              <a:extLst>
                <a:ext uri="{FF2B5EF4-FFF2-40B4-BE49-F238E27FC236}">
                  <a16:creationId xmlns:a16="http://schemas.microsoft.com/office/drawing/2014/main" id="{A5A10A3B-7B36-42AE-8F08-CEE29E70C8BF}"/>
                </a:ext>
              </a:extLst>
            </p:cNvPr>
            <p:cNvSpPr txBox="1"/>
            <p:nvPr/>
          </p:nvSpPr>
          <p:spPr>
            <a:xfrm>
              <a:off x="3260624" y="5954982"/>
              <a:ext cx="264816"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2</a:t>
              </a:r>
            </a:p>
          </p:txBody>
        </p:sp>
        <p:sp>
          <p:nvSpPr>
            <p:cNvPr id="48" name="TextBox 47">
              <a:extLst>
                <a:ext uri="{FF2B5EF4-FFF2-40B4-BE49-F238E27FC236}">
                  <a16:creationId xmlns:a16="http://schemas.microsoft.com/office/drawing/2014/main" id="{C1013A3A-F985-4673-A9A4-A64406CB7FA0}"/>
                </a:ext>
              </a:extLst>
            </p:cNvPr>
            <p:cNvSpPr txBox="1"/>
            <p:nvPr/>
          </p:nvSpPr>
          <p:spPr>
            <a:xfrm>
              <a:off x="4219565" y="5954982"/>
              <a:ext cx="264816"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3</a:t>
              </a:r>
            </a:p>
          </p:txBody>
        </p:sp>
        <p:sp>
          <p:nvSpPr>
            <p:cNvPr id="49" name="TextBox 48">
              <a:extLst>
                <a:ext uri="{FF2B5EF4-FFF2-40B4-BE49-F238E27FC236}">
                  <a16:creationId xmlns:a16="http://schemas.microsoft.com/office/drawing/2014/main" id="{B9508804-EEB8-413D-8B16-72F4A900303E}"/>
                </a:ext>
              </a:extLst>
            </p:cNvPr>
            <p:cNvSpPr txBox="1"/>
            <p:nvPr/>
          </p:nvSpPr>
          <p:spPr>
            <a:xfrm>
              <a:off x="5172094"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4</a:t>
              </a:r>
            </a:p>
          </p:txBody>
        </p:sp>
        <p:sp>
          <p:nvSpPr>
            <p:cNvPr id="50" name="TextBox 49">
              <a:extLst>
                <a:ext uri="{FF2B5EF4-FFF2-40B4-BE49-F238E27FC236}">
                  <a16:creationId xmlns:a16="http://schemas.microsoft.com/office/drawing/2014/main" id="{7F4AE374-94E9-4C6B-84DE-E10CF9993CE9}"/>
                </a:ext>
              </a:extLst>
            </p:cNvPr>
            <p:cNvSpPr txBox="1"/>
            <p:nvPr/>
          </p:nvSpPr>
          <p:spPr>
            <a:xfrm>
              <a:off x="6137447" y="5954982"/>
              <a:ext cx="264816"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51" name="TextBox 50">
              <a:extLst>
                <a:ext uri="{FF2B5EF4-FFF2-40B4-BE49-F238E27FC236}">
                  <a16:creationId xmlns:a16="http://schemas.microsoft.com/office/drawing/2014/main" id="{E0A1A181-B16C-4576-89F1-D11E2120C88B}"/>
                </a:ext>
              </a:extLst>
            </p:cNvPr>
            <p:cNvSpPr txBox="1"/>
            <p:nvPr/>
          </p:nvSpPr>
          <p:spPr>
            <a:xfrm>
              <a:off x="7089976"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6</a:t>
              </a:r>
            </a:p>
          </p:txBody>
        </p:sp>
        <p:sp>
          <p:nvSpPr>
            <p:cNvPr id="52" name="TextBox 51">
              <a:extLst>
                <a:ext uri="{FF2B5EF4-FFF2-40B4-BE49-F238E27FC236}">
                  <a16:creationId xmlns:a16="http://schemas.microsoft.com/office/drawing/2014/main" id="{48E796E6-650F-418F-A2CD-71D9DC1A4CB7}"/>
                </a:ext>
              </a:extLst>
            </p:cNvPr>
            <p:cNvSpPr txBox="1"/>
            <p:nvPr/>
          </p:nvSpPr>
          <p:spPr>
            <a:xfrm>
              <a:off x="8048917"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53" name="TextBox 52">
              <a:extLst>
                <a:ext uri="{FF2B5EF4-FFF2-40B4-BE49-F238E27FC236}">
                  <a16:creationId xmlns:a16="http://schemas.microsoft.com/office/drawing/2014/main" id="{1862FCEF-C4B3-47B8-BCD1-91FCB6B95F8A}"/>
                </a:ext>
              </a:extLst>
            </p:cNvPr>
            <p:cNvSpPr txBox="1"/>
            <p:nvPr/>
          </p:nvSpPr>
          <p:spPr>
            <a:xfrm>
              <a:off x="9007858"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54" name="TextBox 53">
              <a:extLst>
                <a:ext uri="{FF2B5EF4-FFF2-40B4-BE49-F238E27FC236}">
                  <a16:creationId xmlns:a16="http://schemas.microsoft.com/office/drawing/2014/main" id="{12973072-004A-4824-B4D4-AC9511AFD16C}"/>
                </a:ext>
              </a:extLst>
            </p:cNvPr>
            <p:cNvSpPr txBox="1"/>
            <p:nvPr/>
          </p:nvSpPr>
          <p:spPr>
            <a:xfrm>
              <a:off x="9966799" y="5954982"/>
              <a:ext cx="277640"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9</a:t>
              </a:r>
            </a:p>
          </p:txBody>
        </p:sp>
        <p:sp>
          <p:nvSpPr>
            <p:cNvPr id="55" name="TextBox 54">
              <a:extLst>
                <a:ext uri="{FF2B5EF4-FFF2-40B4-BE49-F238E27FC236}">
                  <a16:creationId xmlns:a16="http://schemas.microsoft.com/office/drawing/2014/main" id="{1CF5600F-EB38-4DAD-B14A-7259AA8A4BBA}"/>
                </a:ext>
              </a:extLst>
            </p:cNvPr>
            <p:cNvSpPr txBox="1"/>
            <p:nvPr/>
          </p:nvSpPr>
          <p:spPr>
            <a:xfrm>
              <a:off x="10900088" y="5955222"/>
              <a:ext cx="328936" cy="25575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10</a:t>
              </a:r>
            </a:p>
          </p:txBody>
        </p:sp>
      </p:grpSp>
      <p:sp>
        <p:nvSpPr>
          <p:cNvPr id="63" name="TextBox 62">
            <a:extLst>
              <a:ext uri="{FF2B5EF4-FFF2-40B4-BE49-F238E27FC236}">
                <a16:creationId xmlns:a16="http://schemas.microsoft.com/office/drawing/2014/main" id="{12607598-1771-4D55-8FC9-360E0DEC737C}"/>
              </a:ext>
            </a:extLst>
          </p:cNvPr>
          <p:cNvSpPr txBox="1"/>
          <p:nvPr/>
        </p:nvSpPr>
        <p:spPr>
          <a:xfrm rot="16200000">
            <a:off x="325983" y="3500406"/>
            <a:ext cx="96532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SEVERITY</a:t>
            </a:r>
          </a:p>
        </p:txBody>
      </p:sp>
      <p:sp>
        <p:nvSpPr>
          <p:cNvPr id="65" name="TextBox 64">
            <a:extLst>
              <a:ext uri="{FF2B5EF4-FFF2-40B4-BE49-F238E27FC236}">
                <a16:creationId xmlns:a16="http://schemas.microsoft.com/office/drawing/2014/main" id="{6A611373-8B60-4E3C-B682-BD4667D9AC2E}"/>
              </a:ext>
            </a:extLst>
          </p:cNvPr>
          <p:cNvSpPr txBox="1"/>
          <p:nvPr/>
        </p:nvSpPr>
        <p:spPr>
          <a:xfrm>
            <a:off x="5624482" y="6185758"/>
            <a:ext cx="129073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IMPORTANCE</a:t>
            </a:r>
          </a:p>
        </p:txBody>
      </p:sp>
      <p:grpSp>
        <p:nvGrpSpPr>
          <p:cNvPr id="44" name="Group 43">
            <a:extLst>
              <a:ext uri="{FF2B5EF4-FFF2-40B4-BE49-F238E27FC236}">
                <a16:creationId xmlns:a16="http://schemas.microsoft.com/office/drawing/2014/main" id="{73D8DCBA-E1DB-458C-A0AD-BCB47F72BD4B}"/>
              </a:ext>
            </a:extLst>
          </p:cNvPr>
          <p:cNvGrpSpPr/>
          <p:nvPr/>
        </p:nvGrpSpPr>
        <p:grpSpPr>
          <a:xfrm>
            <a:off x="1347739" y="2071027"/>
            <a:ext cx="9844223" cy="3246872"/>
            <a:chOff x="1498032" y="2086265"/>
            <a:chExt cx="9844223" cy="3321180"/>
          </a:xfrm>
        </p:grpSpPr>
        <p:cxnSp>
          <p:nvCxnSpPr>
            <p:cNvPr id="6" name="Straight Connector 5">
              <a:extLst>
                <a:ext uri="{FF2B5EF4-FFF2-40B4-BE49-F238E27FC236}">
                  <a16:creationId xmlns:a16="http://schemas.microsoft.com/office/drawing/2014/main" id="{92E7C90E-0EC0-4819-B1AF-87202B9FECA6}"/>
                </a:ext>
              </a:extLst>
            </p:cNvPr>
            <p:cNvCxnSpPr/>
            <p:nvPr/>
          </p:nvCxnSpPr>
          <p:spPr>
            <a:xfrm>
              <a:off x="1498032" y="208626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2F83526-1C4A-4EDA-B2E1-3E3FB9B50A89}"/>
                </a:ext>
              </a:extLst>
            </p:cNvPr>
            <p:cNvCxnSpPr/>
            <p:nvPr/>
          </p:nvCxnSpPr>
          <p:spPr>
            <a:xfrm>
              <a:off x="1498032" y="245528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FA6334D-59F4-4C6C-9BDF-E43EC2C26967}"/>
                </a:ext>
              </a:extLst>
            </p:cNvPr>
            <p:cNvCxnSpPr/>
            <p:nvPr/>
          </p:nvCxnSpPr>
          <p:spPr>
            <a:xfrm>
              <a:off x="1498032" y="282430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2B3419-DDDE-42BC-B7A3-D7A67583B07B}"/>
                </a:ext>
              </a:extLst>
            </p:cNvPr>
            <p:cNvCxnSpPr/>
            <p:nvPr/>
          </p:nvCxnSpPr>
          <p:spPr>
            <a:xfrm>
              <a:off x="1498032" y="319332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BCF7-D831-432A-871C-EEAFB6E4F6A9}"/>
                </a:ext>
              </a:extLst>
            </p:cNvPr>
            <p:cNvCxnSpPr/>
            <p:nvPr/>
          </p:nvCxnSpPr>
          <p:spPr>
            <a:xfrm>
              <a:off x="1498032" y="356234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C5723E-28BD-468B-8140-7342ED81D6C6}"/>
                </a:ext>
              </a:extLst>
            </p:cNvPr>
            <p:cNvCxnSpPr/>
            <p:nvPr/>
          </p:nvCxnSpPr>
          <p:spPr>
            <a:xfrm>
              <a:off x="1498032" y="393136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477F21-A8E6-4E02-B08B-5FC44FD88BE4}"/>
                </a:ext>
              </a:extLst>
            </p:cNvPr>
            <p:cNvCxnSpPr/>
            <p:nvPr/>
          </p:nvCxnSpPr>
          <p:spPr>
            <a:xfrm>
              <a:off x="1498032" y="430038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B4E575-50D2-4CBB-98C2-39370CE5B086}"/>
                </a:ext>
              </a:extLst>
            </p:cNvPr>
            <p:cNvCxnSpPr/>
            <p:nvPr/>
          </p:nvCxnSpPr>
          <p:spPr>
            <a:xfrm>
              <a:off x="1498032" y="466940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BC6199-9951-45C1-91A8-F94A8BF2D7A3}"/>
                </a:ext>
              </a:extLst>
            </p:cNvPr>
            <p:cNvCxnSpPr/>
            <p:nvPr/>
          </p:nvCxnSpPr>
          <p:spPr>
            <a:xfrm>
              <a:off x="1498032" y="503842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995C5E-D29E-4BEB-BE1D-B4DE4F38F3F1}"/>
                </a:ext>
              </a:extLst>
            </p:cNvPr>
            <p:cNvCxnSpPr/>
            <p:nvPr/>
          </p:nvCxnSpPr>
          <p:spPr>
            <a:xfrm>
              <a:off x="1498032" y="5407445"/>
              <a:ext cx="984422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1511" name="TextBox 21510">
            <a:extLst>
              <a:ext uri="{FF2B5EF4-FFF2-40B4-BE49-F238E27FC236}">
                <a16:creationId xmlns:a16="http://schemas.microsoft.com/office/drawing/2014/main" id="{F18510FC-CDAC-4750-9F88-9549AE143564}"/>
              </a:ext>
            </a:extLst>
          </p:cNvPr>
          <p:cNvSpPr txBox="1"/>
          <p:nvPr/>
        </p:nvSpPr>
        <p:spPr>
          <a:xfrm>
            <a:off x="3752284" y="1779046"/>
            <a:ext cx="11993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Cost prohibitive</a:t>
            </a:r>
          </a:p>
        </p:txBody>
      </p:sp>
      <p:sp>
        <p:nvSpPr>
          <p:cNvPr id="88" name="TextBox 87">
            <a:extLst>
              <a:ext uri="{FF2B5EF4-FFF2-40B4-BE49-F238E27FC236}">
                <a16:creationId xmlns:a16="http://schemas.microsoft.com/office/drawing/2014/main" id="{B8D2C42F-AD3C-46E3-A656-7F98FE4150F7}"/>
              </a:ext>
            </a:extLst>
          </p:cNvPr>
          <p:cNvSpPr txBox="1"/>
          <p:nvPr/>
        </p:nvSpPr>
        <p:spPr>
          <a:xfrm>
            <a:off x="5562770" y="5027416"/>
            <a:ext cx="141417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Diversity of options</a:t>
            </a:r>
          </a:p>
        </p:txBody>
      </p:sp>
      <p:sp>
        <p:nvSpPr>
          <p:cNvPr id="94" name="TextBox 93">
            <a:extLst>
              <a:ext uri="{FF2B5EF4-FFF2-40B4-BE49-F238E27FC236}">
                <a16:creationId xmlns:a16="http://schemas.microsoft.com/office/drawing/2014/main" id="{F3FB47D7-C8B2-40F0-944E-81089CD8E447}"/>
              </a:ext>
            </a:extLst>
          </p:cNvPr>
          <p:cNvSpPr txBox="1"/>
          <p:nvPr/>
        </p:nvSpPr>
        <p:spPr>
          <a:xfrm>
            <a:off x="2822882" y="4305556"/>
            <a:ext cx="113524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Store locations</a:t>
            </a:r>
          </a:p>
        </p:txBody>
      </p:sp>
      <p:sp>
        <p:nvSpPr>
          <p:cNvPr id="100" name="TextBox 99">
            <a:extLst>
              <a:ext uri="{FF2B5EF4-FFF2-40B4-BE49-F238E27FC236}">
                <a16:creationId xmlns:a16="http://schemas.microsoft.com/office/drawing/2014/main" id="{5C41FB16-E158-45BF-995A-1FF226ECE81B}"/>
              </a:ext>
            </a:extLst>
          </p:cNvPr>
          <p:cNvSpPr txBox="1"/>
          <p:nvPr/>
        </p:nvSpPr>
        <p:spPr>
          <a:xfrm>
            <a:off x="5649329" y="3583696"/>
            <a:ext cx="124104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ontserrat" panose="00000500000000000000" pitchFamily="50" charset="0"/>
              </a:rPr>
              <a:t>Delay in support</a:t>
            </a:r>
            <a:endPar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103" name="TextBox 102">
            <a:extLst>
              <a:ext uri="{FF2B5EF4-FFF2-40B4-BE49-F238E27FC236}">
                <a16:creationId xmlns:a16="http://schemas.microsoft.com/office/drawing/2014/main" id="{2ECAB078-BD30-41B8-93AF-833F4D0C2DD8}"/>
              </a:ext>
            </a:extLst>
          </p:cNvPr>
          <p:cNvSpPr txBox="1"/>
          <p:nvPr/>
        </p:nvSpPr>
        <p:spPr>
          <a:xfrm>
            <a:off x="9540385" y="3222766"/>
            <a:ext cx="113043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ontserrat" panose="00000500000000000000" pitchFamily="50" charset="0"/>
              </a:rPr>
              <a:t>Switching cost</a:t>
            </a:r>
            <a:endPar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106" name="TextBox 105">
            <a:extLst>
              <a:ext uri="{FF2B5EF4-FFF2-40B4-BE49-F238E27FC236}">
                <a16:creationId xmlns:a16="http://schemas.microsoft.com/office/drawing/2014/main" id="{9A2A6E95-F754-4F74-BC0C-6B3BADE5CCA3}"/>
              </a:ext>
            </a:extLst>
          </p:cNvPr>
          <p:cNvSpPr txBox="1"/>
          <p:nvPr/>
        </p:nvSpPr>
        <p:spPr>
          <a:xfrm>
            <a:off x="3958269" y="2861836"/>
            <a:ext cx="7873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ontserrat" panose="00000500000000000000" pitchFamily="50" charset="0"/>
              </a:rPr>
              <a:t>Warranty</a:t>
            </a:r>
            <a:endPar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112" name="TextBox 111">
            <a:extLst>
              <a:ext uri="{FF2B5EF4-FFF2-40B4-BE49-F238E27FC236}">
                <a16:creationId xmlns:a16="http://schemas.microsoft.com/office/drawing/2014/main" id="{BBF783D7-B612-4085-8264-BB7A961FAE5B}"/>
              </a:ext>
            </a:extLst>
          </p:cNvPr>
          <p:cNvSpPr txBox="1"/>
          <p:nvPr/>
        </p:nvSpPr>
        <p:spPr>
          <a:xfrm>
            <a:off x="2927076" y="2139976"/>
            <a:ext cx="92685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Hard to use</a:t>
            </a:r>
          </a:p>
        </p:txBody>
      </p:sp>
      <p:sp>
        <p:nvSpPr>
          <p:cNvPr id="116" name="TextBox 115">
            <a:extLst>
              <a:ext uri="{FF2B5EF4-FFF2-40B4-BE49-F238E27FC236}">
                <a16:creationId xmlns:a16="http://schemas.microsoft.com/office/drawing/2014/main" id="{EEFE16E7-254F-401E-81D5-2B6BC55CF175}"/>
              </a:ext>
            </a:extLst>
          </p:cNvPr>
          <p:cNvSpPr txBox="1"/>
          <p:nvPr/>
        </p:nvSpPr>
        <p:spPr>
          <a:xfrm>
            <a:off x="8692853" y="1779046"/>
            <a:ext cx="90762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Reputation</a:t>
            </a:r>
          </a:p>
        </p:txBody>
      </p:sp>
      <p:sp>
        <p:nvSpPr>
          <p:cNvPr id="119" name="TextBox 118">
            <a:extLst>
              <a:ext uri="{FF2B5EF4-FFF2-40B4-BE49-F238E27FC236}">
                <a16:creationId xmlns:a16="http://schemas.microsoft.com/office/drawing/2014/main" id="{CC18E5F4-4652-493A-BD0B-279FD2A25232}"/>
              </a:ext>
            </a:extLst>
          </p:cNvPr>
          <p:cNvSpPr txBox="1"/>
          <p:nvPr/>
        </p:nvSpPr>
        <p:spPr>
          <a:xfrm>
            <a:off x="4804996" y="2139976"/>
            <a:ext cx="101181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Lack of pride</a:t>
            </a:r>
          </a:p>
        </p:txBody>
      </p:sp>
      <p:sp>
        <p:nvSpPr>
          <p:cNvPr id="122" name="TextBox 121">
            <a:extLst>
              <a:ext uri="{FF2B5EF4-FFF2-40B4-BE49-F238E27FC236}">
                <a16:creationId xmlns:a16="http://schemas.microsoft.com/office/drawing/2014/main" id="{21000C10-06B5-4103-9DD1-B0164B2A3E26}"/>
              </a:ext>
            </a:extLst>
          </p:cNvPr>
          <p:cNvSpPr txBox="1"/>
          <p:nvPr/>
        </p:nvSpPr>
        <p:spPr>
          <a:xfrm>
            <a:off x="8490068" y="3583696"/>
            <a:ext cx="131318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Purchase process</a:t>
            </a:r>
          </a:p>
        </p:txBody>
      </p:sp>
      <p:sp>
        <p:nvSpPr>
          <p:cNvPr id="125" name="TextBox 124">
            <a:extLst>
              <a:ext uri="{FF2B5EF4-FFF2-40B4-BE49-F238E27FC236}">
                <a16:creationId xmlns:a16="http://schemas.microsoft.com/office/drawing/2014/main" id="{21E3925A-A1AB-4960-BD65-084CD23A913D}"/>
              </a:ext>
            </a:extLst>
          </p:cNvPr>
          <p:cNvSpPr txBox="1"/>
          <p:nvPr/>
        </p:nvSpPr>
        <p:spPr>
          <a:xfrm>
            <a:off x="6476016" y="4305556"/>
            <a:ext cx="150554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ontserrat" panose="00000500000000000000" pitchFamily="50" charset="0"/>
              </a:rPr>
              <a:t>Inventory availability</a:t>
            </a:r>
            <a:endPar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128" name="TextBox 127">
            <a:extLst>
              <a:ext uri="{FF2B5EF4-FFF2-40B4-BE49-F238E27FC236}">
                <a16:creationId xmlns:a16="http://schemas.microsoft.com/office/drawing/2014/main" id="{5226E592-4D7B-4C7D-9FE8-760011ADE5C7}"/>
              </a:ext>
            </a:extLst>
          </p:cNvPr>
          <p:cNvSpPr txBox="1"/>
          <p:nvPr/>
        </p:nvSpPr>
        <p:spPr>
          <a:xfrm>
            <a:off x="8566210" y="4305556"/>
            <a:ext cx="116089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Social currency</a:t>
            </a:r>
          </a:p>
        </p:txBody>
      </p:sp>
      <p:sp>
        <p:nvSpPr>
          <p:cNvPr id="2" name="TextBox 1">
            <a:extLst>
              <a:ext uri="{FF2B5EF4-FFF2-40B4-BE49-F238E27FC236}">
                <a16:creationId xmlns:a16="http://schemas.microsoft.com/office/drawing/2014/main" id="{D8864F8A-56E7-8104-E401-91D5F8335F09}"/>
              </a:ext>
            </a:extLst>
          </p:cNvPr>
          <p:cNvSpPr txBox="1"/>
          <p:nvPr/>
        </p:nvSpPr>
        <p:spPr>
          <a:xfrm>
            <a:off x="670147" y="731207"/>
            <a:ext cx="1866217"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Pain Map</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sp>
        <p:nvSpPr>
          <p:cNvPr id="5" name="Cross 4">
            <a:extLst>
              <a:ext uri="{FF2B5EF4-FFF2-40B4-BE49-F238E27FC236}">
                <a16:creationId xmlns:a16="http://schemas.microsoft.com/office/drawing/2014/main" id="{9CA6DFEB-AAEC-B61B-DF52-644BB2A73C05}"/>
              </a:ext>
            </a:extLst>
          </p:cNvPr>
          <p:cNvSpPr/>
          <p:nvPr/>
        </p:nvSpPr>
        <p:spPr>
          <a:xfrm>
            <a:off x="3316886" y="235474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ross 107">
            <a:extLst>
              <a:ext uri="{FF2B5EF4-FFF2-40B4-BE49-F238E27FC236}">
                <a16:creationId xmlns:a16="http://schemas.microsoft.com/office/drawing/2014/main" id="{AD6B7196-5448-41AD-8ABC-A6DA2DE9E282}"/>
              </a:ext>
            </a:extLst>
          </p:cNvPr>
          <p:cNvSpPr/>
          <p:nvPr/>
        </p:nvSpPr>
        <p:spPr>
          <a:xfrm>
            <a:off x="10031987" y="3437982"/>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ross 108">
            <a:extLst>
              <a:ext uri="{FF2B5EF4-FFF2-40B4-BE49-F238E27FC236}">
                <a16:creationId xmlns:a16="http://schemas.microsoft.com/office/drawing/2014/main" id="{8769FF3B-AF7D-42FB-A827-3A80280820CF}"/>
              </a:ext>
            </a:extLst>
          </p:cNvPr>
          <p:cNvSpPr/>
          <p:nvPr/>
        </p:nvSpPr>
        <p:spPr>
          <a:xfrm>
            <a:off x="6196235" y="3798914"/>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ross 112">
            <a:extLst>
              <a:ext uri="{FF2B5EF4-FFF2-40B4-BE49-F238E27FC236}">
                <a16:creationId xmlns:a16="http://schemas.microsoft.com/office/drawing/2014/main" id="{AAC9A48D-1656-4B0F-A5D4-0EDAF3401181}"/>
              </a:ext>
            </a:extLst>
          </p:cNvPr>
          <p:cNvSpPr/>
          <p:nvPr/>
        </p:nvSpPr>
        <p:spPr>
          <a:xfrm>
            <a:off x="3316886" y="452077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ross 128">
            <a:extLst>
              <a:ext uri="{FF2B5EF4-FFF2-40B4-BE49-F238E27FC236}">
                <a16:creationId xmlns:a16="http://schemas.microsoft.com/office/drawing/2014/main" id="{40E22030-4EFA-4B53-9673-7A7BBCED0077}"/>
              </a:ext>
            </a:extLst>
          </p:cNvPr>
          <p:cNvSpPr/>
          <p:nvPr/>
        </p:nvSpPr>
        <p:spPr>
          <a:xfrm>
            <a:off x="6196235" y="524263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ross 129">
            <a:extLst>
              <a:ext uri="{FF2B5EF4-FFF2-40B4-BE49-F238E27FC236}">
                <a16:creationId xmlns:a16="http://schemas.microsoft.com/office/drawing/2014/main" id="{FABC2D28-4B04-4506-B747-E630E116184E}"/>
              </a:ext>
            </a:extLst>
          </p:cNvPr>
          <p:cNvSpPr/>
          <p:nvPr/>
        </p:nvSpPr>
        <p:spPr>
          <a:xfrm>
            <a:off x="4278350" y="1994262"/>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ross 130">
            <a:extLst>
              <a:ext uri="{FF2B5EF4-FFF2-40B4-BE49-F238E27FC236}">
                <a16:creationId xmlns:a16="http://schemas.microsoft.com/office/drawing/2014/main" id="{0BA86246-E955-46C6-A56D-D07D44E9CCB9}"/>
              </a:ext>
            </a:extLst>
          </p:cNvPr>
          <p:cNvSpPr/>
          <p:nvPr/>
        </p:nvSpPr>
        <p:spPr>
          <a:xfrm>
            <a:off x="9073044" y="1994262"/>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ross 131">
            <a:extLst>
              <a:ext uri="{FF2B5EF4-FFF2-40B4-BE49-F238E27FC236}">
                <a16:creationId xmlns:a16="http://schemas.microsoft.com/office/drawing/2014/main" id="{A91D6E52-CBA6-4E42-A806-AB61368B0469}"/>
              </a:ext>
            </a:extLst>
          </p:cNvPr>
          <p:cNvSpPr/>
          <p:nvPr/>
        </p:nvSpPr>
        <p:spPr>
          <a:xfrm>
            <a:off x="5237284" y="235474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Cross 132">
            <a:extLst>
              <a:ext uri="{FF2B5EF4-FFF2-40B4-BE49-F238E27FC236}">
                <a16:creationId xmlns:a16="http://schemas.microsoft.com/office/drawing/2014/main" id="{2ABC16C3-9F70-4CD4-A68A-1494817B7086}"/>
              </a:ext>
            </a:extLst>
          </p:cNvPr>
          <p:cNvSpPr/>
          <p:nvPr/>
        </p:nvSpPr>
        <p:spPr>
          <a:xfrm>
            <a:off x="4278350" y="3077054"/>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Cross 133">
            <a:extLst>
              <a:ext uri="{FF2B5EF4-FFF2-40B4-BE49-F238E27FC236}">
                <a16:creationId xmlns:a16="http://schemas.microsoft.com/office/drawing/2014/main" id="{0B41797B-AD11-42F1-A3A0-6A76E66E821B}"/>
              </a:ext>
            </a:extLst>
          </p:cNvPr>
          <p:cNvSpPr/>
          <p:nvPr/>
        </p:nvSpPr>
        <p:spPr>
          <a:xfrm>
            <a:off x="9073040" y="3798914"/>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Cross 134">
            <a:extLst>
              <a:ext uri="{FF2B5EF4-FFF2-40B4-BE49-F238E27FC236}">
                <a16:creationId xmlns:a16="http://schemas.microsoft.com/office/drawing/2014/main" id="{5C033334-2717-45F6-9489-0346397C14BE}"/>
              </a:ext>
            </a:extLst>
          </p:cNvPr>
          <p:cNvSpPr/>
          <p:nvPr/>
        </p:nvSpPr>
        <p:spPr>
          <a:xfrm>
            <a:off x="7155164" y="452077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ross 135">
            <a:extLst>
              <a:ext uri="{FF2B5EF4-FFF2-40B4-BE49-F238E27FC236}">
                <a16:creationId xmlns:a16="http://schemas.microsoft.com/office/drawing/2014/main" id="{7891F8EF-F02F-475A-9313-A98F7B762303}"/>
              </a:ext>
            </a:extLst>
          </p:cNvPr>
          <p:cNvSpPr/>
          <p:nvPr/>
        </p:nvSpPr>
        <p:spPr>
          <a:xfrm>
            <a:off x="9073040" y="4520776"/>
            <a:ext cx="147236" cy="147236"/>
          </a:xfrm>
          <a:prstGeom prst="plus">
            <a:avLst>
              <a:gd name="adj" fmla="val 32030"/>
            </a:avLst>
          </a:prstGeom>
          <a:solidFill>
            <a:schemeClr val="accent2"/>
          </a:solidFill>
          <a:ln w="1905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99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1500" fill="hold"/>
                                        <p:tgtEl>
                                          <p:spTgt spid="142"/>
                                        </p:tgtEl>
                                        <p:attrNameLst>
                                          <p:attrName>ppt_w</p:attrName>
                                        </p:attrNameLst>
                                      </p:cBhvr>
                                      <p:tavLst>
                                        <p:tav tm="0">
                                          <p:val>
                                            <p:strVal val="2/3*#ppt_w"/>
                                          </p:val>
                                        </p:tav>
                                        <p:tav tm="100000">
                                          <p:val>
                                            <p:strVal val="#ppt_w"/>
                                          </p:val>
                                        </p:tav>
                                      </p:tavLst>
                                    </p:anim>
                                    <p:anim calcmode="lin" valueType="num">
                                      <p:cBhvr>
                                        <p:cTn id="8" dur="1500" fill="hold"/>
                                        <p:tgtEl>
                                          <p:spTgt spid="142"/>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140"/>
                                        </p:tgtEl>
                                        <p:attrNameLst>
                                          <p:attrName>style.visibility</p:attrName>
                                        </p:attrNameLst>
                                      </p:cBhvr>
                                      <p:to>
                                        <p:strVal val="visible"/>
                                      </p:to>
                                    </p:set>
                                    <p:anim calcmode="lin" valueType="num">
                                      <p:cBhvr>
                                        <p:cTn id="11" dur="2000" fill="hold"/>
                                        <p:tgtEl>
                                          <p:spTgt spid="140"/>
                                        </p:tgtEl>
                                        <p:attrNameLst>
                                          <p:attrName>ppt_w</p:attrName>
                                        </p:attrNameLst>
                                      </p:cBhvr>
                                      <p:tavLst>
                                        <p:tav tm="0">
                                          <p:val>
                                            <p:strVal val="4/3*#ppt_w"/>
                                          </p:val>
                                        </p:tav>
                                        <p:tav tm="100000">
                                          <p:val>
                                            <p:strVal val="#ppt_w"/>
                                          </p:val>
                                        </p:tav>
                                      </p:tavLst>
                                    </p:anim>
                                    <p:anim calcmode="lin" valueType="num">
                                      <p:cBhvr>
                                        <p:cTn id="12" dur="2000" fill="hold"/>
                                        <p:tgtEl>
                                          <p:spTgt spid="140"/>
                                        </p:tgtEl>
                                        <p:attrNameLst>
                                          <p:attrName>ppt_h</p:attrName>
                                        </p:attrNameLst>
                                      </p:cBhvr>
                                      <p:tavLst>
                                        <p:tav tm="0">
                                          <p:val>
                                            <p:strVal val="4/3*#ppt_h"/>
                                          </p:val>
                                        </p:tav>
                                        <p:tav tm="100000">
                                          <p:val>
                                            <p:strVal val="#ppt_h"/>
                                          </p:val>
                                        </p:tav>
                                      </p:tavLst>
                                    </p:anim>
                                  </p:childTnLst>
                                </p:cTn>
                              </p:par>
                              <p:par>
                                <p:cTn id="13" presetID="16" presetClass="entr" presetSubtype="37"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barn(outVertical)">
                                      <p:cBhvr>
                                        <p:cTn id="15" dur="1000"/>
                                        <p:tgtEl>
                                          <p:spTgt spid="44"/>
                                        </p:tgtEl>
                                      </p:cBhvr>
                                    </p:animEffect>
                                  </p:childTnLst>
                                </p:cTn>
                              </p:par>
                              <p:par>
                                <p:cTn id="16" presetID="12" presetClass="entr" presetSubtype="4" fill="hold" nodeType="withEffect">
                                  <p:stCondLst>
                                    <p:cond delay="100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1000"/>
                                        <p:tgtEl>
                                          <p:spTgt spid="30"/>
                                        </p:tgtEl>
                                        <p:attrNameLst>
                                          <p:attrName>ppt_y</p:attrName>
                                        </p:attrNameLst>
                                      </p:cBhvr>
                                      <p:tavLst>
                                        <p:tav tm="0">
                                          <p:val>
                                            <p:strVal val="#ppt_y+#ppt_h*1.125000"/>
                                          </p:val>
                                        </p:tav>
                                        <p:tav tm="100000">
                                          <p:val>
                                            <p:strVal val="#ppt_y"/>
                                          </p:val>
                                        </p:tav>
                                      </p:tavLst>
                                    </p:anim>
                                    <p:animEffect transition="in" filter="wipe(up)">
                                      <p:cBhvr>
                                        <p:cTn id="19" dur="1000"/>
                                        <p:tgtEl>
                                          <p:spTgt spid="30"/>
                                        </p:tgtEl>
                                      </p:cBhvr>
                                    </p:animEffect>
                                  </p:childTnLst>
                                </p:cTn>
                              </p:par>
                              <p:par>
                                <p:cTn id="20" presetID="12" presetClass="entr" presetSubtype="1" fill="hold" nodeType="withEffect">
                                  <p:stCondLst>
                                    <p:cond delay="10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1000"/>
                                        <p:tgtEl>
                                          <p:spTgt spid="72"/>
                                        </p:tgtEl>
                                        <p:attrNameLst>
                                          <p:attrName>ppt_y</p:attrName>
                                        </p:attrNameLst>
                                      </p:cBhvr>
                                      <p:tavLst>
                                        <p:tav tm="0">
                                          <p:val>
                                            <p:strVal val="#ppt_y-#ppt_h*1.125000"/>
                                          </p:val>
                                        </p:tav>
                                        <p:tav tm="100000">
                                          <p:val>
                                            <p:strVal val="#ppt_y"/>
                                          </p:val>
                                        </p:tav>
                                      </p:tavLst>
                                    </p:anim>
                                    <p:animEffect transition="in" filter="wipe(down)">
                                      <p:cBhvr>
                                        <p:cTn id="23" dur="1000"/>
                                        <p:tgtEl>
                                          <p:spTgt spid="72"/>
                                        </p:tgtEl>
                                      </p:cBhvr>
                                    </p:animEffect>
                                  </p:childTnLst>
                                </p:cTn>
                              </p:par>
                              <p:par>
                                <p:cTn id="24" presetID="10" presetClass="entr" presetSubtype="0" fill="hold" nodeType="withEffect">
                                  <p:stCondLst>
                                    <p:cond delay="2000"/>
                                  </p:stCondLst>
                                  <p:childTnLst>
                                    <p:set>
                                      <p:cBhvr>
                                        <p:cTn id="25" dur="1" fill="hold">
                                          <p:stCondLst>
                                            <p:cond delay="0"/>
                                          </p:stCondLst>
                                        </p:cTn>
                                        <p:tgtEl>
                                          <p:spTgt spid="21507"/>
                                        </p:tgtEl>
                                        <p:attrNameLst>
                                          <p:attrName>style.visibility</p:attrName>
                                        </p:attrNameLst>
                                      </p:cBhvr>
                                      <p:to>
                                        <p:strVal val="visible"/>
                                      </p:to>
                                    </p:set>
                                    <p:animEffect transition="in" filter="fade">
                                      <p:cBhvr>
                                        <p:cTn id="26" dur="1000"/>
                                        <p:tgtEl>
                                          <p:spTgt spid="21507"/>
                                        </p:tgtEl>
                                      </p:cBhvr>
                                    </p:animEffect>
                                  </p:childTnLst>
                                </p:cTn>
                              </p:par>
                              <p:par>
                                <p:cTn id="27" presetID="10" presetClass="entr" presetSubtype="0" fill="hold" nodeType="withEffect">
                                  <p:stCondLst>
                                    <p:cond delay="200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1000"/>
                                        <p:tgtEl>
                                          <p:spTgt spid="61"/>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1000"/>
                                        <p:tgtEl>
                                          <p:spTgt spid="65"/>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1000"/>
                                        <p:tgtEl>
                                          <p:spTgt spid="63"/>
                                        </p:tgtEl>
                                      </p:cBhvr>
                                    </p:animEffect>
                                  </p:childTnLst>
                                </p:cTn>
                              </p:par>
                              <p:par>
                                <p:cTn id="36" presetID="23" presetClass="entr" presetSubtype="16" fill="hold" grpId="0" nodeType="withEffect">
                                  <p:stCondLst>
                                    <p:cond delay="2500"/>
                                  </p:stCondLst>
                                  <p:childTnLst>
                                    <p:set>
                                      <p:cBhvr>
                                        <p:cTn id="37" dur="1" fill="hold">
                                          <p:stCondLst>
                                            <p:cond delay="0"/>
                                          </p:stCondLst>
                                        </p:cTn>
                                        <p:tgtEl>
                                          <p:spTgt spid="5"/>
                                        </p:tgtEl>
                                        <p:attrNameLst>
                                          <p:attrName>style.visibility</p:attrName>
                                        </p:attrNameLst>
                                      </p:cBhvr>
                                      <p:to>
                                        <p:strVal val="visible"/>
                                      </p:to>
                                    </p:set>
                                    <p:anim calcmode="lin" valueType="num">
                                      <p:cBhvr>
                                        <p:cTn id="38" dur="1500" fill="hold"/>
                                        <p:tgtEl>
                                          <p:spTgt spid="5"/>
                                        </p:tgtEl>
                                        <p:attrNameLst>
                                          <p:attrName>ppt_w</p:attrName>
                                        </p:attrNameLst>
                                      </p:cBhvr>
                                      <p:tavLst>
                                        <p:tav tm="0">
                                          <p:val>
                                            <p:fltVal val="0"/>
                                          </p:val>
                                        </p:tav>
                                        <p:tav tm="100000">
                                          <p:val>
                                            <p:strVal val="#ppt_w"/>
                                          </p:val>
                                        </p:tav>
                                      </p:tavLst>
                                    </p:anim>
                                    <p:anim calcmode="lin" valueType="num">
                                      <p:cBhvr>
                                        <p:cTn id="39" dur="1500" fill="hold"/>
                                        <p:tgtEl>
                                          <p:spTgt spid="5"/>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0"/>
                                  </p:stCondLst>
                                  <p:childTnLst>
                                    <p:set>
                                      <p:cBhvr>
                                        <p:cTn id="41" dur="1" fill="hold">
                                          <p:stCondLst>
                                            <p:cond delay="0"/>
                                          </p:stCondLst>
                                        </p:cTn>
                                        <p:tgtEl>
                                          <p:spTgt spid="130"/>
                                        </p:tgtEl>
                                        <p:attrNameLst>
                                          <p:attrName>style.visibility</p:attrName>
                                        </p:attrNameLst>
                                      </p:cBhvr>
                                      <p:to>
                                        <p:strVal val="visible"/>
                                      </p:to>
                                    </p:set>
                                    <p:anim calcmode="lin" valueType="num">
                                      <p:cBhvr>
                                        <p:cTn id="42" dur="1500" fill="hold"/>
                                        <p:tgtEl>
                                          <p:spTgt spid="130"/>
                                        </p:tgtEl>
                                        <p:attrNameLst>
                                          <p:attrName>ppt_w</p:attrName>
                                        </p:attrNameLst>
                                      </p:cBhvr>
                                      <p:tavLst>
                                        <p:tav tm="0">
                                          <p:val>
                                            <p:fltVal val="0"/>
                                          </p:val>
                                        </p:tav>
                                        <p:tav tm="100000">
                                          <p:val>
                                            <p:strVal val="#ppt_w"/>
                                          </p:val>
                                        </p:tav>
                                      </p:tavLst>
                                    </p:anim>
                                    <p:anim calcmode="lin" valueType="num">
                                      <p:cBhvr>
                                        <p:cTn id="43" dur="1500" fill="hold"/>
                                        <p:tgtEl>
                                          <p:spTgt spid="130"/>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2500"/>
                                  </p:stCondLst>
                                  <p:childTnLst>
                                    <p:set>
                                      <p:cBhvr>
                                        <p:cTn id="45" dur="1" fill="hold">
                                          <p:stCondLst>
                                            <p:cond delay="0"/>
                                          </p:stCondLst>
                                        </p:cTn>
                                        <p:tgtEl>
                                          <p:spTgt spid="132"/>
                                        </p:tgtEl>
                                        <p:attrNameLst>
                                          <p:attrName>style.visibility</p:attrName>
                                        </p:attrNameLst>
                                      </p:cBhvr>
                                      <p:to>
                                        <p:strVal val="visible"/>
                                      </p:to>
                                    </p:set>
                                    <p:anim calcmode="lin" valueType="num">
                                      <p:cBhvr>
                                        <p:cTn id="46" dur="1500" fill="hold"/>
                                        <p:tgtEl>
                                          <p:spTgt spid="132"/>
                                        </p:tgtEl>
                                        <p:attrNameLst>
                                          <p:attrName>ppt_w</p:attrName>
                                        </p:attrNameLst>
                                      </p:cBhvr>
                                      <p:tavLst>
                                        <p:tav tm="0">
                                          <p:val>
                                            <p:fltVal val="0"/>
                                          </p:val>
                                        </p:tav>
                                        <p:tav tm="100000">
                                          <p:val>
                                            <p:strVal val="#ppt_w"/>
                                          </p:val>
                                        </p:tav>
                                      </p:tavLst>
                                    </p:anim>
                                    <p:anim calcmode="lin" valueType="num">
                                      <p:cBhvr>
                                        <p:cTn id="47" dur="1500" fill="hold"/>
                                        <p:tgtEl>
                                          <p:spTgt spid="132"/>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2500"/>
                                  </p:stCondLst>
                                  <p:childTnLst>
                                    <p:set>
                                      <p:cBhvr>
                                        <p:cTn id="49" dur="1" fill="hold">
                                          <p:stCondLst>
                                            <p:cond delay="0"/>
                                          </p:stCondLst>
                                        </p:cTn>
                                        <p:tgtEl>
                                          <p:spTgt spid="133"/>
                                        </p:tgtEl>
                                        <p:attrNameLst>
                                          <p:attrName>style.visibility</p:attrName>
                                        </p:attrNameLst>
                                      </p:cBhvr>
                                      <p:to>
                                        <p:strVal val="visible"/>
                                      </p:to>
                                    </p:set>
                                    <p:anim calcmode="lin" valueType="num">
                                      <p:cBhvr>
                                        <p:cTn id="50" dur="1500" fill="hold"/>
                                        <p:tgtEl>
                                          <p:spTgt spid="133"/>
                                        </p:tgtEl>
                                        <p:attrNameLst>
                                          <p:attrName>ppt_w</p:attrName>
                                        </p:attrNameLst>
                                      </p:cBhvr>
                                      <p:tavLst>
                                        <p:tav tm="0">
                                          <p:val>
                                            <p:fltVal val="0"/>
                                          </p:val>
                                        </p:tav>
                                        <p:tav tm="100000">
                                          <p:val>
                                            <p:strVal val="#ppt_w"/>
                                          </p:val>
                                        </p:tav>
                                      </p:tavLst>
                                    </p:anim>
                                    <p:anim calcmode="lin" valueType="num">
                                      <p:cBhvr>
                                        <p:cTn id="51" dur="1500" fill="hold"/>
                                        <p:tgtEl>
                                          <p:spTgt spid="133"/>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2500"/>
                                  </p:stCondLst>
                                  <p:childTnLst>
                                    <p:set>
                                      <p:cBhvr>
                                        <p:cTn id="53" dur="1" fill="hold">
                                          <p:stCondLst>
                                            <p:cond delay="0"/>
                                          </p:stCondLst>
                                        </p:cTn>
                                        <p:tgtEl>
                                          <p:spTgt spid="113"/>
                                        </p:tgtEl>
                                        <p:attrNameLst>
                                          <p:attrName>style.visibility</p:attrName>
                                        </p:attrNameLst>
                                      </p:cBhvr>
                                      <p:to>
                                        <p:strVal val="visible"/>
                                      </p:to>
                                    </p:set>
                                    <p:anim calcmode="lin" valueType="num">
                                      <p:cBhvr>
                                        <p:cTn id="54" dur="1500" fill="hold"/>
                                        <p:tgtEl>
                                          <p:spTgt spid="113"/>
                                        </p:tgtEl>
                                        <p:attrNameLst>
                                          <p:attrName>ppt_w</p:attrName>
                                        </p:attrNameLst>
                                      </p:cBhvr>
                                      <p:tavLst>
                                        <p:tav tm="0">
                                          <p:val>
                                            <p:fltVal val="0"/>
                                          </p:val>
                                        </p:tav>
                                        <p:tav tm="100000">
                                          <p:val>
                                            <p:strVal val="#ppt_w"/>
                                          </p:val>
                                        </p:tav>
                                      </p:tavLst>
                                    </p:anim>
                                    <p:anim calcmode="lin" valueType="num">
                                      <p:cBhvr>
                                        <p:cTn id="55" dur="1500" fill="hold"/>
                                        <p:tgtEl>
                                          <p:spTgt spid="113"/>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2500"/>
                                  </p:stCondLst>
                                  <p:childTnLst>
                                    <p:set>
                                      <p:cBhvr>
                                        <p:cTn id="57" dur="1" fill="hold">
                                          <p:stCondLst>
                                            <p:cond delay="0"/>
                                          </p:stCondLst>
                                        </p:cTn>
                                        <p:tgtEl>
                                          <p:spTgt spid="109"/>
                                        </p:tgtEl>
                                        <p:attrNameLst>
                                          <p:attrName>style.visibility</p:attrName>
                                        </p:attrNameLst>
                                      </p:cBhvr>
                                      <p:to>
                                        <p:strVal val="visible"/>
                                      </p:to>
                                    </p:set>
                                    <p:anim calcmode="lin" valueType="num">
                                      <p:cBhvr>
                                        <p:cTn id="58" dur="1500" fill="hold"/>
                                        <p:tgtEl>
                                          <p:spTgt spid="109"/>
                                        </p:tgtEl>
                                        <p:attrNameLst>
                                          <p:attrName>ppt_w</p:attrName>
                                        </p:attrNameLst>
                                      </p:cBhvr>
                                      <p:tavLst>
                                        <p:tav tm="0">
                                          <p:val>
                                            <p:fltVal val="0"/>
                                          </p:val>
                                        </p:tav>
                                        <p:tav tm="100000">
                                          <p:val>
                                            <p:strVal val="#ppt_w"/>
                                          </p:val>
                                        </p:tav>
                                      </p:tavLst>
                                    </p:anim>
                                    <p:anim calcmode="lin" valueType="num">
                                      <p:cBhvr>
                                        <p:cTn id="59" dur="1500" fill="hold"/>
                                        <p:tgtEl>
                                          <p:spTgt spid="109"/>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2500"/>
                                  </p:stCondLst>
                                  <p:childTnLst>
                                    <p:set>
                                      <p:cBhvr>
                                        <p:cTn id="61" dur="1" fill="hold">
                                          <p:stCondLst>
                                            <p:cond delay="0"/>
                                          </p:stCondLst>
                                        </p:cTn>
                                        <p:tgtEl>
                                          <p:spTgt spid="135"/>
                                        </p:tgtEl>
                                        <p:attrNameLst>
                                          <p:attrName>style.visibility</p:attrName>
                                        </p:attrNameLst>
                                      </p:cBhvr>
                                      <p:to>
                                        <p:strVal val="visible"/>
                                      </p:to>
                                    </p:set>
                                    <p:anim calcmode="lin" valueType="num">
                                      <p:cBhvr>
                                        <p:cTn id="62" dur="1500" fill="hold"/>
                                        <p:tgtEl>
                                          <p:spTgt spid="135"/>
                                        </p:tgtEl>
                                        <p:attrNameLst>
                                          <p:attrName>ppt_w</p:attrName>
                                        </p:attrNameLst>
                                      </p:cBhvr>
                                      <p:tavLst>
                                        <p:tav tm="0">
                                          <p:val>
                                            <p:fltVal val="0"/>
                                          </p:val>
                                        </p:tav>
                                        <p:tav tm="100000">
                                          <p:val>
                                            <p:strVal val="#ppt_w"/>
                                          </p:val>
                                        </p:tav>
                                      </p:tavLst>
                                    </p:anim>
                                    <p:anim calcmode="lin" valueType="num">
                                      <p:cBhvr>
                                        <p:cTn id="63" dur="1500" fill="hold"/>
                                        <p:tgtEl>
                                          <p:spTgt spid="135"/>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2500"/>
                                  </p:stCondLst>
                                  <p:childTnLst>
                                    <p:set>
                                      <p:cBhvr>
                                        <p:cTn id="65" dur="1" fill="hold">
                                          <p:stCondLst>
                                            <p:cond delay="0"/>
                                          </p:stCondLst>
                                        </p:cTn>
                                        <p:tgtEl>
                                          <p:spTgt spid="129"/>
                                        </p:tgtEl>
                                        <p:attrNameLst>
                                          <p:attrName>style.visibility</p:attrName>
                                        </p:attrNameLst>
                                      </p:cBhvr>
                                      <p:to>
                                        <p:strVal val="visible"/>
                                      </p:to>
                                    </p:set>
                                    <p:anim calcmode="lin" valueType="num">
                                      <p:cBhvr>
                                        <p:cTn id="66" dur="1500" fill="hold"/>
                                        <p:tgtEl>
                                          <p:spTgt spid="129"/>
                                        </p:tgtEl>
                                        <p:attrNameLst>
                                          <p:attrName>ppt_w</p:attrName>
                                        </p:attrNameLst>
                                      </p:cBhvr>
                                      <p:tavLst>
                                        <p:tav tm="0">
                                          <p:val>
                                            <p:fltVal val="0"/>
                                          </p:val>
                                        </p:tav>
                                        <p:tav tm="100000">
                                          <p:val>
                                            <p:strVal val="#ppt_w"/>
                                          </p:val>
                                        </p:tav>
                                      </p:tavLst>
                                    </p:anim>
                                    <p:anim calcmode="lin" valueType="num">
                                      <p:cBhvr>
                                        <p:cTn id="67" dur="1500" fill="hold"/>
                                        <p:tgtEl>
                                          <p:spTgt spid="129"/>
                                        </p:tgtEl>
                                        <p:attrNameLst>
                                          <p:attrName>ppt_h</p:attrName>
                                        </p:attrNameLst>
                                      </p:cBhvr>
                                      <p:tavLst>
                                        <p:tav tm="0">
                                          <p:val>
                                            <p:fltVal val="0"/>
                                          </p:val>
                                        </p:tav>
                                        <p:tav tm="100000">
                                          <p:val>
                                            <p:strVal val="#ppt_h"/>
                                          </p:val>
                                        </p:tav>
                                      </p:tavLst>
                                    </p:anim>
                                  </p:childTnLst>
                                </p:cTn>
                              </p:par>
                              <p:par>
                                <p:cTn id="68" presetID="23" presetClass="entr" presetSubtype="16" fill="hold" grpId="0" nodeType="withEffect">
                                  <p:stCondLst>
                                    <p:cond delay="2500"/>
                                  </p:stCondLst>
                                  <p:childTnLst>
                                    <p:set>
                                      <p:cBhvr>
                                        <p:cTn id="69" dur="1" fill="hold">
                                          <p:stCondLst>
                                            <p:cond delay="0"/>
                                          </p:stCondLst>
                                        </p:cTn>
                                        <p:tgtEl>
                                          <p:spTgt spid="136"/>
                                        </p:tgtEl>
                                        <p:attrNameLst>
                                          <p:attrName>style.visibility</p:attrName>
                                        </p:attrNameLst>
                                      </p:cBhvr>
                                      <p:to>
                                        <p:strVal val="visible"/>
                                      </p:to>
                                    </p:set>
                                    <p:anim calcmode="lin" valueType="num">
                                      <p:cBhvr>
                                        <p:cTn id="70" dur="1500" fill="hold"/>
                                        <p:tgtEl>
                                          <p:spTgt spid="136"/>
                                        </p:tgtEl>
                                        <p:attrNameLst>
                                          <p:attrName>ppt_w</p:attrName>
                                        </p:attrNameLst>
                                      </p:cBhvr>
                                      <p:tavLst>
                                        <p:tav tm="0">
                                          <p:val>
                                            <p:fltVal val="0"/>
                                          </p:val>
                                        </p:tav>
                                        <p:tav tm="100000">
                                          <p:val>
                                            <p:strVal val="#ppt_w"/>
                                          </p:val>
                                        </p:tav>
                                      </p:tavLst>
                                    </p:anim>
                                    <p:anim calcmode="lin" valueType="num">
                                      <p:cBhvr>
                                        <p:cTn id="71" dur="1500" fill="hold"/>
                                        <p:tgtEl>
                                          <p:spTgt spid="136"/>
                                        </p:tgtEl>
                                        <p:attrNameLst>
                                          <p:attrName>ppt_h</p:attrName>
                                        </p:attrNameLst>
                                      </p:cBhvr>
                                      <p:tavLst>
                                        <p:tav tm="0">
                                          <p:val>
                                            <p:fltVal val="0"/>
                                          </p:val>
                                        </p:tav>
                                        <p:tav tm="100000">
                                          <p:val>
                                            <p:strVal val="#ppt_h"/>
                                          </p:val>
                                        </p:tav>
                                      </p:tavLst>
                                    </p:anim>
                                  </p:childTnLst>
                                </p:cTn>
                              </p:par>
                              <p:par>
                                <p:cTn id="72" presetID="23" presetClass="entr" presetSubtype="16" fill="hold" grpId="0" nodeType="withEffect">
                                  <p:stCondLst>
                                    <p:cond delay="2500"/>
                                  </p:stCondLst>
                                  <p:childTnLst>
                                    <p:set>
                                      <p:cBhvr>
                                        <p:cTn id="73" dur="1" fill="hold">
                                          <p:stCondLst>
                                            <p:cond delay="0"/>
                                          </p:stCondLst>
                                        </p:cTn>
                                        <p:tgtEl>
                                          <p:spTgt spid="134"/>
                                        </p:tgtEl>
                                        <p:attrNameLst>
                                          <p:attrName>style.visibility</p:attrName>
                                        </p:attrNameLst>
                                      </p:cBhvr>
                                      <p:to>
                                        <p:strVal val="visible"/>
                                      </p:to>
                                    </p:set>
                                    <p:anim calcmode="lin" valueType="num">
                                      <p:cBhvr>
                                        <p:cTn id="74" dur="1500" fill="hold"/>
                                        <p:tgtEl>
                                          <p:spTgt spid="134"/>
                                        </p:tgtEl>
                                        <p:attrNameLst>
                                          <p:attrName>ppt_w</p:attrName>
                                        </p:attrNameLst>
                                      </p:cBhvr>
                                      <p:tavLst>
                                        <p:tav tm="0">
                                          <p:val>
                                            <p:fltVal val="0"/>
                                          </p:val>
                                        </p:tav>
                                        <p:tav tm="100000">
                                          <p:val>
                                            <p:strVal val="#ppt_w"/>
                                          </p:val>
                                        </p:tav>
                                      </p:tavLst>
                                    </p:anim>
                                    <p:anim calcmode="lin" valueType="num">
                                      <p:cBhvr>
                                        <p:cTn id="75" dur="1500" fill="hold"/>
                                        <p:tgtEl>
                                          <p:spTgt spid="134"/>
                                        </p:tgtEl>
                                        <p:attrNameLst>
                                          <p:attrName>ppt_h</p:attrName>
                                        </p:attrNameLst>
                                      </p:cBhvr>
                                      <p:tavLst>
                                        <p:tav tm="0">
                                          <p:val>
                                            <p:fltVal val="0"/>
                                          </p:val>
                                        </p:tav>
                                        <p:tav tm="100000">
                                          <p:val>
                                            <p:strVal val="#ppt_h"/>
                                          </p:val>
                                        </p:tav>
                                      </p:tavLst>
                                    </p:anim>
                                  </p:childTnLst>
                                </p:cTn>
                              </p:par>
                              <p:par>
                                <p:cTn id="76" presetID="23" presetClass="entr" presetSubtype="16" fill="hold" grpId="0" nodeType="withEffect">
                                  <p:stCondLst>
                                    <p:cond delay="2500"/>
                                  </p:stCondLst>
                                  <p:childTnLst>
                                    <p:set>
                                      <p:cBhvr>
                                        <p:cTn id="77" dur="1" fill="hold">
                                          <p:stCondLst>
                                            <p:cond delay="0"/>
                                          </p:stCondLst>
                                        </p:cTn>
                                        <p:tgtEl>
                                          <p:spTgt spid="108"/>
                                        </p:tgtEl>
                                        <p:attrNameLst>
                                          <p:attrName>style.visibility</p:attrName>
                                        </p:attrNameLst>
                                      </p:cBhvr>
                                      <p:to>
                                        <p:strVal val="visible"/>
                                      </p:to>
                                    </p:set>
                                    <p:anim calcmode="lin" valueType="num">
                                      <p:cBhvr>
                                        <p:cTn id="78" dur="1500" fill="hold"/>
                                        <p:tgtEl>
                                          <p:spTgt spid="108"/>
                                        </p:tgtEl>
                                        <p:attrNameLst>
                                          <p:attrName>ppt_w</p:attrName>
                                        </p:attrNameLst>
                                      </p:cBhvr>
                                      <p:tavLst>
                                        <p:tav tm="0">
                                          <p:val>
                                            <p:fltVal val="0"/>
                                          </p:val>
                                        </p:tav>
                                        <p:tav tm="100000">
                                          <p:val>
                                            <p:strVal val="#ppt_w"/>
                                          </p:val>
                                        </p:tav>
                                      </p:tavLst>
                                    </p:anim>
                                    <p:anim calcmode="lin" valueType="num">
                                      <p:cBhvr>
                                        <p:cTn id="79" dur="1500" fill="hold"/>
                                        <p:tgtEl>
                                          <p:spTgt spid="108"/>
                                        </p:tgtEl>
                                        <p:attrNameLst>
                                          <p:attrName>ppt_h</p:attrName>
                                        </p:attrNameLst>
                                      </p:cBhvr>
                                      <p:tavLst>
                                        <p:tav tm="0">
                                          <p:val>
                                            <p:fltVal val="0"/>
                                          </p:val>
                                        </p:tav>
                                        <p:tav tm="100000">
                                          <p:val>
                                            <p:strVal val="#ppt_h"/>
                                          </p:val>
                                        </p:tav>
                                      </p:tavLst>
                                    </p:anim>
                                  </p:childTnLst>
                                </p:cTn>
                              </p:par>
                              <p:par>
                                <p:cTn id="80" presetID="23" presetClass="entr" presetSubtype="16" fill="hold" grpId="0" nodeType="withEffect">
                                  <p:stCondLst>
                                    <p:cond delay="2500"/>
                                  </p:stCondLst>
                                  <p:childTnLst>
                                    <p:set>
                                      <p:cBhvr>
                                        <p:cTn id="81" dur="1" fill="hold">
                                          <p:stCondLst>
                                            <p:cond delay="0"/>
                                          </p:stCondLst>
                                        </p:cTn>
                                        <p:tgtEl>
                                          <p:spTgt spid="131"/>
                                        </p:tgtEl>
                                        <p:attrNameLst>
                                          <p:attrName>style.visibility</p:attrName>
                                        </p:attrNameLst>
                                      </p:cBhvr>
                                      <p:to>
                                        <p:strVal val="visible"/>
                                      </p:to>
                                    </p:set>
                                    <p:anim calcmode="lin" valueType="num">
                                      <p:cBhvr>
                                        <p:cTn id="82" dur="1500" fill="hold"/>
                                        <p:tgtEl>
                                          <p:spTgt spid="131"/>
                                        </p:tgtEl>
                                        <p:attrNameLst>
                                          <p:attrName>ppt_w</p:attrName>
                                        </p:attrNameLst>
                                      </p:cBhvr>
                                      <p:tavLst>
                                        <p:tav tm="0">
                                          <p:val>
                                            <p:fltVal val="0"/>
                                          </p:val>
                                        </p:tav>
                                        <p:tav tm="100000">
                                          <p:val>
                                            <p:strVal val="#ppt_w"/>
                                          </p:val>
                                        </p:tav>
                                      </p:tavLst>
                                    </p:anim>
                                    <p:anim calcmode="lin" valueType="num">
                                      <p:cBhvr>
                                        <p:cTn id="83" dur="1500" fill="hold"/>
                                        <p:tgtEl>
                                          <p:spTgt spid="131"/>
                                        </p:tgtEl>
                                        <p:attrNameLst>
                                          <p:attrName>ppt_h</p:attrName>
                                        </p:attrNameLst>
                                      </p:cBhvr>
                                      <p:tavLst>
                                        <p:tav tm="0">
                                          <p:val>
                                            <p:fltVal val="0"/>
                                          </p:val>
                                        </p:tav>
                                        <p:tav tm="100000">
                                          <p:val>
                                            <p:strVal val="#ppt_h"/>
                                          </p:val>
                                        </p:tav>
                                      </p:tavLst>
                                    </p:anim>
                                  </p:childTnLst>
                                </p:cTn>
                              </p:par>
                              <p:par>
                                <p:cTn id="84" presetID="55" presetClass="entr" presetSubtype="0" fill="hold" grpId="0" nodeType="withEffect">
                                  <p:stCondLst>
                                    <p:cond delay="400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1000" fill="hold"/>
                                        <p:tgtEl>
                                          <p:spTgt spid="112"/>
                                        </p:tgtEl>
                                        <p:attrNameLst>
                                          <p:attrName>ppt_w</p:attrName>
                                        </p:attrNameLst>
                                      </p:cBhvr>
                                      <p:tavLst>
                                        <p:tav tm="0">
                                          <p:val>
                                            <p:strVal val="#ppt_w*0.70"/>
                                          </p:val>
                                        </p:tav>
                                        <p:tav tm="100000">
                                          <p:val>
                                            <p:strVal val="#ppt_w"/>
                                          </p:val>
                                        </p:tav>
                                      </p:tavLst>
                                    </p:anim>
                                    <p:anim calcmode="lin" valueType="num">
                                      <p:cBhvr>
                                        <p:cTn id="87" dur="1000" fill="hold"/>
                                        <p:tgtEl>
                                          <p:spTgt spid="112"/>
                                        </p:tgtEl>
                                        <p:attrNameLst>
                                          <p:attrName>ppt_h</p:attrName>
                                        </p:attrNameLst>
                                      </p:cBhvr>
                                      <p:tavLst>
                                        <p:tav tm="0">
                                          <p:val>
                                            <p:strVal val="#ppt_h"/>
                                          </p:val>
                                        </p:tav>
                                        <p:tav tm="100000">
                                          <p:val>
                                            <p:strVal val="#ppt_h"/>
                                          </p:val>
                                        </p:tav>
                                      </p:tavLst>
                                    </p:anim>
                                    <p:animEffect transition="in" filter="fade">
                                      <p:cBhvr>
                                        <p:cTn id="88" dur="1000"/>
                                        <p:tgtEl>
                                          <p:spTgt spid="112"/>
                                        </p:tgtEl>
                                      </p:cBhvr>
                                    </p:animEffect>
                                  </p:childTnLst>
                                </p:cTn>
                              </p:par>
                              <p:par>
                                <p:cTn id="89" presetID="55" presetClass="entr" presetSubtype="0" fill="hold" grpId="0" nodeType="withEffect">
                                  <p:stCondLst>
                                    <p:cond delay="4000"/>
                                  </p:stCondLst>
                                  <p:childTnLst>
                                    <p:set>
                                      <p:cBhvr>
                                        <p:cTn id="90" dur="1" fill="hold">
                                          <p:stCondLst>
                                            <p:cond delay="0"/>
                                          </p:stCondLst>
                                        </p:cTn>
                                        <p:tgtEl>
                                          <p:spTgt spid="21511"/>
                                        </p:tgtEl>
                                        <p:attrNameLst>
                                          <p:attrName>style.visibility</p:attrName>
                                        </p:attrNameLst>
                                      </p:cBhvr>
                                      <p:to>
                                        <p:strVal val="visible"/>
                                      </p:to>
                                    </p:set>
                                    <p:anim calcmode="lin" valueType="num">
                                      <p:cBhvr>
                                        <p:cTn id="91" dur="1000" fill="hold"/>
                                        <p:tgtEl>
                                          <p:spTgt spid="21511"/>
                                        </p:tgtEl>
                                        <p:attrNameLst>
                                          <p:attrName>ppt_w</p:attrName>
                                        </p:attrNameLst>
                                      </p:cBhvr>
                                      <p:tavLst>
                                        <p:tav tm="0">
                                          <p:val>
                                            <p:strVal val="#ppt_w*0.70"/>
                                          </p:val>
                                        </p:tav>
                                        <p:tav tm="100000">
                                          <p:val>
                                            <p:strVal val="#ppt_w"/>
                                          </p:val>
                                        </p:tav>
                                      </p:tavLst>
                                    </p:anim>
                                    <p:anim calcmode="lin" valueType="num">
                                      <p:cBhvr>
                                        <p:cTn id="92" dur="1000" fill="hold"/>
                                        <p:tgtEl>
                                          <p:spTgt spid="21511"/>
                                        </p:tgtEl>
                                        <p:attrNameLst>
                                          <p:attrName>ppt_h</p:attrName>
                                        </p:attrNameLst>
                                      </p:cBhvr>
                                      <p:tavLst>
                                        <p:tav tm="0">
                                          <p:val>
                                            <p:strVal val="#ppt_h"/>
                                          </p:val>
                                        </p:tav>
                                        <p:tav tm="100000">
                                          <p:val>
                                            <p:strVal val="#ppt_h"/>
                                          </p:val>
                                        </p:tav>
                                      </p:tavLst>
                                    </p:anim>
                                    <p:animEffect transition="in" filter="fade">
                                      <p:cBhvr>
                                        <p:cTn id="93" dur="1000"/>
                                        <p:tgtEl>
                                          <p:spTgt spid="21511"/>
                                        </p:tgtEl>
                                      </p:cBhvr>
                                    </p:animEffect>
                                  </p:childTnLst>
                                </p:cTn>
                              </p:par>
                              <p:par>
                                <p:cTn id="94" presetID="55" presetClass="entr" presetSubtype="0" fill="hold" grpId="0" nodeType="withEffect">
                                  <p:stCondLst>
                                    <p:cond delay="4000"/>
                                  </p:stCondLst>
                                  <p:childTnLst>
                                    <p:set>
                                      <p:cBhvr>
                                        <p:cTn id="95" dur="1" fill="hold">
                                          <p:stCondLst>
                                            <p:cond delay="0"/>
                                          </p:stCondLst>
                                        </p:cTn>
                                        <p:tgtEl>
                                          <p:spTgt spid="119"/>
                                        </p:tgtEl>
                                        <p:attrNameLst>
                                          <p:attrName>style.visibility</p:attrName>
                                        </p:attrNameLst>
                                      </p:cBhvr>
                                      <p:to>
                                        <p:strVal val="visible"/>
                                      </p:to>
                                    </p:set>
                                    <p:anim calcmode="lin" valueType="num">
                                      <p:cBhvr>
                                        <p:cTn id="96" dur="1000" fill="hold"/>
                                        <p:tgtEl>
                                          <p:spTgt spid="119"/>
                                        </p:tgtEl>
                                        <p:attrNameLst>
                                          <p:attrName>ppt_w</p:attrName>
                                        </p:attrNameLst>
                                      </p:cBhvr>
                                      <p:tavLst>
                                        <p:tav tm="0">
                                          <p:val>
                                            <p:strVal val="#ppt_w*0.70"/>
                                          </p:val>
                                        </p:tav>
                                        <p:tav tm="100000">
                                          <p:val>
                                            <p:strVal val="#ppt_w"/>
                                          </p:val>
                                        </p:tav>
                                      </p:tavLst>
                                    </p:anim>
                                    <p:anim calcmode="lin" valueType="num">
                                      <p:cBhvr>
                                        <p:cTn id="97" dur="1000" fill="hold"/>
                                        <p:tgtEl>
                                          <p:spTgt spid="119"/>
                                        </p:tgtEl>
                                        <p:attrNameLst>
                                          <p:attrName>ppt_h</p:attrName>
                                        </p:attrNameLst>
                                      </p:cBhvr>
                                      <p:tavLst>
                                        <p:tav tm="0">
                                          <p:val>
                                            <p:strVal val="#ppt_h"/>
                                          </p:val>
                                        </p:tav>
                                        <p:tav tm="100000">
                                          <p:val>
                                            <p:strVal val="#ppt_h"/>
                                          </p:val>
                                        </p:tav>
                                      </p:tavLst>
                                    </p:anim>
                                    <p:animEffect transition="in" filter="fade">
                                      <p:cBhvr>
                                        <p:cTn id="98" dur="1000"/>
                                        <p:tgtEl>
                                          <p:spTgt spid="119"/>
                                        </p:tgtEl>
                                      </p:cBhvr>
                                    </p:animEffect>
                                  </p:childTnLst>
                                </p:cTn>
                              </p:par>
                              <p:par>
                                <p:cTn id="99" presetID="55" presetClass="entr" presetSubtype="0" fill="hold" grpId="0" nodeType="withEffect">
                                  <p:stCondLst>
                                    <p:cond delay="4000"/>
                                  </p:stCondLst>
                                  <p:childTnLst>
                                    <p:set>
                                      <p:cBhvr>
                                        <p:cTn id="100" dur="1" fill="hold">
                                          <p:stCondLst>
                                            <p:cond delay="0"/>
                                          </p:stCondLst>
                                        </p:cTn>
                                        <p:tgtEl>
                                          <p:spTgt spid="106"/>
                                        </p:tgtEl>
                                        <p:attrNameLst>
                                          <p:attrName>style.visibility</p:attrName>
                                        </p:attrNameLst>
                                      </p:cBhvr>
                                      <p:to>
                                        <p:strVal val="visible"/>
                                      </p:to>
                                    </p:set>
                                    <p:anim calcmode="lin" valueType="num">
                                      <p:cBhvr>
                                        <p:cTn id="101" dur="1000" fill="hold"/>
                                        <p:tgtEl>
                                          <p:spTgt spid="106"/>
                                        </p:tgtEl>
                                        <p:attrNameLst>
                                          <p:attrName>ppt_w</p:attrName>
                                        </p:attrNameLst>
                                      </p:cBhvr>
                                      <p:tavLst>
                                        <p:tav tm="0">
                                          <p:val>
                                            <p:strVal val="#ppt_w*0.70"/>
                                          </p:val>
                                        </p:tav>
                                        <p:tav tm="100000">
                                          <p:val>
                                            <p:strVal val="#ppt_w"/>
                                          </p:val>
                                        </p:tav>
                                      </p:tavLst>
                                    </p:anim>
                                    <p:anim calcmode="lin" valueType="num">
                                      <p:cBhvr>
                                        <p:cTn id="102" dur="1000" fill="hold"/>
                                        <p:tgtEl>
                                          <p:spTgt spid="106"/>
                                        </p:tgtEl>
                                        <p:attrNameLst>
                                          <p:attrName>ppt_h</p:attrName>
                                        </p:attrNameLst>
                                      </p:cBhvr>
                                      <p:tavLst>
                                        <p:tav tm="0">
                                          <p:val>
                                            <p:strVal val="#ppt_h"/>
                                          </p:val>
                                        </p:tav>
                                        <p:tav tm="100000">
                                          <p:val>
                                            <p:strVal val="#ppt_h"/>
                                          </p:val>
                                        </p:tav>
                                      </p:tavLst>
                                    </p:anim>
                                    <p:animEffect transition="in" filter="fade">
                                      <p:cBhvr>
                                        <p:cTn id="103" dur="1000"/>
                                        <p:tgtEl>
                                          <p:spTgt spid="106"/>
                                        </p:tgtEl>
                                      </p:cBhvr>
                                    </p:animEffect>
                                  </p:childTnLst>
                                </p:cTn>
                              </p:par>
                              <p:par>
                                <p:cTn id="104" presetID="55" presetClass="entr" presetSubtype="0" fill="hold" grpId="0" nodeType="withEffect">
                                  <p:stCondLst>
                                    <p:cond delay="4000"/>
                                  </p:stCondLst>
                                  <p:childTnLst>
                                    <p:set>
                                      <p:cBhvr>
                                        <p:cTn id="105" dur="1" fill="hold">
                                          <p:stCondLst>
                                            <p:cond delay="0"/>
                                          </p:stCondLst>
                                        </p:cTn>
                                        <p:tgtEl>
                                          <p:spTgt spid="94"/>
                                        </p:tgtEl>
                                        <p:attrNameLst>
                                          <p:attrName>style.visibility</p:attrName>
                                        </p:attrNameLst>
                                      </p:cBhvr>
                                      <p:to>
                                        <p:strVal val="visible"/>
                                      </p:to>
                                    </p:set>
                                    <p:anim calcmode="lin" valueType="num">
                                      <p:cBhvr>
                                        <p:cTn id="106" dur="1000" fill="hold"/>
                                        <p:tgtEl>
                                          <p:spTgt spid="94"/>
                                        </p:tgtEl>
                                        <p:attrNameLst>
                                          <p:attrName>ppt_w</p:attrName>
                                        </p:attrNameLst>
                                      </p:cBhvr>
                                      <p:tavLst>
                                        <p:tav tm="0">
                                          <p:val>
                                            <p:strVal val="#ppt_w*0.70"/>
                                          </p:val>
                                        </p:tav>
                                        <p:tav tm="100000">
                                          <p:val>
                                            <p:strVal val="#ppt_w"/>
                                          </p:val>
                                        </p:tav>
                                      </p:tavLst>
                                    </p:anim>
                                    <p:anim calcmode="lin" valueType="num">
                                      <p:cBhvr>
                                        <p:cTn id="107" dur="1000" fill="hold"/>
                                        <p:tgtEl>
                                          <p:spTgt spid="94"/>
                                        </p:tgtEl>
                                        <p:attrNameLst>
                                          <p:attrName>ppt_h</p:attrName>
                                        </p:attrNameLst>
                                      </p:cBhvr>
                                      <p:tavLst>
                                        <p:tav tm="0">
                                          <p:val>
                                            <p:strVal val="#ppt_h"/>
                                          </p:val>
                                        </p:tav>
                                        <p:tav tm="100000">
                                          <p:val>
                                            <p:strVal val="#ppt_h"/>
                                          </p:val>
                                        </p:tav>
                                      </p:tavLst>
                                    </p:anim>
                                    <p:animEffect transition="in" filter="fade">
                                      <p:cBhvr>
                                        <p:cTn id="108" dur="1000"/>
                                        <p:tgtEl>
                                          <p:spTgt spid="94"/>
                                        </p:tgtEl>
                                      </p:cBhvr>
                                    </p:animEffect>
                                  </p:childTnLst>
                                </p:cTn>
                              </p:par>
                              <p:par>
                                <p:cTn id="109" presetID="55" presetClass="entr" presetSubtype="0" fill="hold" grpId="0" nodeType="withEffect">
                                  <p:stCondLst>
                                    <p:cond delay="4000"/>
                                  </p:stCondLst>
                                  <p:childTnLst>
                                    <p:set>
                                      <p:cBhvr>
                                        <p:cTn id="110" dur="1" fill="hold">
                                          <p:stCondLst>
                                            <p:cond delay="0"/>
                                          </p:stCondLst>
                                        </p:cTn>
                                        <p:tgtEl>
                                          <p:spTgt spid="100"/>
                                        </p:tgtEl>
                                        <p:attrNameLst>
                                          <p:attrName>style.visibility</p:attrName>
                                        </p:attrNameLst>
                                      </p:cBhvr>
                                      <p:to>
                                        <p:strVal val="visible"/>
                                      </p:to>
                                    </p:set>
                                    <p:anim calcmode="lin" valueType="num">
                                      <p:cBhvr>
                                        <p:cTn id="111" dur="1000" fill="hold"/>
                                        <p:tgtEl>
                                          <p:spTgt spid="100"/>
                                        </p:tgtEl>
                                        <p:attrNameLst>
                                          <p:attrName>ppt_w</p:attrName>
                                        </p:attrNameLst>
                                      </p:cBhvr>
                                      <p:tavLst>
                                        <p:tav tm="0">
                                          <p:val>
                                            <p:strVal val="#ppt_w*0.70"/>
                                          </p:val>
                                        </p:tav>
                                        <p:tav tm="100000">
                                          <p:val>
                                            <p:strVal val="#ppt_w"/>
                                          </p:val>
                                        </p:tav>
                                      </p:tavLst>
                                    </p:anim>
                                    <p:anim calcmode="lin" valueType="num">
                                      <p:cBhvr>
                                        <p:cTn id="112" dur="1000" fill="hold"/>
                                        <p:tgtEl>
                                          <p:spTgt spid="100"/>
                                        </p:tgtEl>
                                        <p:attrNameLst>
                                          <p:attrName>ppt_h</p:attrName>
                                        </p:attrNameLst>
                                      </p:cBhvr>
                                      <p:tavLst>
                                        <p:tav tm="0">
                                          <p:val>
                                            <p:strVal val="#ppt_h"/>
                                          </p:val>
                                        </p:tav>
                                        <p:tav tm="100000">
                                          <p:val>
                                            <p:strVal val="#ppt_h"/>
                                          </p:val>
                                        </p:tav>
                                      </p:tavLst>
                                    </p:anim>
                                    <p:animEffect transition="in" filter="fade">
                                      <p:cBhvr>
                                        <p:cTn id="113" dur="1000"/>
                                        <p:tgtEl>
                                          <p:spTgt spid="100"/>
                                        </p:tgtEl>
                                      </p:cBhvr>
                                    </p:animEffect>
                                  </p:childTnLst>
                                </p:cTn>
                              </p:par>
                              <p:par>
                                <p:cTn id="114" presetID="55" presetClass="entr" presetSubtype="0" fill="hold" grpId="0" nodeType="withEffect">
                                  <p:stCondLst>
                                    <p:cond delay="4000"/>
                                  </p:stCondLst>
                                  <p:childTnLst>
                                    <p:set>
                                      <p:cBhvr>
                                        <p:cTn id="115" dur="1" fill="hold">
                                          <p:stCondLst>
                                            <p:cond delay="0"/>
                                          </p:stCondLst>
                                        </p:cTn>
                                        <p:tgtEl>
                                          <p:spTgt spid="88"/>
                                        </p:tgtEl>
                                        <p:attrNameLst>
                                          <p:attrName>style.visibility</p:attrName>
                                        </p:attrNameLst>
                                      </p:cBhvr>
                                      <p:to>
                                        <p:strVal val="visible"/>
                                      </p:to>
                                    </p:set>
                                    <p:anim calcmode="lin" valueType="num">
                                      <p:cBhvr>
                                        <p:cTn id="116" dur="1000" fill="hold"/>
                                        <p:tgtEl>
                                          <p:spTgt spid="88"/>
                                        </p:tgtEl>
                                        <p:attrNameLst>
                                          <p:attrName>ppt_w</p:attrName>
                                        </p:attrNameLst>
                                      </p:cBhvr>
                                      <p:tavLst>
                                        <p:tav tm="0">
                                          <p:val>
                                            <p:strVal val="#ppt_w*0.70"/>
                                          </p:val>
                                        </p:tav>
                                        <p:tav tm="100000">
                                          <p:val>
                                            <p:strVal val="#ppt_w"/>
                                          </p:val>
                                        </p:tav>
                                      </p:tavLst>
                                    </p:anim>
                                    <p:anim calcmode="lin" valueType="num">
                                      <p:cBhvr>
                                        <p:cTn id="117" dur="1000" fill="hold"/>
                                        <p:tgtEl>
                                          <p:spTgt spid="88"/>
                                        </p:tgtEl>
                                        <p:attrNameLst>
                                          <p:attrName>ppt_h</p:attrName>
                                        </p:attrNameLst>
                                      </p:cBhvr>
                                      <p:tavLst>
                                        <p:tav tm="0">
                                          <p:val>
                                            <p:strVal val="#ppt_h"/>
                                          </p:val>
                                        </p:tav>
                                        <p:tav tm="100000">
                                          <p:val>
                                            <p:strVal val="#ppt_h"/>
                                          </p:val>
                                        </p:tav>
                                      </p:tavLst>
                                    </p:anim>
                                    <p:animEffect transition="in" filter="fade">
                                      <p:cBhvr>
                                        <p:cTn id="118" dur="1000"/>
                                        <p:tgtEl>
                                          <p:spTgt spid="88"/>
                                        </p:tgtEl>
                                      </p:cBhvr>
                                    </p:animEffect>
                                  </p:childTnLst>
                                </p:cTn>
                              </p:par>
                              <p:par>
                                <p:cTn id="119" presetID="55" presetClass="entr" presetSubtype="0" fill="hold" grpId="0" nodeType="withEffect">
                                  <p:stCondLst>
                                    <p:cond delay="4000"/>
                                  </p:stCondLst>
                                  <p:childTnLst>
                                    <p:set>
                                      <p:cBhvr>
                                        <p:cTn id="120" dur="1" fill="hold">
                                          <p:stCondLst>
                                            <p:cond delay="0"/>
                                          </p:stCondLst>
                                        </p:cTn>
                                        <p:tgtEl>
                                          <p:spTgt spid="125"/>
                                        </p:tgtEl>
                                        <p:attrNameLst>
                                          <p:attrName>style.visibility</p:attrName>
                                        </p:attrNameLst>
                                      </p:cBhvr>
                                      <p:to>
                                        <p:strVal val="visible"/>
                                      </p:to>
                                    </p:set>
                                    <p:anim calcmode="lin" valueType="num">
                                      <p:cBhvr>
                                        <p:cTn id="121" dur="1000" fill="hold"/>
                                        <p:tgtEl>
                                          <p:spTgt spid="125"/>
                                        </p:tgtEl>
                                        <p:attrNameLst>
                                          <p:attrName>ppt_w</p:attrName>
                                        </p:attrNameLst>
                                      </p:cBhvr>
                                      <p:tavLst>
                                        <p:tav tm="0">
                                          <p:val>
                                            <p:strVal val="#ppt_w*0.70"/>
                                          </p:val>
                                        </p:tav>
                                        <p:tav tm="100000">
                                          <p:val>
                                            <p:strVal val="#ppt_w"/>
                                          </p:val>
                                        </p:tav>
                                      </p:tavLst>
                                    </p:anim>
                                    <p:anim calcmode="lin" valueType="num">
                                      <p:cBhvr>
                                        <p:cTn id="122" dur="1000" fill="hold"/>
                                        <p:tgtEl>
                                          <p:spTgt spid="125"/>
                                        </p:tgtEl>
                                        <p:attrNameLst>
                                          <p:attrName>ppt_h</p:attrName>
                                        </p:attrNameLst>
                                      </p:cBhvr>
                                      <p:tavLst>
                                        <p:tav tm="0">
                                          <p:val>
                                            <p:strVal val="#ppt_h"/>
                                          </p:val>
                                        </p:tav>
                                        <p:tav tm="100000">
                                          <p:val>
                                            <p:strVal val="#ppt_h"/>
                                          </p:val>
                                        </p:tav>
                                      </p:tavLst>
                                    </p:anim>
                                    <p:animEffect transition="in" filter="fade">
                                      <p:cBhvr>
                                        <p:cTn id="123" dur="1000"/>
                                        <p:tgtEl>
                                          <p:spTgt spid="125"/>
                                        </p:tgtEl>
                                      </p:cBhvr>
                                    </p:animEffect>
                                  </p:childTnLst>
                                </p:cTn>
                              </p:par>
                              <p:par>
                                <p:cTn id="124" presetID="55" presetClass="entr" presetSubtype="0" fill="hold" grpId="0" nodeType="withEffect">
                                  <p:stCondLst>
                                    <p:cond delay="4000"/>
                                  </p:stCondLst>
                                  <p:childTnLst>
                                    <p:set>
                                      <p:cBhvr>
                                        <p:cTn id="125" dur="1" fill="hold">
                                          <p:stCondLst>
                                            <p:cond delay="0"/>
                                          </p:stCondLst>
                                        </p:cTn>
                                        <p:tgtEl>
                                          <p:spTgt spid="116"/>
                                        </p:tgtEl>
                                        <p:attrNameLst>
                                          <p:attrName>style.visibility</p:attrName>
                                        </p:attrNameLst>
                                      </p:cBhvr>
                                      <p:to>
                                        <p:strVal val="visible"/>
                                      </p:to>
                                    </p:set>
                                    <p:anim calcmode="lin" valueType="num">
                                      <p:cBhvr>
                                        <p:cTn id="126" dur="1000" fill="hold"/>
                                        <p:tgtEl>
                                          <p:spTgt spid="116"/>
                                        </p:tgtEl>
                                        <p:attrNameLst>
                                          <p:attrName>ppt_w</p:attrName>
                                        </p:attrNameLst>
                                      </p:cBhvr>
                                      <p:tavLst>
                                        <p:tav tm="0">
                                          <p:val>
                                            <p:strVal val="#ppt_w*0.70"/>
                                          </p:val>
                                        </p:tav>
                                        <p:tav tm="100000">
                                          <p:val>
                                            <p:strVal val="#ppt_w"/>
                                          </p:val>
                                        </p:tav>
                                      </p:tavLst>
                                    </p:anim>
                                    <p:anim calcmode="lin" valueType="num">
                                      <p:cBhvr>
                                        <p:cTn id="127" dur="1000" fill="hold"/>
                                        <p:tgtEl>
                                          <p:spTgt spid="116"/>
                                        </p:tgtEl>
                                        <p:attrNameLst>
                                          <p:attrName>ppt_h</p:attrName>
                                        </p:attrNameLst>
                                      </p:cBhvr>
                                      <p:tavLst>
                                        <p:tav tm="0">
                                          <p:val>
                                            <p:strVal val="#ppt_h"/>
                                          </p:val>
                                        </p:tav>
                                        <p:tav tm="100000">
                                          <p:val>
                                            <p:strVal val="#ppt_h"/>
                                          </p:val>
                                        </p:tav>
                                      </p:tavLst>
                                    </p:anim>
                                    <p:animEffect transition="in" filter="fade">
                                      <p:cBhvr>
                                        <p:cTn id="128" dur="1000"/>
                                        <p:tgtEl>
                                          <p:spTgt spid="116"/>
                                        </p:tgtEl>
                                      </p:cBhvr>
                                    </p:animEffect>
                                  </p:childTnLst>
                                </p:cTn>
                              </p:par>
                              <p:par>
                                <p:cTn id="129" presetID="55" presetClass="entr" presetSubtype="0" fill="hold" grpId="0" nodeType="withEffect">
                                  <p:stCondLst>
                                    <p:cond delay="4000"/>
                                  </p:stCondLst>
                                  <p:childTnLst>
                                    <p:set>
                                      <p:cBhvr>
                                        <p:cTn id="130" dur="1" fill="hold">
                                          <p:stCondLst>
                                            <p:cond delay="0"/>
                                          </p:stCondLst>
                                        </p:cTn>
                                        <p:tgtEl>
                                          <p:spTgt spid="122"/>
                                        </p:tgtEl>
                                        <p:attrNameLst>
                                          <p:attrName>style.visibility</p:attrName>
                                        </p:attrNameLst>
                                      </p:cBhvr>
                                      <p:to>
                                        <p:strVal val="visible"/>
                                      </p:to>
                                    </p:set>
                                    <p:anim calcmode="lin" valueType="num">
                                      <p:cBhvr>
                                        <p:cTn id="131" dur="1000" fill="hold"/>
                                        <p:tgtEl>
                                          <p:spTgt spid="122"/>
                                        </p:tgtEl>
                                        <p:attrNameLst>
                                          <p:attrName>ppt_w</p:attrName>
                                        </p:attrNameLst>
                                      </p:cBhvr>
                                      <p:tavLst>
                                        <p:tav tm="0">
                                          <p:val>
                                            <p:strVal val="#ppt_w*0.70"/>
                                          </p:val>
                                        </p:tav>
                                        <p:tav tm="100000">
                                          <p:val>
                                            <p:strVal val="#ppt_w"/>
                                          </p:val>
                                        </p:tav>
                                      </p:tavLst>
                                    </p:anim>
                                    <p:anim calcmode="lin" valueType="num">
                                      <p:cBhvr>
                                        <p:cTn id="132" dur="1000" fill="hold"/>
                                        <p:tgtEl>
                                          <p:spTgt spid="122"/>
                                        </p:tgtEl>
                                        <p:attrNameLst>
                                          <p:attrName>ppt_h</p:attrName>
                                        </p:attrNameLst>
                                      </p:cBhvr>
                                      <p:tavLst>
                                        <p:tav tm="0">
                                          <p:val>
                                            <p:strVal val="#ppt_h"/>
                                          </p:val>
                                        </p:tav>
                                        <p:tav tm="100000">
                                          <p:val>
                                            <p:strVal val="#ppt_h"/>
                                          </p:val>
                                        </p:tav>
                                      </p:tavLst>
                                    </p:anim>
                                    <p:animEffect transition="in" filter="fade">
                                      <p:cBhvr>
                                        <p:cTn id="133" dur="1000"/>
                                        <p:tgtEl>
                                          <p:spTgt spid="122"/>
                                        </p:tgtEl>
                                      </p:cBhvr>
                                    </p:animEffect>
                                  </p:childTnLst>
                                </p:cTn>
                              </p:par>
                              <p:par>
                                <p:cTn id="134" presetID="55" presetClass="entr" presetSubtype="0" fill="hold" grpId="0" nodeType="withEffect">
                                  <p:stCondLst>
                                    <p:cond delay="4000"/>
                                  </p:stCondLst>
                                  <p:childTnLst>
                                    <p:set>
                                      <p:cBhvr>
                                        <p:cTn id="135" dur="1" fill="hold">
                                          <p:stCondLst>
                                            <p:cond delay="0"/>
                                          </p:stCondLst>
                                        </p:cTn>
                                        <p:tgtEl>
                                          <p:spTgt spid="128"/>
                                        </p:tgtEl>
                                        <p:attrNameLst>
                                          <p:attrName>style.visibility</p:attrName>
                                        </p:attrNameLst>
                                      </p:cBhvr>
                                      <p:to>
                                        <p:strVal val="visible"/>
                                      </p:to>
                                    </p:set>
                                    <p:anim calcmode="lin" valueType="num">
                                      <p:cBhvr>
                                        <p:cTn id="136" dur="1000" fill="hold"/>
                                        <p:tgtEl>
                                          <p:spTgt spid="128"/>
                                        </p:tgtEl>
                                        <p:attrNameLst>
                                          <p:attrName>ppt_w</p:attrName>
                                        </p:attrNameLst>
                                      </p:cBhvr>
                                      <p:tavLst>
                                        <p:tav tm="0">
                                          <p:val>
                                            <p:strVal val="#ppt_w*0.70"/>
                                          </p:val>
                                        </p:tav>
                                        <p:tav tm="100000">
                                          <p:val>
                                            <p:strVal val="#ppt_w"/>
                                          </p:val>
                                        </p:tav>
                                      </p:tavLst>
                                    </p:anim>
                                    <p:anim calcmode="lin" valueType="num">
                                      <p:cBhvr>
                                        <p:cTn id="137" dur="1000" fill="hold"/>
                                        <p:tgtEl>
                                          <p:spTgt spid="128"/>
                                        </p:tgtEl>
                                        <p:attrNameLst>
                                          <p:attrName>ppt_h</p:attrName>
                                        </p:attrNameLst>
                                      </p:cBhvr>
                                      <p:tavLst>
                                        <p:tav tm="0">
                                          <p:val>
                                            <p:strVal val="#ppt_h"/>
                                          </p:val>
                                        </p:tav>
                                        <p:tav tm="100000">
                                          <p:val>
                                            <p:strVal val="#ppt_h"/>
                                          </p:val>
                                        </p:tav>
                                      </p:tavLst>
                                    </p:anim>
                                    <p:animEffect transition="in" filter="fade">
                                      <p:cBhvr>
                                        <p:cTn id="138" dur="1000"/>
                                        <p:tgtEl>
                                          <p:spTgt spid="128"/>
                                        </p:tgtEl>
                                      </p:cBhvr>
                                    </p:animEffect>
                                  </p:childTnLst>
                                </p:cTn>
                              </p:par>
                              <p:par>
                                <p:cTn id="139" presetID="55" presetClass="entr" presetSubtype="0" fill="hold" grpId="0" nodeType="withEffect">
                                  <p:stCondLst>
                                    <p:cond delay="4000"/>
                                  </p:stCondLst>
                                  <p:childTnLst>
                                    <p:set>
                                      <p:cBhvr>
                                        <p:cTn id="140" dur="1" fill="hold">
                                          <p:stCondLst>
                                            <p:cond delay="0"/>
                                          </p:stCondLst>
                                        </p:cTn>
                                        <p:tgtEl>
                                          <p:spTgt spid="103"/>
                                        </p:tgtEl>
                                        <p:attrNameLst>
                                          <p:attrName>style.visibility</p:attrName>
                                        </p:attrNameLst>
                                      </p:cBhvr>
                                      <p:to>
                                        <p:strVal val="visible"/>
                                      </p:to>
                                    </p:set>
                                    <p:anim calcmode="lin" valueType="num">
                                      <p:cBhvr>
                                        <p:cTn id="141" dur="1000" fill="hold"/>
                                        <p:tgtEl>
                                          <p:spTgt spid="103"/>
                                        </p:tgtEl>
                                        <p:attrNameLst>
                                          <p:attrName>ppt_w</p:attrName>
                                        </p:attrNameLst>
                                      </p:cBhvr>
                                      <p:tavLst>
                                        <p:tav tm="0">
                                          <p:val>
                                            <p:strVal val="#ppt_w*0.70"/>
                                          </p:val>
                                        </p:tav>
                                        <p:tav tm="100000">
                                          <p:val>
                                            <p:strVal val="#ppt_w"/>
                                          </p:val>
                                        </p:tav>
                                      </p:tavLst>
                                    </p:anim>
                                    <p:anim calcmode="lin" valueType="num">
                                      <p:cBhvr>
                                        <p:cTn id="142" dur="1000" fill="hold"/>
                                        <p:tgtEl>
                                          <p:spTgt spid="103"/>
                                        </p:tgtEl>
                                        <p:attrNameLst>
                                          <p:attrName>ppt_h</p:attrName>
                                        </p:attrNameLst>
                                      </p:cBhvr>
                                      <p:tavLst>
                                        <p:tav tm="0">
                                          <p:val>
                                            <p:strVal val="#ppt_h"/>
                                          </p:val>
                                        </p:tav>
                                        <p:tav tm="100000">
                                          <p:val>
                                            <p:strVal val="#ppt_h"/>
                                          </p:val>
                                        </p:tav>
                                      </p:tavLst>
                                    </p:anim>
                                    <p:animEffect transition="in" filter="fade">
                                      <p:cBhvr>
                                        <p:cTn id="143" dur="1000"/>
                                        <p:tgtEl>
                                          <p:spTgt spid="103"/>
                                        </p:tgtEl>
                                      </p:cBhvr>
                                    </p:animEffect>
                                  </p:childTnLst>
                                </p:cTn>
                              </p:par>
                              <p:par>
                                <p:cTn id="144" presetID="8" presetClass="emph" presetSubtype="0" repeatCount="indefinite" fill="hold" grpId="0" nodeType="withEffect">
                                  <p:stCondLst>
                                    <p:cond delay="0"/>
                                  </p:stCondLst>
                                  <p:endCondLst>
                                    <p:cond evt="onNext" delay="0">
                                      <p:tgtEl>
                                        <p:sldTgt/>
                                      </p:tgtEl>
                                    </p:cond>
                                  </p:endCondLst>
                                  <p:childTnLst>
                                    <p:animRot by="21600000">
                                      <p:cBhvr>
                                        <p:cTn id="145" dur="90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2" grpId="0" animBg="1"/>
      <p:bldP spid="140" grpId="0" animBg="1"/>
      <p:bldP spid="63" grpId="0"/>
      <p:bldP spid="65" grpId="0"/>
      <p:bldP spid="21511" grpId="0"/>
      <p:bldP spid="88" grpId="0"/>
      <p:bldP spid="94" grpId="0"/>
      <p:bldP spid="100" grpId="0"/>
      <p:bldP spid="103" grpId="0"/>
      <p:bldP spid="106" grpId="0"/>
      <p:bldP spid="112" grpId="0"/>
      <p:bldP spid="116" grpId="0"/>
      <p:bldP spid="119" grpId="0"/>
      <p:bldP spid="122" grpId="0"/>
      <p:bldP spid="125" grpId="0"/>
      <p:bldP spid="128" grpId="0"/>
      <p:bldP spid="5" grpId="0" animBg="1"/>
      <p:bldP spid="108" grpId="0" animBg="1"/>
      <p:bldP spid="109" grpId="0" animBg="1"/>
      <p:bldP spid="113" grpId="0" animBg="1"/>
      <p:bldP spid="129" grpId="0" animBg="1"/>
      <p:bldP spid="130" grpId="0" animBg="1"/>
      <p:bldP spid="131" grpId="0" animBg="1"/>
      <p:bldP spid="132" grpId="0" animBg="1"/>
      <p:bldP spid="133" grpId="0" animBg="1"/>
      <p:bldP spid="134" grpId="0" animBg="1"/>
      <p:bldP spid="135" grpId="0" animBg="1"/>
      <p:bldP spid="1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8F6D6E0-BE04-F092-0121-B6F53C398C2D}"/>
              </a:ext>
            </a:extLst>
          </p:cNvPr>
          <p:cNvSpPr/>
          <p:nvPr/>
        </p:nvSpPr>
        <p:spPr>
          <a:xfrm rot="2883026">
            <a:off x="7883231" y="2798063"/>
            <a:ext cx="9460292" cy="6944634"/>
          </a:xfrm>
          <a:prstGeom prst="ellipse">
            <a:avLst/>
          </a:prstGeom>
          <a:solidFill>
            <a:schemeClr val="accent2">
              <a:alpha val="8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7D75F6CA-F4F8-4141-BBFC-D3EF374C5C69}"/>
              </a:ext>
            </a:extLst>
          </p:cNvPr>
          <p:cNvSpPr txBox="1"/>
          <p:nvPr/>
        </p:nvSpPr>
        <p:spPr>
          <a:xfrm>
            <a:off x="670147" y="731207"/>
            <a:ext cx="5219699"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Non-Price Purchase Criteria</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grpSp>
        <p:nvGrpSpPr>
          <p:cNvPr id="20" name="Group 19">
            <a:extLst>
              <a:ext uri="{FF2B5EF4-FFF2-40B4-BE49-F238E27FC236}">
                <a16:creationId xmlns:a16="http://schemas.microsoft.com/office/drawing/2014/main" id="{E1EF2FB4-9626-420A-98E3-9AB72F39836D}"/>
              </a:ext>
            </a:extLst>
          </p:cNvPr>
          <p:cNvGrpSpPr/>
          <p:nvPr/>
        </p:nvGrpSpPr>
        <p:grpSpPr>
          <a:xfrm>
            <a:off x="768570" y="1348829"/>
            <a:ext cx="10537606" cy="5077920"/>
            <a:chOff x="768570" y="1348829"/>
            <a:chExt cx="10537606" cy="5077920"/>
          </a:xfrm>
        </p:grpSpPr>
        <p:sp>
          <p:nvSpPr>
            <p:cNvPr id="89" name="Rectangle 88">
              <a:extLst>
                <a:ext uri="{FF2B5EF4-FFF2-40B4-BE49-F238E27FC236}">
                  <a16:creationId xmlns:a16="http://schemas.microsoft.com/office/drawing/2014/main" id="{D36BBDE8-5880-4FAB-801B-B8EED9ACD256}"/>
                </a:ext>
              </a:extLst>
            </p:cNvPr>
            <p:cNvSpPr/>
            <p:nvPr/>
          </p:nvSpPr>
          <p:spPr>
            <a:xfrm>
              <a:off x="768570" y="1348829"/>
              <a:ext cx="10537606" cy="728320"/>
            </a:xfrm>
            <a:prstGeom prst="rect">
              <a:avLst/>
            </a:prstGeom>
            <a:solidFill>
              <a:schemeClr val="bg1">
                <a:lumMod val="95000"/>
                <a:alpha val="6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E4CAAF0-9460-4250-8547-F3474D131DB0}"/>
                </a:ext>
              </a:extLst>
            </p:cNvPr>
            <p:cNvSpPr/>
            <p:nvPr/>
          </p:nvSpPr>
          <p:spPr>
            <a:xfrm>
              <a:off x="768570" y="4058300"/>
              <a:ext cx="10537606" cy="1120223"/>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EE42930-7716-456E-9315-9D382132CF9D}"/>
                </a:ext>
              </a:extLst>
            </p:cNvPr>
            <p:cNvSpPr/>
            <p:nvPr/>
          </p:nvSpPr>
          <p:spPr>
            <a:xfrm>
              <a:off x="768570" y="3632379"/>
              <a:ext cx="10537606" cy="425922"/>
            </a:xfrm>
            <a:prstGeom prst="rect">
              <a:avLst/>
            </a:prstGeom>
            <a:gradFill flip="none" rotWithShape="1">
              <a:gsLst>
                <a:gs pos="51000">
                  <a:schemeClr val="accent2">
                    <a:alpha val="20000"/>
                  </a:schemeClr>
                </a:gs>
                <a:gs pos="99000">
                  <a:schemeClr val="accent3">
                    <a:alpha val="11871"/>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ID" sz="1200" b="1" dirty="0">
                  <a:solidFill>
                    <a:prstClr val="black"/>
                  </a:solidFill>
                  <a:latin typeface="Montserrat" panose="00000500000000000000" pitchFamily="50" charset="0"/>
                </a:rPr>
                <a:t>Service-related criteria</a:t>
              </a:r>
            </a:p>
          </p:txBody>
        </p:sp>
        <p:sp>
          <p:nvSpPr>
            <p:cNvPr id="42" name="TextBox 41">
              <a:extLst>
                <a:ext uri="{FF2B5EF4-FFF2-40B4-BE49-F238E27FC236}">
                  <a16:creationId xmlns:a16="http://schemas.microsoft.com/office/drawing/2014/main" id="{8108DC39-0C4E-4F10-B88F-99ADF489400D}"/>
                </a:ext>
              </a:extLst>
            </p:cNvPr>
            <p:cNvSpPr txBox="1"/>
            <p:nvPr/>
          </p:nvSpPr>
          <p:spPr>
            <a:xfrm>
              <a:off x="854373" y="4178545"/>
              <a:ext cx="163691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Delivery lead time</a:t>
              </a:r>
            </a:p>
          </p:txBody>
        </p:sp>
        <p:sp>
          <p:nvSpPr>
            <p:cNvPr id="43" name="TextBox 42">
              <a:extLst>
                <a:ext uri="{FF2B5EF4-FFF2-40B4-BE49-F238E27FC236}">
                  <a16:creationId xmlns:a16="http://schemas.microsoft.com/office/drawing/2014/main" id="{AC9CAF72-6EF6-4AD2-8509-3FA1FDBD3AA7}"/>
                </a:ext>
              </a:extLst>
            </p:cNvPr>
            <p:cNvSpPr txBox="1"/>
            <p:nvPr/>
          </p:nvSpPr>
          <p:spPr>
            <a:xfrm>
              <a:off x="7997005" y="4178545"/>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44" name="TextBox 43">
              <a:extLst>
                <a:ext uri="{FF2B5EF4-FFF2-40B4-BE49-F238E27FC236}">
                  <a16:creationId xmlns:a16="http://schemas.microsoft.com/office/drawing/2014/main" id="{99633517-5DE4-48F2-8D68-C63EF53C6925}"/>
                </a:ext>
              </a:extLst>
            </p:cNvPr>
            <p:cNvSpPr txBox="1"/>
            <p:nvPr/>
          </p:nvSpPr>
          <p:spPr>
            <a:xfrm>
              <a:off x="9232654" y="4178545"/>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45" name="TextBox 44">
              <a:extLst>
                <a:ext uri="{FF2B5EF4-FFF2-40B4-BE49-F238E27FC236}">
                  <a16:creationId xmlns:a16="http://schemas.microsoft.com/office/drawing/2014/main" id="{95BE35F1-EFE3-48E2-9905-CDD4F423AE4A}"/>
                </a:ext>
              </a:extLst>
            </p:cNvPr>
            <p:cNvSpPr txBox="1"/>
            <p:nvPr/>
          </p:nvSpPr>
          <p:spPr>
            <a:xfrm>
              <a:off x="10480765" y="4178545"/>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46" name="TextBox 45">
              <a:extLst>
                <a:ext uri="{FF2B5EF4-FFF2-40B4-BE49-F238E27FC236}">
                  <a16:creationId xmlns:a16="http://schemas.microsoft.com/office/drawing/2014/main" id="{06556B9B-F2D2-4B24-9232-4ABA368B1CFA}"/>
                </a:ext>
              </a:extLst>
            </p:cNvPr>
            <p:cNvSpPr txBox="1"/>
            <p:nvPr/>
          </p:nvSpPr>
          <p:spPr>
            <a:xfrm>
              <a:off x="854373" y="4486513"/>
              <a:ext cx="1752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On-time</a:t>
              </a:r>
              <a:r>
                <a:rPr lang="en-US" sz="1200" dirty="0">
                  <a:solidFill>
                    <a:prstClr val="black"/>
                  </a:solidFill>
                  <a:latin typeface="Montserrat" panose="00000500000000000000" pitchFamily="50" charset="0"/>
                </a:rPr>
                <a:t> </a:t>
              </a: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full delivery</a:t>
              </a:r>
            </a:p>
          </p:txBody>
        </p:sp>
        <p:sp>
          <p:nvSpPr>
            <p:cNvPr id="47" name="TextBox 46">
              <a:extLst>
                <a:ext uri="{FF2B5EF4-FFF2-40B4-BE49-F238E27FC236}">
                  <a16:creationId xmlns:a16="http://schemas.microsoft.com/office/drawing/2014/main" id="{719E12FC-AD69-461D-8A37-661BE8315FEE}"/>
                </a:ext>
              </a:extLst>
            </p:cNvPr>
            <p:cNvSpPr txBox="1"/>
            <p:nvPr/>
          </p:nvSpPr>
          <p:spPr>
            <a:xfrm>
              <a:off x="7997005" y="4486513"/>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48" name="TextBox 47">
              <a:extLst>
                <a:ext uri="{FF2B5EF4-FFF2-40B4-BE49-F238E27FC236}">
                  <a16:creationId xmlns:a16="http://schemas.microsoft.com/office/drawing/2014/main" id="{ABD5D00E-72B6-400D-869E-9B3F2269A53D}"/>
                </a:ext>
              </a:extLst>
            </p:cNvPr>
            <p:cNvSpPr txBox="1"/>
            <p:nvPr/>
          </p:nvSpPr>
          <p:spPr>
            <a:xfrm>
              <a:off x="9232654" y="4486513"/>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49" name="TextBox 48">
              <a:extLst>
                <a:ext uri="{FF2B5EF4-FFF2-40B4-BE49-F238E27FC236}">
                  <a16:creationId xmlns:a16="http://schemas.microsoft.com/office/drawing/2014/main" id="{66918926-F971-4735-AEDB-841061E87B44}"/>
                </a:ext>
              </a:extLst>
            </p:cNvPr>
            <p:cNvSpPr txBox="1"/>
            <p:nvPr/>
          </p:nvSpPr>
          <p:spPr>
            <a:xfrm>
              <a:off x="10480765" y="4486513"/>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50" name="TextBox 49">
              <a:extLst>
                <a:ext uri="{FF2B5EF4-FFF2-40B4-BE49-F238E27FC236}">
                  <a16:creationId xmlns:a16="http://schemas.microsoft.com/office/drawing/2014/main" id="{5534A3C8-9628-4719-A788-A6768370964C}"/>
                </a:ext>
              </a:extLst>
            </p:cNvPr>
            <p:cNvSpPr txBox="1"/>
            <p:nvPr/>
          </p:nvSpPr>
          <p:spPr>
            <a:xfrm>
              <a:off x="854373" y="4794481"/>
              <a:ext cx="16269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Technical support</a:t>
              </a:r>
            </a:p>
          </p:txBody>
        </p:sp>
        <p:sp>
          <p:nvSpPr>
            <p:cNvPr id="52" name="TextBox 51">
              <a:extLst>
                <a:ext uri="{FF2B5EF4-FFF2-40B4-BE49-F238E27FC236}">
                  <a16:creationId xmlns:a16="http://schemas.microsoft.com/office/drawing/2014/main" id="{991DDBDD-40A7-4B98-9CD5-7FE9311DA2D6}"/>
                </a:ext>
              </a:extLst>
            </p:cNvPr>
            <p:cNvSpPr txBox="1"/>
            <p:nvPr/>
          </p:nvSpPr>
          <p:spPr>
            <a:xfrm>
              <a:off x="7997005" y="4794481"/>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53" name="TextBox 52">
              <a:extLst>
                <a:ext uri="{FF2B5EF4-FFF2-40B4-BE49-F238E27FC236}">
                  <a16:creationId xmlns:a16="http://schemas.microsoft.com/office/drawing/2014/main" id="{1C64F35A-6DC0-4C5C-80FB-DECC500A5D18}"/>
                </a:ext>
              </a:extLst>
            </p:cNvPr>
            <p:cNvSpPr txBox="1"/>
            <p:nvPr/>
          </p:nvSpPr>
          <p:spPr>
            <a:xfrm>
              <a:off x="9232654" y="4794481"/>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54" name="TextBox 53">
              <a:extLst>
                <a:ext uri="{FF2B5EF4-FFF2-40B4-BE49-F238E27FC236}">
                  <a16:creationId xmlns:a16="http://schemas.microsoft.com/office/drawing/2014/main" id="{27A72BC8-12F5-45AA-A125-30E3757BC53E}"/>
                </a:ext>
              </a:extLst>
            </p:cNvPr>
            <p:cNvSpPr txBox="1"/>
            <p:nvPr/>
          </p:nvSpPr>
          <p:spPr>
            <a:xfrm>
              <a:off x="10480765" y="4794481"/>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59" name="Rectangle 58">
              <a:extLst>
                <a:ext uri="{FF2B5EF4-FFF2-40B4-BE49-F238E27FC236}">
                  <a16:creationId xmlns:a16="http://schemas.microsoft.com/office/drawing/2014/main" id="{621B7803-0388-4BA4-8AE0-C275A812F252}"/>
                </a:ext>
              </a:extLst>
            </p:cNvPr>
            <p:cNvSpPr/>
            <p:nvPr/>
          </p:nvSpPr>
          <p:spPr>
            <a:xfrm>
              <a:off x="768570" y="5614494"/>
              <a:ext cx="10537606" cy="812255"/>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C133D1CA-C156-4D07-9D3A-A7AC2D47E09F}"/>
                </a:ext>
              </a:extLst>
            </p:cNvPr>
            <p:cNvSpPr/>
            <p:nvPr/>
          </p:nvSpPr>
          <p:spPr>
            <a:xfrm>
              <a:off x="768570" y="5188573"/>
              <a:ext cx="10537606" cy="425922"/>
            </a:xfrm>
            <a:prstGeom prst="rect">
              <a:avLst/>
            </a:prstGeom>
            <a:gradFill flip="none" rotWithShape="1">
              <a:gsLst>
                <a:gs pos="51000">
                  <a:schemeClr val="accent2">
                    <a:alpha val="20000"/>
                  </a:schemeClr>
                </a:gs>
                <a:gs pos="99000">
                  <a:schemeClr val="accent3">
                    <a:alpha val="11871"/>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ID" sz="1200" b="1" dirty="0">
                  <a:solidFill>
                    <a:prstClr val="black"/>
                  </a:solidFill>
                  <a:latin typeface="Montserrat" panose="00000500000000000000" pitchFamily="50" charset="0"/>
                </a:rPr>
                <a:t>Image-related criteria</a:t>
              </a:r>
            </a:p>
          </p:txBody>
        </p:sp>
        <p:sp>
          <p:nvSpPr>
            <p:cNvPr id="61" name="TextBox 60">
              <a:extLst>
                <a:ext uri="{FF2B5EF4-FFF2-40B4-BE49-F238E27FC236}">
                  <a16:creationId xmlns:a16="http://schemas.microsoft.com/office/drawing/2014/main" id="{BFE64A46-8D5A-4211-929B-0947171859EF}"/>
                </a:ext>
              </a:extLst>
            </p:cNvPr>
            <p:cNvSpPr txBox="1"/>
            <p:nvPr/>
          </p:nvSpPr>
          <p:spPr>
            <a:xfrm>
              <a:off x="854373" y="5734739"/>
              <a:ext cx="12447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Brand Image</a:t>
              </a:r>
            </a:p>
          </p:txBody>
        </p:sp>
        <p:sp>
          <p:nvSpPr>
            <p:cNvPr id="62" name="TextBox 61">
              <a:extLst>
                <a:ext uri="{FF2B5EF4-FFF2-40B4-BE49-F238E27FC236}">
                  <a16:creationId xmlns:a16="http://schemas.microsoft.com/office/drawing/2014/main" id="{E2E2EE66-2E97-44A2-B0AF-5C19CC50D321}"/>
                </a:ext>
              </a:extLst>
            </p:cNvPr>
            <p:cNvSpPr txBox="1"/>
            <p:nvPr/>
          </p:nvSpPr>
          <p:spPr>
            <a:xfrm>
              <a:off x="7997005" y="5734739"/>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63" name="TextBox 62">
              <a:extLst>
                <a:ext uri="{FF2B5EF4-FFF2-40B4-BE49-F238E27FC236}">
                  <a16:creationId xmlns:a16="http://schemas.microsoft.com/office/drawing/2014/main" id="{622084B3-5532-4F96-93FE-99C60C6429DA}"/>
                </a:ext>
              </a:extLst>
            </p:cNvPr>
            <p:cNvSpPr txBox="1"/>
            <p:nvPr/>
          </p:nvSpPr>
          <p:spPr>
            <a:xfrm>
              <a:off x="9232654" y="5734739"/>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64" name="TextBox 63">
              <a:extLst>
                <a:ext uri="{FF2B5EF4-FFF2-40B4-BE49-F238E27FC236}">
                  <a16:creationId xmlns:a16="http://schemas.microsoft.com/office/drawing/2014/main" id="{764889E7-5192-446A-A790-0D80E295334C}"/>
                </a:ext>
              </a:extLst>
            </p:cNvPr>
            <p:cNvSpPr txBox="1"/>
            <p:nvPr/>
          </p:nvSpPr>
          <p:spPr>
            <a:xfrm>
              <a:off x="10480765" y="5734739"/>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65" name="TextBox 64">
              <a:extLst>
                <a:ext uri="{FF2B5EF4-FFF2-40B4-BE49-F238E27FC236}">
                  <a16:creationId xmlns:a16="http://schemas.microsoft.com/office/drawing/2014/main" id="{4FEF1D9C-24BB-4C12-9EEF-0D5E0C2F2C96}"/>
                </a:ext>
              </a:extLst>
            </p:cNvPr>
            <p:cNvSpPr txBox="1"/>
            <p:nvPr/>
          </p:nvSpPr>
          <p:spPr>
            <a:xfrm>
              <a:off x="854373" y="6042707"/>
              <a:ext cx="102714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Innovative</a:t>
              </a:r>
            </a:p>
          </p:txBody>
        </p:sp>
        <p:sp>
          <p:nvSpPr>
            <p:cNvPr id="66" name="TextBox 65">
              <a:extLst>
                <a:ext uri="{FF2B5EF4-FFF2-40B4-BE49-F238E27FC236}">
                  <a16:creationId xmlns:a16="http://schemas.microsoft.com/office/drawing/2014/main" id="{A9CF0498-C958-4F71-B1F2-1EC4689CFB16}"/>
                </a:ext>
              </a:extLst>
            </p:cNvPr>
            <p:cNvSpPr txBox="1"/>
            <p:nvPr/>
          </p:nvSpPr>
          <p:spPr>
            <a:xfrm>
              <a:off x="7997005" y="6042707"/>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67" name="TextBox 66">
              <a:extLst>
                <a:ext uri="{FF2B5EF4-FFF2-40B4-BE49-F238E27FC236}">
                  <a16:creationId xmlns:a16="http://schemas.microsoft.com/office/drawing/2014/main" id="{DCE2917A-B4D9-4D5D-81D6-E7839EFB27B0}"/>
                </a:ext>
              </a:extLst>
            </p:cNvPr>
            <p:cNvSpPr txBox="1"/>
            <p:nvPr/>
          </p:nvSpPr>
          <p:spPr>
            <a:xfrm>
              <a:off x="9232654" y="6042707"/>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68" name="TextBox 67">
              <a:extLst>
                <a:ext uri="{FF2B5EF4-FFF2-40B4-BE49-F238E27FC236}">
                  <a16:creationId xmlns:a16="http://schemas.microsoft.com/office/drawing/2014/main" id="{21D0D3E6-6E68-4C9F-BE59-708523EF001F}"/>
                </a:ext>
              </a:extLst>
            </p:cNvPr>
            <p:cNvSpPr txBox="1"/>
            <p:nvPr/>
          </p:nvSpPr>
          <p:spPr>
            <a:xfrm>
              <a:off x="10480765" y="6042707"/>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77" name="Rectangle 76">
              <a:extLst>
                <a:ext uri="{FF2B5EF4-FFF2-40B4-BE49-F238E27FC236}">
                  <a16:creationId xmlns:a16="http://schemas.microsoft.com/office/drawing/2014/main" id="{108D9F53-C602-4B06-9FF5-CDE543526540}"/>
                </a:ext>
              </a:extLst>
            </p:cNvPr>
            <p:cNvSpPr/>
            <p:nvPr/>
          </p:nvSpPr>
          <p:spPr>
            <a:xfrm>
              <a:off x="1071329" y="1493972"/>
              <a:ext cx="2701575" cy="4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ID" sz="13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CRITERIA</a:t>
              </a:r>
            </a:p>
          </p:txBody>
        </p:sp>
        <p:sp>
          <p:nvSpPr>
            <p:cNvPr id="79" name="Rectangle 78">
              <a:extLst>
                <a:ext uri="{FF2B5EF4-FFF2-40B4-BE49-F238E27FC236}">
                  <a16:creationId xmlns:a16="http://schemas.microsoft.com/office/drawing/2014/main" id="{C7B1EA5B-9228-416B-82D3-288D642A7976}"/>
                </a:ext>
              </a:extLst>
            </p:cNvPr>
            <p:cNvSpPr/>
            <p:nvPr/>
          </p:nvSpPr>
          <p:spPr>
            <a:xfrm>
              <a:off x="7639941" y="1493972"/>
              <a:ext cx="3478185" cy="4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ID" sz="13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PERFORMANCE RATING</a:t>
              </a:r>
            </a:p>
          </p:txBody>
        </p:sp>
        <p:sp>
          <p:nvSpPr>
            <p:cNvPr id="6" name="Rectangle 5">
              <a:extLst>
                <a:ext uri="{FF2B5EF4-FFF2-40B4-BE49-F238E27FC236}">
                  <a16:creationId xmlns:a16="http://schemas.microsoft.com/office/drawing/2014/main" id="{E0630C28-8F00-48EE-BCBA-7CDDA6CFFA6F}"/>
                </a:ext>
              </a:extLst>
            </p:cNvPr>
            <p:cNvSpPr/>
            <p:nvPr/>
          </p:nvSpPr>
          <p:spPr>
            <a:xfrm>
              <a:off x="768570" y="2503070"/>
              <a:ext cx="10537606" cy="1120223"/>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2C32987-0D06-42AE-9A9F-B21F9F86EA8C}"/>
                </a:ext>
              </a:extLst>
            </p:cNvPr>
            <p:cNvSpPr/>
            <p:nvPr/>
          </p:nvSpPr>
          <p:spPr>
            <a:xfrm>
              <a:off x="768570" y="2077149"/>
              <a:ext cx="10537606" cy="425922"/>
            </a:xfrm>
            <a:prstGeom prst="rect">
              <a:avLst/>
            </a:prstGeom>
            <a:gradFill flip="none" rotWithShape="1">
              <a:gsLst>
                <a:gs pos="51000">
                  <a:schemeClr val="accent2">
                    <a:alpha val="20000"/>
                  </a:schemeClr>
                </a:gs>
                <a:gs pos="99000">
                  <a:schemeClr val="accent3">
                    <a:alpha val="11871"/>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Product-related criteria</a:t>
              </a:r>
            </a:p>
          </p:txBody>
        </p:sp>
        <p:sp>
          <p:nvSpPr>
            <p:cNvPr id="2" name="TextBox 1">
              <a:extLst>
                <a:ext uri="{FF2B5EF4-FFF2-40B4-BE49-F238E27FC236}">
                  <a16:creationId xmlns:a16="http://schemas.microsoft.com/office/drawing/2014/main" id="{977C26EC-1B21-45F3-9AAF-1DF21124718A}"/>
                </a:ext>
              </a:extLst>
            </p:cNvPr>
            <p:cNvSpPr txBox="1"/>
            <p:nvPr/>
          </p:nvSpPr>
          <p:spPr>
            <a:xfrm>
              <a:off x="854373" y="2623315"/>
              <a:ext cx="204232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 characteristics</a:t>
              </a:r>
            </a:p>
          </p:txBody>
        </p:sp>
        <p:sp>
          <p:nvSpPr>
            <p:cNvPr id="11" name="TextBox 10">
              <a:extLst>
                <a:ext uri="{FF2B5EF4-FFF2-40B4-BE49-F238E27FC236}">
                  <a16:creationId xmlns:a16="http://schemas.microsoft.com/office/drawing/2014/main" id="{F4EB4349-E43D-4382-B2E2-A1D5EA4173A0}"/>
                </a:ext>
              </a:extLst>
            </p:cNvPr>
            <p:cNvSpPr txBox="1"/>
            <p:nvPr/>
          </p:nvSpPr>
          <p:spPr>
            <a:xfrm>
              <a:off x="7997005" y="2623315"/>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12" name="TextBox 11">
              <a:extLst>
                <a:ext uri="{FF2B5EF4-FFF2-40B4-BE49-F238E27FC236}">
                  <a16:creationId xmlns:a16="http://schemas.microsoft.com/office/drawing/2014/main" id="{CDD2901B-1232-4D57-9551-D3CEAD3B9015}"/>
                </a:ext>
              </a:extLst>
            </p:cNvPr>
            <p:cNvSpPr txBox="1"/>
            <p:nvPr/>
          </p:nvSpPr>
          <p:spPr>
            <a:xfrm>
              <a:off x="9232654" y="2623315"/>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13" name="TextBox 12">
              <a:extLst>
                <a:ext uri="{FF2B5EF4-FFF2-40B4-BE49-F238E27FC236}">
                  <a16:creationId xmlns:a16="http://schemas.microsoft.com/office/drawing/2014/main" id="{835E580B-1D16-4160-BEFA-8FB3305FF483}"/>
                </a:ext>
              </a:extLst>
            </p:cNvPr>
            <p:cNvSpPr txBox="1"/>
            <p:nvPr/>
          </p:nvSpPr>
          <p:spPr>
            <a:xfrm>
              <a:off x="10480765" y="2623315"/>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15" name="TextBox 14">
              <a:extLst>
                <a:ext uri="{FF2B5EF4-FFF2-40B4-BE49-F238E27FC236}">
                  <a16:creationId xmlns:a16="http://schemas.microsoft.com/office/drawing/2014/main" id="{F1624C01-5A7D-4698-864E-5D1ACDF7ABAC}"/>
                </a:ext>
              </a:extLst>
            </p:cNvPr>
            <p:cNvSpPr txBox="1"/>
            <p:nvPr/>
          </p:nvSpPr>
          <p:spPr>
            <a:xfrm>
              <a:off x="854373" y="2931283"/>
              <a:ext cx="135279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 range</a:t>
              </a:r>
            </a:p>
          </p:txBody>
        </p:sp>
        <p:sp>
          <p:nvSpPr>
            <p:cNvPr id="17" name="TextBox 16">
              <a:extLst>
                <a:ext uri="{FF2B5EF4-FFF2-40B4-BE49-F238E27FC236}">
                  <a16:creationId xmlns:a16="http://schemas.microsoft.com/office/drawing/2014/main" id="{397E5F82-A4CE-47DA-906B-8C4AC4F6E5E3}"/>
                </a:ext>
              </a:extLst>
            </p:cNvPr>
            <p:cNvSpPr txBox="1"/>
            <p:nvPr/>
          </p:nvSpPr>
          <p:spPr>
            <a:xfrm>
              <a:off x="7997005" y="2931283"/>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18" name="TextBox 17">
              <a:extLst>
                <a:ext uri="{FF2B5EF4-FFF2-40B4-BE49-F238E27FC236}">
                  <a16:creationId xmlns:a16="http://schemas.microsoft.com/office/drawing/2014/main" id="{BF06BA98-3767-4BCC-A03F-BBA6FA951963}"/>
                </a:ext>
              </a:extLst>
            </p:cNvPr>
            <p:cNvSpPr txBox="1"/>
            <p:nvPr/>
          </p:nvSpPr>
          <p:spPr>
            <a:xfrm>
              <a:off x="9232654" y="2931283"/>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19" name="TextBox 18">
              <a:extLst>
                <a:ext uri="{FF2B5EF4-FFF2-40B4-BE49-F238E27FC236}">
                  <a16:creationId xmlns:a16="http://schemas.microsoft.com/office/drawing/2014/main" id="{A1F32EC1-4284-4577-9638-F1326104E468}"/>
                </a:ext>
              </a:extLst>
            </p:cNvPr>
            <p:cNvSpPr txBox="1"/>
            <p:nvPr/>
          </p:nvSpPr>
          <p:spPr>
            <a:xfrm>
              <a:off x="10480765" y="2931283"/>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21" name="TextBox 20">
              <a:extLst>
                <a:ext uri="{FF2B5EF4-FFF2-40B4-BE49-F238E27FC236}">
                  <a16:creationId xmlns:a16="http://schemas.microsoft.com/office/drawing/2014/main" id="{2A01C74B-D0E2-49B6-8068-B87361A81079}"/>
                </a:ext>
              </a:extLst>
            </p:cNvPr>
            <p:cNvSpPr txBox="1"/>
            <p:nvPr/>
          </p:nvSpPr>
          <p:spPr>
            <a:xfrm>
              <a:off x="854373" y="3239251"/>
              <a:ext cx="12879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 Price</a:t>
              </a:r>
            </a:p>
          </p:txBody>
        </p:sp>
        <p:grpSp>
          <p:nvGrpSpPr>
            <p:cNvPr id="14" name="Group 13">
              <a:extLst>
                <a:ext uri="{FF2B5EF4-FFF2-40B4-BE49-F238E27FC236}">
                  <a16:creationId xmlns:a16="http://schemas.microsoft.com/office/drawing/2014/main" id="{951013F3-FF3C-4CA9-9D1A-D37A98D888D3}"/>
                </a:ext>
              </a:extLst>
            </p:cNvPr>
            <p:cNvGrpSpPr/>
            <p:nvPr/>
          </p:nvGrpSpPr>
          <p:grpSpPr>
            <a:xfrm>
              <a:off x="5018105" y="1493972"/>
              <a:ext cx="1850804" cy="4825734"/>
              <a:chOff x="5111971" y="1493972"/>
              <a:chExt cx="1850804" cy="4825734"/>
            </a:xfrm>
          </p:grpSpPr>
          <p:sp>
            <p:nvSpPr>
              <p:cNvPr id="55" name="TextBox 54">
                <a:extLst>
                  <a:ext uri="{FF2B5EF4-FFF2-40B4-BE49-F238E27FC236}">
                    <a16:creationId xmlns:a16="http://schemas.microsoft.com/office/drawing/2014/main" id="{70B36593-990F-43D7-9BD4-2A8E813A1396}"/>
                  </a:ext>
                </a:extLst>
              </p:cNvPr>
              <p:cNvSpPr txBox="1"/>
              <p:nvPr/>
            </p:nvSpPr>
            <p:spPr>
              <a:xfrm>
                <a:off x="5801273" y="4141601"/>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56" name="TextBox 55">
                <a:extLst>
                  <a:ext uri="{FF2B5EF4-FFF2-40B4-BE49-F238E27FC236}">
                    <a16:creationId xmlns:a16="http://schemas.microsoft.com/office/drawing/2014/main" id="{F6EDA6AD-2DCF-4C14-B944-BF2C81D97BF2}"/>
                  </a:ext>
                </a:extLst>
              </p:cNvPr>
              <p:cNvSpPr txBox="1"/>
              <p:nvPr/>
            </p:nvSpPr>
            <p:spPr>
              <a:xfrm>
                <a:off x="5801273" y="4486513"/>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57" name="TextBox 56">
                <a:extLst>
                  <a:ext uri="{FF2B5EF4-FFF2-40B4-BE49-F238E27FC236}">
                    <a16:creationId xmlns:a16="http://schemas.microsoft.com/office/drawing/2014/main" id="{37E52628-4F06-446F-994D-50C14EC436E9}"/>
                  </a:ext>
                </a:extLst>
              </p:cNvPr>
              <p:cNvSpPr txBox="1"/>
              <p:nvPr/>
            </p:nvSpPr>
            <p:spPr>
              <a:xfrm>
                <a:off x="5801273" y="4831425"/>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74" name="TextBox 73">
                <a:extLst>
                  <a:ext uri="{FF2B5EF4-FFF2-40B4-BE49-F238E27FC236}">
                    <a16:creationId xmlns:a16="http://schemas.microsoft.com/office/drawing/2014/main" id="{CEB2F63A-B624-434E-A771-4080B99675AF}"/>
                  </a:ext>
                </a:extLst>
              </p:cNvPr>
              <p:cNvSpPr txBox="1"/>
              <p:nvPr/>
            </p:nvSpPr>
            <p:spPr>
              <a:xfrm>
                <a:off x="5801273" y="5697795"/>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75" name="TextBox 74">
                <a:extLst>
                  <a:ext uri="{FF2B5EF4-FFF2-40B4-BE49-F238E27FC236}">
                    <a16:creationId xmlns:a16="http://schemas.microsoft.com/office/drawing/2014/main" id="{253E8F6C-D147-43B8-AFE5-F79AE4DE08AE}"/>
                  </a:ext>
                </a:extLst>
              </p:cNvPr>
              <p:cNvSpPr txBox="1"/>
              <p:nvPr/>
            </p:nvSpPr>
            <p:spPr>
              <a:xfrm>
                <a:off x="5801273" y="6042707"/>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78" name="Rectangle 77">
                <a:extLst>
                  <a:ext uri="{FF2B5EF4-FFF2-40B4-BE49-F238E27FC236}">
                    <a16:creationId xmlns:a16="http://schemas.microsoft.com/office/drawing/2014/main" id="{799D2B96-62DD-4EB0-AA4D-FDCA000B2720}"/>
                  </a:ext>
                </a:extLst>
              </p:cNvPr>
              <p:cNvSpPr/>
              <p:nvPr/>
            </p:nvSpPr>
            <p:spPr>
              <a:xfrm>
                <a:off x="5111971" y="1493972"/>
                <a:ext cx="1850804" cy="4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lang="en-ID" sz="1300" b="1" dirty="0">
                    <a:solidFill>
                      <a:schemeClr val="accent2"/>
                    </a:solidFill>
                    <a:latin typeface="Montserrat" panose="00000500000000000000" pitchFamily="50" charset="0"/>
                  </a:rPr>
                  <a:t>WEIGHT</a:t>
                </a:r>
                <a:endParaRPr kumimoji="0" lang="en-ID" sz="13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endParaRPr>
              </a:p>
            </p:txBody>
          </p:sp>
          <p:sp>
            <p:nvSpPr>
              <p:cNvPr id="9" name="TextBox 8">
                <a:extLst>
                  <a:ext uri="{FF2B5EF4-FFF2-40B4-BE49-F238E27FC236}">
                    <a16:creationId xmlns:a16="http://schemas.microsoft.com/office/drawing/2014/main" id="{5B9AE8DA-BB86-4236-B4EC-7D32975739FF}"/>
                  </a:ext>
                </a:extLst>
              </p:cNvPr>
              <p:cNvSpPr txBox="1"/>
              <p:nvPr/>
            </p:nvSpPr>
            <p:spPr>
              <a:xfrm>
                <a:off x="5801273" y="2586371"/>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16" name="TextBox 15">
                <a:extLst>
                  <a:ext uri="{FF2B5EF4-FFF2-40B4-BE49-F238E27FC236}">
                    <a16:creationId xmlns:a16="http://schemas.microsoft.com/office/drawing/2014/main" id="{3B232741-13FC-40B2-854A-156A285A37EF}"/>
                  </a:ext>
                </a:extLst>
              </p:cNvPr>
              <p:cNvSpPr txBox="1"/>
              <p:nvPr/>
            </p:nvSpPr>
            <p:spPr>
              <a:xfrm>
                <a:off x="5801273" y="2931283"/>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sp>
            <p:nvSpPr>
              <p:cNvPr id="22" name="TextBox 21">
                <a:extLst>
                  <a:ext uri="{FF2B5EF4-FFF2-40B4-BE49-F238E27FC236}">
                    <a16:creationId xmlns:a16="http://schemas.microsoft.com/office/drawing/2014/main" id="{D63739CB-B6D2-4D29-BE36-0449A7431104}"/>
                  </a:ext>
                </a:extLst>
              </p:cNvPr>
              <p:cNvSpPr txBox="1"/>
              <p:nvPr/>
            </p:nvSpPr>
            <p:spPr>
              <a:xfrm>
                <a:off x="5801273" y="3276195"/>
                <a:ext cx="4722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15%</a:t>
                </a:r>
              </a:p>
            </p:txBody>
          </p:sp>
        </p:grpSp>
        <p:sp>
          <p:nvSpPr>
            <p:cNvPr id="23" name="TextBox 22">
              <a:extLst>
                <a:ext uri="{FF2B5EF4-FFF2-40B4-BE49-F238E27FC236}">
                  <a16:creationId xmlns:a16="http://schemas.microsoft.com/office/drawing/2014/main" id="{7DB91C38-137F-45E9-898C-E95E9694885D}"/>
                </a:ext>
              </a:extLst>
            </p:cNvPr>
            <p:cNvSpPr txBox="1"/>
            <p:nvPr/>
          </p:nvSpPr>
          <p:spPr>
            <a:xfrm>
              <a:off x="7997005" y="3239251"/>
              <a:ext cx="28611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7</a:t>
              </a:r>
            </a:p>
          </p:txBody>
        </p:sp>
        <p:sp>
          <p:nvSpPr>
            <p:cNvPr id="24" name="TextBox 23">
              <a:extLst>
                <a:ext uri="{FF2B5EF4-FFF2-40B4-BE49-F238E27FC236}">
                  <a16:creationId xmlns:a16="http://schemas.microsoft.com/office/drawing/2014/main" id="{A0CC3D24-B3B9-412F-B00A-06BD9D5DCB12}"/>
                </a:ext>
              </a:extLst>
            </p:cNvPr>
            <p:cNvSpPr txBox="1"/>
            <p:nvPr/>
          </p:nvSpPr>
          <p:spPr>
            <a:xfrm>
              <a:off x="9232654" y="3239251"/>
              <a:ext cx="2927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8</a:t>
              </a:r>
            </a:p>
          </p:txBody>
        </p:sp>
        <p:sp>
          <p:nvSpPr>
            <p:cNvPr id="25" name="TextBox 24">
              <a:extLst>
                <a:ext uri="{FF2B5EF4-FFF2-40B4-BE49-F238E27FC236}">
                  <a16:creationId xmlns:a16="http://schemas.microsoft.com/office/drawing/2014/main" id="{C7F7A1A2-A9E1-4699-8839-1C2590A90B31}"/>
                </a:ext>
              </a:extLst>
            </p:cNvPr>
            <p:cNvSpPr txBox="1"/>
            <p:nvPr/>
          </p:nvSpPr>
          <p:spPr>
            <a:xfrm>
              <a:off x="10480765" y="3239251"/>
              <a:ext cx="28112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5</a:t>
              </a:r>
            </a:p>
          </p:txBody>
        </p:sp>
        <p:sp>
          <p:nvSpPr>
            <p:cNvPr id="80" name="Rectangle 79">
              <a:extLst>
                <a:ext uri="{FF2B5EF4-FFF2-40B4-BE49-F238E27FC236}">
                  <a16:creationId xmlns:a16="http://schemas.microsoft.com/office/drawing/2014/main" id="{CEB3CFE3-6C72-41D3-85BB-A604C0C1B64B}"/>
                </a:ext>
              </a:extLst>
            </p:cNvPr>
            <p:cNvSpPr/>
            <p:nvPr/>
          </p:nvSpPr>
          <p:spPr>
            <a:xfrm>
              <a:off x="7647765" y="2077148"/>
              <a:ext cx="985077" cy="425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ID" sz="12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Our firm</a:t>
              </a:r>
            </a:p>
          </p:txBody>
        </p:sp>
        <p:sp>
          <p:nvSpPr>
            <p:cNvPr id="81" name="Rectangle 80">
              <a:extLst>
                <a:ext uri="{FF2B5EF4-FFF2-40B4-BE49-F238E27FC236}">
                  <a16:creationId xmlns:a16="http://schemas.microsoft.com/office/drawing/2014/main" id="{4593980A-DDCA-4661-9423-F9F50AAB9C05}"/>
                </a:ext>
              </a:extLst>
            </p:cNvPr>
            <p:cNvSpPr/>
            <p:nvPr/>
          </p:nvSpPr>
          <p:spPr>
            <a:xfrm>
              <a:off x="8820892" y="2077148"/>
              <a:ext cx="1116282" cy="425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ID" sz="12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Comp A</a:t>
              </a:r>
            </a:p>
          </p:txBody>
        </p:sp>
        <p:sp>
          <p:nvSpPr>
            <p:cNvPr id="82" name="Rectangle 81">
              <a:extLst>
                <a:ext uri="{FF2B5EF4-FFF2-40B4-BE49-F238E27FC236}">
                  <a16:creationId xmlns:a16="http://schemas.microsoft.com/office/drawing/2014/main" id="{B5203BA4-C6A2-47E9-ADEC-2E07FB2DED19}"/>
                </a:ext>
              </a:extLst>
            </p:cNvPr>
            <p:cNvSpPr/>
            <p:nvPr/>
          </p:nvSpPr>
          <p:spPr>
            <a:xfrm>
              <a:off x="10117886" y="2077148"/>
              <a:ext cx="1000240" cy="425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ID" sz="12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Comp B</a:t>
              </a:r>
            </a:p>
          </p:txBody>
        </p:sp>
        <p:sp>
          <p:nvSpPr>
            <p:cNvPr id="4" name="Rectangle 3">
              <a:extLst>
                <a:ext uri="{FF2B5EF4-FFF2-40B4-BE49-F238E27FC236}">
                  <a16:creationId xmlns:a16="http://schemas.microsoft.com/office/drawing/2014/main" id="{64D704C9-7C83-4C7C-9C4D-29CD7C1459E3}"/>
                </a:ext>
              </a:extLst>
            </p:cNvPr>
            <p:cNvSpPr/>
            <p:nvPr/>
          </p:nvSpPr>
          <p:spPr>
            <a:xfrm>
              <a:off x="7523989" y="1348829"/>
              <a:ext cx="3782187" cy="507792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endParaRPr lang="en-US" sz="1200" b="1">
                <a:solidFill>
                  <a:prstClr val="black"/>
                </a:solidFill>
                <a:latin typeface="Montserrat" panose="00000500000000000000" pitchFamily="50" charset="0"/>
              </a:endParaRPr>
            </a:p>
          </p:txBody>
        </p:sp>
        <p:cxnSp>
          <p:nvCxnSpPr>
            <p:cNvPr id="8" name="Straight Connector 7">
              <a:extLst>
                <a:ext uri="{FF2B5EF4-FFF2-40B4-BE49-F238E27FC236}">
                  <a16:creationId xmlns:a16="http://schemas.microsoft.com/office/drawing/2014/main" id="{0DAA422B-47FD-44B9-B794-ED027FA24A46}"/>
                </a:ext>
              </a:extLst>
            </p:cNvPr>
            <p:cNvCxnSpPr/>
            <p:nvPr/>
          </p:nvCxnSpPr>
          <p:spPr>
            <a:xfrm>
              <a:off x="8757886" y="2077148"/>
              <a:ext cx="0" cy="4349601"/>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0D05FE55-CF98-4EA1-A4EF-3595D65118CE}"/>
                </a:ext>
              </a:extLst>
            </p:cNvPr>
            <p:cNvCxnSpPr/>
            <p:nvPr/>
          </p:nvCxnSpPr>
          <p:spPr>
            <a:xfrm>
              <a:off x="10003088" y="2077148"/>
              <a:ext cx="0" cy="4349601"/>
            </a:xfrm>
            <a:prstGeom prst="line">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16565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41">
            <a:extLst>
              <a:ext uri="{FF2B5EF4-FFF2-40B4-BE49-F238E27FC236}">
                <a16:creationId xmlns:a16="http://schemas.microsoft.com/office/drawing/2014/main" id="{2CEF1F7C-2C16-4992-97B1-FC05DE9C71B9}"/>
              </a:ext>
            </a:extLst>
          </p:cNvPr>
          <p:cNvSpPr/>
          <p:nvPr/>
        </p:nvSpPr>
        <p:spPr>
          <a:xfrm>
            <a:off x="760349" y="1639884"/>
            <a:ext cx="3508486" cy="4603253"/>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useBgFill="1">
        <p:nvSpPr>
          <p:cNvPr id="22" name="Oval 42">
            <a:extLst>
              <a:ext uri="{FF2B5EF4-FFF2-40B4-BE49-F238E27FC236}">
                <a16:creationId xmlns:a16="http://schemas.microsoft.com/office/drawing/2014/main" id="{7C39815A-D37C-4475-ACC0-803443AEC989}"/>
              </a:ext>
            </a:extLst>
          </p:cNvPr>
          <p:cNvSpPr/>
          <p:nvPr/>
        </p:nvSpPr>
        <p:spPr>
          <a:xfrm>
            <a:off x="517234" y="1388168"/>
            <a:ext cx="4031330" cy="5102086"/>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41">
            <a:extLst>
              <a:ext uri="{FF2B5EF4-FFF2-40B4-BE49-F238E27FC236}">
                <a16:creationId xmlns:a16="http://schemas.microsoft.com/office/drawing/2014/main" id="{09DA109F-53A3-4C79-8679-831934A36CB4}"/>
              </a:ext>
            </a:extLst>
          </p:cNvPr>
          <p:cNvSpPr/>
          <p:nvPr/>
        </p:nvSpPr>
        <p:spPr>
          <a:xfrm>
            <a:off x="4457563" y="1639884"/>
            <a:ext cx="3508486" cy="4603253"/>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27" name="Oval 41">
            <a:extLst>
              <a:ext uri="{FF2B5EF4-FFF2-40B4-BE49-F238E27FC236}">
                <a16:creationId xmlns:a16="http://schemas.microsoft.com/office/drawing/2014/main" id="{AB6655A1-9289-4F6E-AD2E-B9E4880A5180}"/>
              </a:ext>
            </a:extLst>
          </p:cNvPr>
          <p:cNvSpPr/>
          <p:nvPr/>
        </p:nvSpPr>
        <p:spPr>
          <a:xfrm>
            <a:off x="8146610" y="1639884"/>
            <a:ext cx="3508486" cy="4603253"/>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useBgFill="1">
        <p:nvSpPr>
          <p:cNvPr id="25" name="Oval 42">
            <a:extLst>
              <a:ext uri="{FF2B5EF4-FFF2-40B4-BE49-F238E27FC236}">
                <a16:creationId xmlns:a16="http://schemas.microsoft.com/office/drawing/2014/main" id="{15EBB021-6656-4BE6-9E90-407C403B33C0}"/>
              </a:ext>
            </a:extLst>
          </p:cNvPr>
          <p:cNvSpPr/>
          <p:nvPr/>
        </p:nvSpPr>
        <p:spPr>
          <a:xfrm>
            <a:off x="4214448" y="1388168"/>
            <a:ext cx="4031330" cy="5102086"/>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Oval 42">
            <a:extLst>
              <a:ext uri="{FF2B5EF4-FFF2-40B4-BE49-F238E27FC236}">
                <a16:creationId xmlns:a16="http://schemas.microsoft.com/office/drawing/2014/main" id="{DD67F32A-EEF9-4BC7-B109-C69DEC3A25D6}"/>
              </a:ext>
            </a:extLst>
          </p:cNvPr>
          <p:cNvSpPr/>
          <p:nvPr/>
        </p:nvSpPr>
        <p:spPr>
          <a:xfrm>
            <a:off x="7903495" y="1388168"/>
            <a:ext cx="4031330" cy="5102086"/>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4BA630F-9159-7F9A-8A6E-F1208DE514E5}"/>
              </a:ext>
            </a:extLst>
          </p:cNvPr>
          <p:cNvGrpSpPr/>
          <p:nvPr/>
        </p:nvGrpSpPr>
        <p:grpSpPr>
          <a:xfrm>
            <a:off x="853752" y="2757618"/>
            <a:ext cx="3266332" cy="3163215"/>
            <a:chOff x="853752" y="2757618"/>
            <a:chExt cx="3266332" cy="3163215"/>
          </a:xfrm>
        </p:grpSpPr>
        <p:grpSp>
          <p:nvGrpSpPr>
            <p:cNvPr id="29" name="Group 28">
              <a:extLst>
                <a:ext uri="{FF2B5EF4-FFF2-40B4-BE49-F238E27FC236}">
                  <a16:creationId xmlns:a16="http://schemas.microsoft.com/office/drawing/2014/main" id="{A0E44BFA-0BE8-4B44-A41E-3E6CA352273F}"/>
                </a:ext>
              </a:extLst>
            </p:cNvPr>
            <p:cNvGrpSpPr/>
            <p:nvPr/>
          </p:nvGrpSpPr>
          <p:grpSpPr>
            <a:xfrm>
              <a:off x="853752" y="2757618"/>
              <a:ext cx="1528692" cy="915158"/>
              <a:chOff x="1329731" y="2691398"/>
              <a:chExt cx="1164835" cy="915158"/>
            </a:xfrm>
          </p:grpSpPr>
          <p:sp>
            <p:nvSpPr>
              <p:cNvPr id="30" name="Freeform: Shape 25">
                <a:extLst>
                  <a:ext uri="{FF2B5EF4-FFF2-40B4-BE49-F238E27FC236}">
                    <a16:creationId xmlns:a16="http://schemas.microsoft.com/office/drawing/2014/main" id="{AE687885-C7CF-49F4-9E5A-838F458B021E}"/>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1" name="Rectangle 30">
                <a:extLst>
                  <a:ext uri="{FF2B5EF4-FFF2-40B4-BE49-F238E27FC236}">
                    <a16:creationId xmlns:a16="http://schemas.microsoft.com/office/drawing/2014/main" id="{E83A622D-9A6C-49CC-8CB1-9DB9E04D0BA1}"/>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I want my subscription to work when it register for it</a:t>
                </a:r>
              </a:p>
            </p:txBody>
          </p:sp>
          <p:sp>
            <p:nvSpPr>
              <p:cNvPr id="32" name="Rectangle 31">
                <a:extLst>
                  <a:ext uri="{FF2B5EF4-FFF2-40B4-BE49-F238E27FC236}">
                    <a16:creationId xmlns:a16="http://schemas.microsoft.com/office/drawing/2014/main" id="{8DA7FE51-AA0C-434A-B3E8-C9195A1DDEDE}"/>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34" name="Group 33">
              <a:extLst>
                <a:ext uri="{FF2B5EF4-FFF2-40B4-BE49-F238E27FC236}">
                  <a16:creationId xmlns:a16="http://schemas.microsoft.com/office/drawing/2014/main" id="{01AE9677-02B6-4D18-96EC-137095E2F266}"/>
                </a:ext>
              </a:extLst>
            </p:cNvPr>
            <p:cNvGrpSpPr/>
            <p:nvPr/>
          </p:nvGrpSpPr>
          <p:grpSpPr>
            <a:xfrm>
              <a:off x="2591392" y="2903455"/>
              <a:ext cx="1528692" cy="915158"/>
              <a:chOff x="1329731" y="2691398"/>
              <a:chExt cx="1164835" cy="915158"/>
            </a:xfrm>
          </p:grpSpPr>
          <p:sp>
            <p:nvSpPr>
              <p:cNvPr id="35" name="Freeform: Shape 25">
                <a:extLst>
                  <a:ext uri="{FF2B5EF4-FFF2-40B4-BE49-F238E27FC236}">
                    <a16:creationId xmlns:a16="http://schemas.microsoft.com/office/drawing/2014/main" id="{50AC9CA9-752A-4860-A3E9-A5A0B26C06B1}"/>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36" name="Rectangle 35">
                <a:extLst>
                  <a:ext uri="{FF2B5EF4-FFF2-40B4-BE49-F238E27FC236}">
                    <a16:creationId xmlns:a16="http://schemas.microsoft.com/office/drawing/2014/main" id="{9E380428-97CE-4688-ADA5-CC38148B8276}"/>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I wish keyboard shortcuts worked like other products</a:t>
                </a:r>
              </a:p>
            </p:txBody>
          </p:sp>
          <p:sp>
            <p:nvSpPr>
              <p:cNvPr id="37" name="Rectangle 36">
                <a:extLst>
                  <a:ext uri="{FF2B5EF4-FFF2-40B4-BE49-F238E27FC236}">
                    <a16:creationId xmlns:a16="http://schemas.microsoft.com/office/drawing/2014/main" id="{822A3C54-7A4E-42D6-8299-BD2FFB1D8CFB}"/>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46" name="Group 45">
              <a:extLst>
                <a:ext uri="{FF2B5EF4-FFF2-40B4-BE49-F238E27FC236}">
                  <a16:creationId xmlns:a16="http://schemas.microsoft.com/office/drawing/2014/main" id="{9C392E80-A58C-41DE-A46F-31B2BAE9D4E4}"/>
                </a:ext>
              </a:extLst>
            </p:cNvPr>
            <p:cNvGrpSpPr/>
            <p:nvPr/>
          </p:nvGrpSpPr>
          <p:grpSpPr>
            <a:xfrm>
              <a:off x="1292422" y="3967787"/>
              <a:ext cx="1528692" cy="915158"/>
              <a:chOff x="1329731" y="2691398"/>
              <a:chExt cx="1164835" cy="915158"/>
            </a:xfrm>
          </p:grpSpPr>
          <p:sp>
            <p:nvSpPr>
              <p:cNvPr id="47" name="Freeform: Shape 25">
                <a:extLst>
                  <a:ext uri="{FF2B5EF4-FFF2-40B4-BE49-F238E27FC236}">
                    <a16:creationId xmlns:a16="http://schemas.microsoft.com/office/drawing/2014/main" id="{169AA3AA-ED57-4906-9DCA-39AA1459DD11}"/>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48" name="Rectangle 47">
                <a:extLst>
                  <a:ext uri="{FF2B5EF4-FFF2-40B4-BE49-F238E27FC236}">
                    <a16:creationId xmlns:a16="http://schemas.microsoft.com/office/drawing/2014/main" id="{04A877FB-D40F-440E-B13A-7CE882F68194}"/>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I don’t need all of the product features, just cheaper options</a:t>
                </a:r>
              </a:p>
            </p:txBody>
          </p:sp>
          <p:sp>
            <p:nvSpPr>
              <p:cNvPr id="49" name="Rectangle 48">
                <a:extLst>
                  <a:ext uri="{FF2B5EF4-FFF2-40B4-BE49-F238E27FC236}">
                    <a16:creationId xmlns:a16="http://schemas.microsoft.com/office/drawing/2014/main" id="{A29080AE-22C4-4EFF-BF38-3846D09EF0F1}"/>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50" name="Group 49">
              <a:extLst>
                <a:ext uri="{FF2B5EF4-FFF2-40B4-BE49-F238E27FC236}">
                  <a16:creationId xmlns:a16="http://schemas.microsoft.com/office/drawing/2014/main" id="{A0D5BDE8-8071-4FE0-9D60-E4EAD4C8AC8F}"/>
                </a:ext>
              </a:extLst>
            </p:cNvPr>
            <p:cNvGrpSpPr/>
            <p:nvPr/>
          </p:nvGrpSpPr>
          <p:grpSpPr>
            <a:xfrm>
              <a:off x="2174040" y="5005675"/>
              <a:ext cx="1528692" cy="915158"/>
              <a:chOff x="1329731" y="2691398"/>
              <a:chExt cx="1164835" cy="915158"/>
            </a:xfrm>
          </p:grpSpPr>
          <p:sp>
            <p:nvSpPr>
              <p:cNvPr id="51" name="Freeform: Shape 25">
                <a:extLst>
                  <a:ext uri="{FF2B5EF4-FFF2-40B4-BE49-F238E27FC236}">
                    <a16:creationId xmlns:a16="http://schemas.microsoft.com/office/drawing/2014/main" id="{99C7A98B-8415-4E8A-9382-809EC7B35A0F}"/>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2" name="Rectangle 51">
                <a:extLst>
                  <a:ext uri="{FF2B5EF4-FFF2-40B4-BE49-F238E27FC236}">
                    <a16:creationId xmlns:a16="http://schemas.microsoft.com/office/drawing/2014/main" id="{7CC19354-2D8D-4B9C-85D9-F83EACCAE51D}"/>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I want to get answer to my question and I want answers fast</a:t>
                </a:r>
              </a:p>
            </p:txBody>
          </p:sp>
          <p:sp>
            <p:nvSpPr>
              <p:cNvPr id="53" name="Rectangle 52">
                <a:extLst>
                  <a:ext uri="{FF2B5EF4-FFF2-40B4-BE49-F238E27FC236}">
                    <a16:creationId xmlns:a16="http://schemas.microsoft.com/office/drawing/2014/main" id="{7AFE7F0A-F614-4A45-9789-9B698D8DB312}"/>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grpSp>
        <p:nvGrpSpPr>
          <p:cNvPr id="4" name="Group 3">
            <a:extLst>
              <a:ext uri="{FF2B5EF4-FFF2-40B4-BE49-F238E27FC236}">
                <a16:creationId xmlns:a16="http://schemas.microsoft.com/office/drawing/2014/main" id="{E2AA1227-8E36-FD0C-2390-975856172058}"/>
              </a:ext>
            </a:extLst>
          </p:cNvPr>
          <p:cNvGrpSpPr/>
          <p:nvPr/>
        </p:nvGrpSpPr>
        <p:grpSpPr>
          <a:xfrm>
            <a:off x="4622992" y="2833818"/>
            <a:ext cx="3173657" cy="3159034"/>
            <a:chOff x="4622992" y="2833818"/>
            <a:chExt cx="3173657" cy="3159034"/>
          </a:xfrm>
        </p:grpSpPr>
        <p:grpSp>
          <p:nvGrpSpPr>
            <p:cNvPr id="56" name="Group 55">
              <a:extLst>
                <a:ext uri="{FF2B5EF4-FFF2-40B4-BE49-F238E27FC236}">
                  <a16:creationId xmlns:a16="http://schemas.microsoft.com/office/drawing/2014/main" id="{EF5F6469-0E00-4728-B0D0-D61DE7E103F8}"/>
                </a:ext>
              </a:extLst>
            </p:cNvPr>
            <p:cNvGrpSpPr/>
            <p:nvPr/>
          </p:nvGrpSpPr>
          <p:grpSpPr>
            <a:xfrm>
              <a:off x="4644717" y="3970352"/>
              <a:ext cx="1528692" cy="915158"/>
              <a:chOff x="1329731" y="2691398"/>
              <a:chExt cx="1164835" cy="915158"/>
            </a:xfrm>
          </p:grpSpPr>
          <p:sp>
            <p:nvSpPr>
              <p:cNvPr id="69" name="Freeform: Shape 25">
                <a:extLst>
                  <a:ext uri="{FF2B5EF4-FFF2-40B4-BE49-F238E27FC236}">
                    <a16:creationId xmlns:a16="http://schemas.microsoft.com/office/drawing/2014/main" id="{A970DAE3-91C3-4E7A-AC37-8047B1B9C728}"/>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0" name="Rectangle 69">
                <a:extLst>
                  <a:ext uri="{FF2B5EF4-FFF2-40B4-BE49-F238E27FC236}">
                    <a16:creationId xmlns:a16="http://schemas.microsoft.com/office/drawing/2014/main" id="{78303693-F377-431A-8F94-0955F4FF2EF4}"/>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Customers want their product question to be answered quickly</a:t>
                </a:r>
              </a:p>
            </p:txBody>
          </p:sp>
          <p:sp>
            <p:nvSpPr>
              <p:cNvPr id="71" name="Rectangle 70">
                <a:extLst>
                  <a:ext uri="{FF2B5EF4-FFF2-40B4-BE49-F238E27FC236}">
                    <a16:creationId xmlns:a16="http://schemas.microsoft.com/office/drawing/2014/main" id="{A9A805A9-FE39-4F9D-A1AB-BEE1E3DE03F8}"/>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57" name="Group 56">
              <a:extLst>
                <a:ext uri="{FF2B5EF4-FFF2-40B4-BE49-F238E27FC236}">
                  <a16:creationId xmlns:a16="http://schemas.microsoft.com/office/drawing/2014/main" id="{6EB43CE1-0A68-4C0F-91B6-EFBC48E6B05E}"/>
                </a:ext>
              </a:extLst>
            </p:cNvPr>
            <p:cNvGrpSpPr/>
            <p:nvPr/>
          </p:nvGrpSpPr>
          <p:grpSpPr>
            <a:xfrm>
              <a:off x="4622992" y="2833818"/>
              <a:ext cx="1528692" cy="915158"/>
              <a:chOff x="1329731" y="2691398"/>
              <a:chExt cx="1164835" cy="915158"/>
            </a:xfrm>
          </p:grpSpPr>
          <p:sp>
            <p:nvSpPr>
              <p:cNvPr id="66" name="Freeform: Shape 25">
                <a:extLst>
                  <a:ext uri="{FF2B5EF4-FFF2-40B4-BE49-F238E27FC236}">
                    <a16:creationId xmlns:a16="http://schemas.microsoft.com/office/drawing/2014/main" id="{00FB281B-616D-417B-98D3-1B3F00ADDAB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7" name="Rectangle 66">
                <a:extLst>
                  <a:ext uri="{FF2B5EF4-FFF2-40B4-BE49-F238E27FC236}">
                    <a16:creationId xmlns:a16="http://schemas.microsoft.com/office/drawing/2014/main" id="{05846160-20BC-44C4-AF64-F1F829D92BE0}"/>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Customers need instructions on how to use the product</a:t>
                </a:r>
              </a:p>
            </p:txBody>
          </p:sp>
          <p:sp>
            <p:nvSpPr>
              <p:cNvPr id="68" name="Rectangle 67">
                <a:extLst>
                  <a:ext uri="{FF2B5EF4-FFF2-40B4-BE49-F238E27FC236}">
                    <a16:creationId xmlns:a16="http://schemas.microsoft.com/office/drawing/2014/main" id="{D1238C35-EF8C-4339-8CED-E4A901C5A801}"/>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58" name="Group 57">
              <a:extLst>
                <a:ext uri="{FF2B5EF4-FFF2-40B4-BE49-F238E27FC236}">
                  <a16:creationId xmlns:a16="http://schemas.microsoft.com/office/drawing/2014/main" id="{BEFD1895-60CF-4545-9EE5-F8B70854C2BB}"/>
                </a:ext>
              </a:extLst>
            </p:cNvPr>
            <p:cNvGrpSpPr/>
            <p:nvPr/>
          </p:nvGrpSpPr>
          <p:grpSpPr>
            <a:xfrm>
              <a:off x="6267957" y="3098743"/>
              <a:ext cx="1528692" cy="915158"/>
              <a:chOff x="1329731" y="2691398"/>
              <a:chExt cx="1164835" cy="915158"/>
            </a:xfrm>
          </p:grpSpPr>
          <p:sp>
            <p:nvSpPr>
              <p:cNvPr id="63" name="Freeform: Shape 25">
                <a:extLst>
                  <a:ext uri="{FF2B5EF4-FFF2-40B4-BE49-F238E27FC236}">
                    <a16:creationId xmlns:a16="http://schemas.microsoft.com/office/drawing/2014/main" id="{2D440E14-8B6C-454A-90EF-B2606AC9E570}"/>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4" name="Rectangle 63">
                <a:extLst>
                  <a:ext uri="{FF2B5EF4-FFF2-40B4-BE49-F238E27FC236}">
                    <a16:creationId xmlns:a16="http://schemas.microsoft.com/office/drawing/2014/main" id="{7AAF7587-29C1-440A-A88A-662ADB3EEBE9}"/>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Customers want a different account and pricing levels</a:t>
                </a:r>
              </a:p>
            </p:txBody>
          </p:sp>
          <p:sp>
            <p:nvSpPr>
              <p:cNvPr id="65" name="Rectangle 64">
                <a:extLst>
                  <a:ext uri="{FF2B5EF4-FFF2-40B4-BE49-F238E27FC236}">
                    <a16:creationId xmlns:a16="http://schemas.microsoft.com/office/drawing/2014/main" id="{B4577328-A045-461F-91A6-0CA42F40223C}"/>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59" name="Group 58">
              <a:extLst>
                <a:ext uri="{FF2B5EF4-FFF2-40B4-BE49-F238E27FC236}">
                  <a16:creationId xmlns:a16="http://schemas.microsoft.com/office/drawing/2014/main" id="{7EADDE69-0599-4B27-AAF3-EC64BBFA024C}"/>
                </a:ext>
              </a:extLst>
            </p:cNvPr>
            <p:cNvGrpSpPr/>
            <p:nvPr/>
          </p:nvGrpSpPr>
          <p:grpSpPr>
            <a:xfrm>
              <a:off x="5954598" y="5077694"/>
              <a:ext cx="1528692" cy="915158"/>
              <a:chOff x="1329731" y="2691398"/>
              <a:chExt cx="1164835" cy="915158"/>
            </a:xfrm>
          </p:grpSpPr>
          <p:sp>
            <p:nvSpPr>
              <p:cNvPr id="60" name="Freeform: Shape 25">
                <a:extLst>
                  <a:ext uri="{FF2B5EF4-FFF2-40B4-BE49-F238E27FC236}">
                    <a16:creationId xmlns:a16="http://schemas.microsoft.com/office/drawing/2014/main" id="{A187D944-BD13-432E-829B-8A5ED990D157}"/>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1" name="Rectangle 60">
                <a:extLst>
                  <a:ext uri="{FF2B5EF4-FFF2-40B4-BE49-F238E27FC236}">
                    <a16:creationId xmlns:a16="http://schemas.microsoft.com/office/drawing/2014/main" id="{A360E814-8066-4AB4-B9B5-828D62DE35C4}"/>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Commonly used keyboard shortcuts should be a part</a:t>
                </a:r>
              </a:p>
            </p:txBody>
          </p:sp>
          <p:sp>
            <p:nvSpPr>
              <p:cNvPr id="62" name="Rectangle 61">
                <a:extLst>
                  <a:ext uri="{FF2B5EF4-FFF2-40B4-BE49-F238E27FC236}">
                    <a16:creationId xmlns:a16="http://schemas.microsoft.com/office/drawing/2014/main" id="{A81A6DE3-DA0C-4D23-81DD-3088D7671C0E}"/>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grpSp>
        <p:nvGrpSpPr>
          <p:cNvPr id="5" name="Group 4">
            <a:extLst>
              <a:ext uri="{FF2B5EF4-FFF2-40B4-BE49-F238E27FC236}">
                <a16:creationId xmlns:a16="http://schemas.microsoft.com/office/drawing/2014/main" id="{CD6D328C-F781-2421-723E-61D96773410D}"/>
              </a:ext>
            </a:extLst>
          </p:cNvPr>
          <p:cNvGrpSpPr/>
          <p:nvPr/>
        </p:nvGrpSpPr>
        <p:grpSpPr>
          <a:xfrm>
            <a:off x="8308154" y="2881230"/>
            <a:ext cx="3236599" cy="2920427"/>
            <a:chOff x="8308154" y="2881230"/>
            <a:chExt cx="3236599" cy="2920427"/>
          </a:xfrm>
        </p:grpSpPr>
        <p:grpSp>
          <p:nvGrpSpPr>
            <p:cNvPr id="73" name="Group 72">
              <a:extLst>
                <a:ext uri="{FF2B5EF4-FFF2-40B4-BE49-F238E27FC236}">
                  <a16:creationId xmlns:a16="http://schemas.microsoft.com/office/drawing/2014/main" id="{47D2BCA8-7ED2-462B-9D01-2E7BEFEC6B6F}"/>
                </a:ext>
              </a:extLst>
            </p:cNvPr>
            <p:cNvGrpSpPr/>
            <p:nvPr/>
          </p:nvGrpSpPr>
          <p:grpSpPr>
            <a:xfrm>
              <a:off x="8308154" y="2881230"/>
              <a:ext cx="1528692" cy="915158"/>
              <a:chOff x="1329731" y="2691398"/>
              <a:chExt cx="1164835" cy="915158"/>
            </a:xfrm>
          </p:grpSpPr>
          <p:sp>
            <p:nvSpPr>
              <p:cNvPr id="86" name="Freeform: Shape 25">
                <a:extLst>
                  <a:ext uri="{FF2B5EF4-FFF2-40B4-BE49-F238E27FC236}">
                    <a16:creationId xmlns:a16="http://schemas.microsoft.com/office/drawing/2014/main" id="{8C25EDE5-13D6-4160-9D2E-3A4D1F4D8EDB}"/>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7" name="Rectangle 86">
                <a:extLst>
                  <a:ext uri="{FF2B5EF4-FFF2-40B4-BE49-F238E27FC236}">
                    <a16:creationId xmlns:a16="http://schemas.microsoft.com/office/drawing/2014/main" id="{F3D84F06-F576-41B2-90AC-F9630A6133A8}"/>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Response to, customer questions within 5 minutes.</a:t>
                </a:r>
              </a:p>
            </p:txBody>
          </p:sp>
          <p:sp>
            <p:nvSpPr>
              <p:cNvPr id="88" name="Rectangle 87">
                <a:extLst>
                  <a:ext uri="{FF2B5EF4-FFF2-40B4-BE49-F238E27FC236}">
                    <a16:creationId xmlns:a16="http://schemas.microsoft.com/office/drawing/2014/main" id="{BCE6EC32-BECB-4C7C-8B79-F3AAFBBFEE9A}"/>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74" name="Group 73">
              <a:extLst>
                <a:ext uri="{FF2B5EF4-FFF2-40B4-BE49-F238E27FC236}">
                  <a16:creationId xmlns:a16="http://schemas.microsoft.com/office/drawing/2014/main" id="{03B5E753-C895-416A-BE25-1A478E534D10}"/>
                </a:ext>
              </a:extLst>
            </p:cNvPr>
            <p:cNvGrpSpPr/>
            <p:nvPr/>
          </p:nvGrpSpPr>
          <p:grpSpPr>
            <a:xfrm>
              <a:off x="10016061" y="3246029"/>
              <a:ext cx="1528692" cy="915158"/>
              <a:chOff x="1329731" y="2691398"/>
              <a:chExt cx="1164835" cy="915158"/>
            </a:xfrm>
          </p:grpSpPr>
          <p:sp>
            <p:nvSpPr>
              <p:cNvPr id="83" name="Freeform: Shape 25">
                <a:extLst>
                  <a:ext uri="{FF2B5EF4-FFF2-40B4-BE49-F238E27FC236}">
                    <a16:creationId xmlns:a16="http://schemas.microsoft.com/office/drawing/2014/main" id="{913EA968-DD7F-4FA1-8B81-1D10907F813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4" name="Rectangle 83">
                <a:extLst>
                  <a:ext uri="{FF2B5EF4-FFF2-40B4-BE49-F238E27FC236}">
                    <a16:creationId xmlns:a16="http://schemas.microsoft.com/office/drawing/2014/main" id="{D391302D-AE59-445E-B994-8D98334A283F}"/>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I wish keyboard shortcuts worked like other products</a:t>
                </a:r>
              </a:p>
            </p:txBody>
          </p:sp>
          <p:sp>
            <p:nvSpPr>
              <p:cNvPr id="85" name="Rectangle 84">
                <a:extLst>
                  <a:ext uri="{FF2B5EF4-FFF2-40B4-BE49-F238E27FC236}">
                    <a16:creationId xmlns:a16="http://schemas.microsoft.com/office/drawing/2014/main" id="{F14B2E12-603A-4EBB-A8F6-E0A75060F992}"/>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75" name="Group 74">
              <a:extLst>
                <a:ext uri="{FF2B5EF4-FFF2-40B4-BE49-F238E27FC236}">
                  <a16:creationId xmlns:a16="http://schemas.microsoft.com/office/drawing/2014/main" id="{AAA5870E-40AA-4FED-BBC6-AE4BE4AF08A4}"/>
                </a:ext>
              </a:extLst>
            </p:cNvPr>
            <p:cNvGrpSpPr/>
            <p:nvPr/>
          </p:nvGrpSpPr>
          <p:grpSpPr>
            <a:xfrm>
              <a:off x="9975864" y="4886499"/>
              <a:ext cx="1528692" cy="915158"/>
              <a:chOff x="1329731" y="2691398"/>
              <a:chExt cx="1164835" cy="915158"/>
            </a:xfrm>
          </p:grpSpPr>
          <p:sp>
            <p:nvSpPr>
              <p:cNvPr id="80" name="Freeform: Shape 25">
                <a:extLst>
                  <a:ext uri="{FF2B5EF4-FFF2-40B4-BE49-F238E27FC236}">
                    <a16:creationId xmlns:a16="http://schemas.microsoft.com/office/drawing/2014/main" id="{8B8E9BD1-E080-47FF-A6E7-850B3153D922}"/>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1" name="Rectangle 80">
                <a:extLst>
                  <a:ext uri="{FF2B5EF4-FFF2-40B4-BE49-F238E27FC236}">
                    <a16:creationId xmlns:a16="http://schemas.microsoft.com/office/drawing/2014/main" id="{BC7A3586-42EF-4BDB-9B01-C2FE53039E35}"/>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Commonly used keyboard shortcuts available in product</a:t>
                </a:r>
              </a:p>
            </p:txBody>
          </p:sp>
          <p:sp>
            <p:nvSpPr>
              <p:cNvPr id="82" name="Rectangle 81">
                <a:extLst>
                  <a:ext uri="{FF2B5EF4-FFF2-40B4-BE49-F238E27FC236}">
                    <a16:creationId xmlns:a16="http://schemas.microsoft.com/office/drawing/2014/main" id="{86B369DF-1B5F-48E2-824E-A081749B4DC3}"/>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76" name="Group 75">
              <a:extLst>
                <a:ext uri="{FF2B5EF4-FFF2-40B4-BE49-F238E27FC236}">
                  <a16:creationId xmlns:a16="http://schemas.microsoft.com/office/drawing/2014/main" id="{7716995A-B325-4DEA-8E1B-9C9F2DCF7303}"/>
                </a:ext>
              </a:extLst>
            </p:cNvPr>
            <p:cNvGrpSpPr/>
            <p:nvPr/>
          </p:nvGrpSpPr>
          <p:grpSpPr>
            <a:xfrm>
              <a:off x="8366574" y="4162536"/>
              <a:ext cx="1528692" cy="915158"/>
              <a:chOff x="1329731" y="2691398"/>
              <a:chExt cx="1164835" cy="915158"/>
            </a:xfrm>
          </p:grpSpPr>
          <p:sp>
            <p:nvSpPr>
              <p:cNvPr id="77" name="Freeform: Shape 25">
                <a:extLst>
                  <a:ext uri="{FF2B5EF4-FFF2-40B4-BE49-F238E27FC236}">
                    <a16:creationId xmlns:a16="http://schemas.microsoft.com/office/drawing/2014/main" id="{019027BA-7C3C-42AA-BE73-F6FD3703DEE4}"/>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8" name="Rectangle 77">
                <a:extLst>
                  <a:ext uri="{FF2B5EF4-FFF2-40B4-BE49-F238E27FC236}">
                    <a16:creationId xmlns:a16="http://schemas.microsoft.com/office/drawing/2014/main" id="{3F88AC9E-6D7D-4080-8720-429A93FBFE6A}"/>
                  </a:ext>
                </a:extLst>
              </p:cNvPr>
              <p:cNvSpPr/>
              <p:nvPr/>
            </p:nvSpPr>
            <p:spPr>
              <a:xfrm>
                <a:off x="1329732" y="2691398"/>
                <a:ext cx="1164834" cy="91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1">
                    <a:ln>
                      <a:noFill/>
                    </a:ln>
                    <a:solidFill>
                      <a:prstClr val="black">
                        <a:lumMod val="95000"/>
                        <a:lumOff val="5000"/>
                      </a:prstClr>
                    </a:solidFill>
                    <a:effectLst/>
                    <a:uLnTx/>
                    <a:uFillTx/>
                    <a:latin typeface="Montserrat" panose="00000500000000000000" pitchFamily="50" charset="0"/>
                    <a:ea typeface="+mn-ea"/>
                    <a:cs typeface="+mn-cs"/>
                  </a:rPr>
                  <a:t>Account activated within two minutes or less</a:t>
                </a:r>
              </a:p>
            </p:txBody>
          </p:sp>
          <p:sp>
            <p:nvSpPr>
              <p:cNvPr id="79" name="Rectangle 78">
                <a:extLst>
                  <a:ext uri="{FF2B5EF4-FFF2-40B4-BE49-F238E27FC236}">
                    <a16:creationId xmlns:a16="http://schemas.microsoft.com/office/drawing/2014/main" id="{C7271DD6-BFE1-41DF-8606-E394BF8DB164}"/>
                  </a:ext>
                </a:extLst>
              </p:cNvPr>
              <p:cNvSpPr/>
              <p:nvPr/>
            </p:nvSpPr>
            <p:spPr>
              <a:xfrm>
                <a:off x="1329731" y="2692281"/>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sp>
        <p:nvSpPr>
          <p:cNvPr id="7" name="TextBox 6">
            <a:extLst>
              <a:ext uri="{FF2B5EF4-FFF2-40B4-BE49-F238E27FC236}">
                <a16:creationId xmlns:a16="http://schemas.microsoft.com/office/drawing/2014/main" id="{CDE52CD5-1343-E476-43B1-A108F5919071}"/>
              </a:ext>
            </a:extLst>
          </p:cNvPr>
          <p:cNvSpPr txBox="1"/>
          <p:nvPr/>
        </p:nvSpPr>
        <p:spPr>
          <a:xfrm>
            <a:off x="670147" y="731207"/>
            <a:ext cx="4663456"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Voice of Customer </a:t>
            </a:r>
            <a:r>
              <a:rPr kumimoji="0" lang="en-US" sz="260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(VOC)</a:t>
            </a:r>
          </a:p>
        </p:txBody>
      </p:sp>
      <p:sp>
        <p:nvSpPr>
          <p:cNvPr id="17" name="Rectangle 16">
            <a:extLst>
              <a:ext uri="{FF2B5EF4-FFF2-40B4-BE49-F238E27FC236}">
                <a16:creationId xmlns:a16="http://schemas.microsoft.com/office/drawing/2014/main" id="{4ECEEB10-9553-4E6F-88F0-40931143153C}"/>
              </a:ext>
            </a:extLst>
          </p:cNvPr>
          <p:cNvSpPr/>
          <p:nvPr/>
        </p:nvSpPr>
        <p:spPr>
          <a:xfrm rot="10800000" flipH="1" flipV="1">
            <a:off x="760348" y="1641045"/>
            <a:ext cx="3508486" cy="51047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anose="00000500000000000000" pitchFamily="50" charset="0"/>
              </a:rPr>
              <a:t>CUSTOMER COMMENT</a:t>
            </a:r>
          </a:p>
        </p:txBody>
      </p:sp>
      <p:grpSp>
        <p:nvGrpSpPr>
          <p:cNvPr id="8" name="Group 7">
            <a:extLst>
              <a:ext uri="{FF2B5EF4-FFF2-40B4-BE49-F238E27FC236}">
                <a16:creationId xmlns:a16="http://schemas.microsoft.com/office/drawing/2014/main" id="{81A0C1DC-059A-4BFF-AFE9-5CB7D57F35CC}"/>
              </a:ext>
            </a:extLst>
          </p:cNvPr>
          <p:cNvGrpSpPr/>
          <p:nvPr/>
        </p:nvGrpSpPr>
        <p:grpSpPr>
          <a:xfrm>
            <a:off x="760348" y="2190750"/>
            <a:ext cx="3508486" cy="412646"/>
            <a:chOff x="760348" y="2092010"/>
            <a:chExt cx="3508486" cy="412646"/>
          </a:xfrm>
        </p:grpSpPr>
        <p:sp>
          <p:nvSpPr>
            <p:cNvPr id="95" name="Rectangle 94">
              <a:extLst>
                <a:ext uri="{FF2B5EF4-FFF2-40B4-BE49-F238E27FC236}">
                  <a16:creationId xmlns:a16="http://schemas.microsoft.com/office/drawing/2014/main" id="{2EAD1FEC-DF8D-4E64-AA10-A15456ADDE13}"/>
                </a:ext>
              </a:extLst>
            </p:cNvPr>
            <p:cNvSpPr/>
            <p:nvPr/>
          </p:nvSpPr>
          <p:spPr>
            <a:xfrm rot="10800000" flipH="1" flipV="1">
              <a:off x="760348" y="2092010"/>
              <a:ext cx="3508486" cy="412646"/>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2"/>
                </a:solidFill>
                <a:latin typeface="Montserrat" panose="00000500000000000000" pitchFamily="50" charset="0"/>
              </a:endParaRPr>
            </a:p>
          </p:txBody>
        </p:sp>
        <p:sp>
          <p:nvSpPr>
            <p:cNvPr id="2" name="Rectangle 1">
              <a:extLst>
                <a:ext uri="{FF2B5EF4-FFF2-40B4-BE49-F238E27FC236}">
                  <a16:creationId xmlns:a16="http://schemas.microsoft.com/office/drawing/2014/main" id="{B4B875D0-0765-4FE7-8D5F-98659FD7541F}"/>
                </a:ext>
              </a:extLst>
            </p:cNvPr>
            <p:cNvSpPr/>
            <p:nvPr/>
          </p:nvSpPr>
          <p:spPr>
            <a:xfrm>
              <a:off x="1366681" y="2167528"/>
              <a:ext cx="2295821" cy="246221"/>
            </a:xfrm>
            <a:prstGeom prst="rect">
              <a:avLst/>
            </a:prstGeom>
          </p:spPr>
          <p:txBody>
            <a:bodyPr wrap="none">
              <a:spAutoFit/>
            </a:bodyPr>
            <a:lstStyle/>
            <a:p>
              <a:pPr lvl="0" algn="ctr">
                <a:spcAft>
                  <a:spcPts val="600"/>
                </a:spcAft>
                <a:defRPr/>
              </a:pPr>
              <a:r>
                <a:rPr lang="en-US" sz="1000" i="1" dirty="0">
                  <a:latin typeface="Montserrat" panose="00000500000000000000" pitchFamily="50" charset="0"/>
                </a:rPr>
                <a:t>What are the customers saying?</a:t>
              </a:r>
            </a:p>
          </p:txBody>
        </p:sp>
      </p:grpSp>
      <p:sp>
        <p:nvSpPr>
          <p:cNvPr id="98" name="Rectangle 97">
            <a:extLst>
              <a:ext uri="{FF2B5EF4-FFF2-40B4-BE49-F238E27FC236}">
                <a16:creationId xmlns:a16="http://schemas.microsoft.com/office/drawing/2014/main" id="{3B0598D9-B673-4957-BC89-D9E774994435}"/>
              </a:ext>
            </a:extLst>
          </p:cNvPr>
          <p:cNvSpPr/>
          <p:nvPr/>
        </p:nvSpPr>
        <p:spPr>
          <a:xfrm rot="10800000" flipH="1" flipV="1">
            <a:off x="4457561" y="1641045"/>
            <a:ext cx="3508486" cy="51047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anose="00000500000000000000" pitchFamily="50" charset="0"/>
              </a:rPr>
              <a:t>CUSTOMER ISSUES</a:t>
            </a:r>
          </a:p>
        </p:txBody>
      </p:sp>
      <p:grpSp>
        <p:nvGrpSpPr>
          <p:cNvPr id="99" name="Group 98">
            <a:extLst>
              <a:ext uri="{FF2B5EF4-FFF2-40B4-BE49-F238E27FC236}">
                <a16:creationId xmlns:a16="http://schemas.microsoft.com/office/drawing/2014/main" id="{3517670D-93A6-428D-8C55-BDBFB6CB9761}"/>
              </a:ext>
            </a:extLst>
          </p:cNvPr>
          <p:cNvGrpSpPr/>
          <p:nvPr/>
        </p:nvGrpSpPr>
        <p:grpSpPr>
          <a:xfrm>
            <a:off x="4457561" y="2190750"/>
            <a:ext cx="3508486" cy="412646"/>
            <a:chOff x="760348" y="2092010"/>
            <a:chExt cx="3508486" cy="412646"/>
          </a:xfrm>
        </p:grpSpPr>
        <p:sp>
          <p:nvSpPr>
            <p:cNvPr id="100" name="Rectangle 99">
              <a:extLst>
                <a:ext uri="{FF2B5EF4-FFF2-40B4-BE49-F238E27FC236}">
                  <a16:creationId xmlns:a16="http://schemas.microsoft.com/office/drawing/2014/main" id="{0652E579-8B05-44B9-AAEA-8646E8A8E66B}"/>
                </a:ext>
              </a:extLst>
            </p:cNvPr>
            <p:cNvSpPr/>
            <p:nvPr/>
          </p:nvSpPr>
          <p:spPr>
            <a:xfrm rot="10800000" flipH="1" flipV="1">
              <a:off x="760348" y="2092010"/>
              <a:ext cx="3508486" cy="412646"/>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2"/>
                </a:solidFill>
                <a:latin typeface="Montserrat" panose="00000500000000000000" pitchFamily="50" charset="0"/>
              </a:endParaRPr>
            </a:p>
          </p:txBody>
        </p:sp>
        <p:sp>
          <p:nvSpPr>
            <p:cNvPr id="101" name="Rectangle 100">
              <a:extLst>
                <a:ext uri="{FF2B5EF4-FFF2-40B4-BE49-F238E27FC236}">
                  <a16:creationId xmlns:a16="http://schemas.microsoft.com/office/drawing/2014/main" id="{0C4CC585-0DA7-4CC2-8F28-9FABBE8AF7F6}"/>
                </a:ext>
              </a:extLst>
            </p:cNvPr>
            <p:cNvSpPr/>
            <p:nvPr/>
          </p:nvSpPr>
          <p:spPr>
            <a:xfrm>
              <a:off x="1441220" y="2167528"/>
              <a:ext cx="2146742" cy="246221"/>
            </a:xfrm>
            <a:prstGeom prst="rect">
              <a:avLst/>
            </a:prstGeom>
          </p:spPr>
          <p:txBody>
            <a:bodyPr wrap="none">
              <a:spAutoFit/>
            </a:bodyPr>
            <a:lstStyle/>
            <a:p>
              <a:pPr lvl="0" algn="ctr">
                <a:spcAft>
                  <a:spcPts val="600"/>
                </a:spcAft>
                <a:defRPr/>
              </a:pPr>
              <a:r>
                <a:rPr lang="en-US" sz="1000" i="1" dirty="0">
                  <a:latin typeface="Montserrat" panose="00000500000000000000" pitchFamily="50" charset="0"/>
                </a:rPr>
                <a:t>What do the customers need?</a:t>
              </a:r>
            </a:p>
          </p:txBody>
        </p:sp>
      </p:grpSp>
      <p:sp>
        <p:nvSpPr>
          <p:cNvPr id="103" name="Rectangle 102">
            <a:extLst>
              <a:ext uri="{FF2B5EF4-FFF2-40B4-BE49-F238E27FC236}">
                <a16:creationId xmlns:a16="http://schemas.microsoft.com/office/drawing/2014/main" id="{8A0B58CE-9729-4E24-88B1-3705DB98FF63}"/>
              </a:ext>
            </a:extLst>
          </p:cNvPr>
          <p:cNvSpPr/>
          <p:nvPr/>
        </p:nvSpPr>
        <p:spPr>
          <a:xfrm rot="10800000" flipH="1" flipV="1">
            <a:off x="8146610" y="1641045"/>
            <a:ext cx="3508486" cy="51047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anose="00000500000000000000" pitchFamily="50" charset="0"/>
              </a:rPr>
              <a:t>CUSTOMER REQUIREMENT</a:t>
            </a:r>
          </a:p>
        </p:txBody>
      </p:sp>
      <p:grpSp>
        <p:nvGrpSpPr>
          <p:cNvPr id="104" name="Group 103">
            <a:extLst>
              <a:ext uri="{FF2B5EF4-FFF2-40B4-BE49-F238E27FC236}">
                <a16:creationId xmlns:a16="http://schemas.microsoft.com/office/drawing/2014/main" id="{163DA21F-7564-4C39-8C21-CA726759D55A}"/>
              </a:ext>
            </a:extLst>
          </p:cNvPr>
          <p:cNvGrpSpPr/>
          <p:nvPr/>
        </p:nvGrpSpPr>
        <p:grpSpPr>
          <a:xfrm>
            <a:off x="8146610" y="2190750"/>
            <a:ext cx="3508486" cy="412646"/>
            <a:chOff x="760348" y="2092010"/>
            <a:chExt cx="3508486" cy="412646"/>
          </a:xfrm>
        </p:grpSpPr>
        <p:sp>
          <p:nvSpPr>
            <p:cNvPr id="105" name="Rectangle 104">
              <a:extLst>
                <a:ext uri="{FF2B5EF4-FFF2-40B4-BE49-F238E27FC236}">
                  <a16:creationId xmlns:a16="http://schemas.microsoft.com/office/drawing/2014/main" id="{4B952102-9E15-43B0-940B-BBAAF05DE750}"/>
                </a:ext>
              </a:extLst>
            </p:cNvPr>
            <p:cNvSpPr/>
            <p:nvPr/>
          </p:nvSpPr>
          <p:spPr>
            <a:xfrm rot="10800000" flipH="1" flipV="1">
              <a:off x="760348" y="2092010"/>
              <a:ext cx="3508486" cy="412646"/>
            </a:xfrm>
            <a:prstGeom prst="rect">
              <a:avLst/>
            </a:pr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2"/>
                </a:solidFill>
                <a:latin typeface="Montserrat" panose="00000500000000000000" pitchFamily="50" charset="0"/>
              </a:endParaRPr>
            </a:p>
          </p:txBody>
        </p:sp>
        <p:sp>
          <p:nvSpPr>
            <p:cNvPr id="106" name="Rectangle 105">
              <a:extLst>
                <a:ext uri="{FF2B5EF4-FFF2-40B4-BE49-F238E27FC236}">
                  <a16:creationId xmlns:a16="http://schemas.microsoft.com/office/drawing/2014/main" id="{BC0CAB3E-D805-4979-997C-AE72504347DE}"/>
                </a:ext>
              </a:extLst>
            </p:cNvPr>
            <p:cNvSpPr/>
            <p:nvPr/>
          </p:nvSpPr>
          <p:spPr>
            <a:xfrm>
              <a:off x="926657" y="2167528"/>
              <a:ext cx="3175869" cy="246221"/>
            </a:xfrm>
            <a:prstGeom prst="rect">
              <a:avLst/>
            </a:prstGeom>
          </p:spPr>
          <p:txBody>
            <a:bodyPr wrap="none">
              <a:spAutoFit/>
            </a:bodyPr>
            <a:lstStyle/>
            <a:p>
              <a:pPr lvl="0" algn="ctr">
                <a:spcAft>
                  <a:spcPts val="600"/>
                </a:spcAft>
                <a:defRPr/>
              </a:pPr>
              <a:r>
                <a:rPr lang="en-US" sz="1000" i="1" dirty="0">
                  <a:latin typeface="Montserrat" panose="00000500000000000000" pitchFamily="50" charset="0"/>
                </a:rPr>
                <a:t>What is required to fulfill the customers need?</a:t>
              </a:r>
            </a:p>
          </p:txBody>
        </p:sp>
      </p:grpSp>
    </p:spTree>
    <p:extLst>
      <p:ext uri="{BB962C8B-B14F-4D97-AF65-F5344CB8AC3E}">
        <p14:creationId xmlns:p14="http://schemas.microsoft.com/office/powerpoint/2010/main" val="374320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500"/>
                                        <p:tgtEl>
                                          <p:spTgt spid="27"/>
                                        </p:tgtEl>
                                      </p:cBhvr>
                                    </p:animEffect>
                                  </p:childTnLst>
                                </p:cTn>
                              </p:par>
                              <p:par>
                                <p:cTn id="14" presetID="0" presetClass="path" presetSubtype="0" decel="50000" fill="hold" grpId="1" nodeType="withEffect">
                                  <p:stCondLst>
                                    <p:cond delay="0"/>
                                  </p:stCondLst>
                                  <p:childTnLst>
                                    <p:animMotion origin="layout" path="M 0.1125 1.48148E-6 L 0 1.48148E-6 " pathEditMode="relative" rAng="0" ptsTypes="AA">
                                      <p:cBhvr>
                                        <p:cTn id="15" dur="1500" fill="hold"/>
                                        <p:tgtEl>
                                          <p:spTgt spid="21"/>
                                        </p:tgtEl>
                                        <p:attrNameLst>
                                          <p:attrName>ppt_x</p:attrName>
                                          <p:attrName>ppt_y</p:attrName>
                                        </p:attrNameLst>
                                      </p:cBhvr>
                                      <p:rCtr x="-5625" y="0"/>
                                    </p:animMotion>
                                  </p:childTnLst>
                                </p:cTn>
                              </p:par>
                              <p:par>
                                <p:cTn id="16" presetID="0" presetClass="path" presetSubtype="0" decel="50000" fill="hold" grpId="1" nodeType="withEffect">
                                  <p:stCondLst>
                                    <p:cond delay="0"/>
                                  </p:stCondLst>
                                  <p:childTnLst>
                                    <p:animMotion origin="layout" path="M -0.10547 1.48148E-6 L 6.25E-7 1.48148E-6 " pathEditMode="relative" rAng="0" ptsTypes="AA">
                                      <p:cBhvr>
                                        <p:cTn id="17" dur="1500" fill="hold"/>
                                        <p:tgtEl>
                                          <p:spTgt spid="27"/>
                                        </p:tgtEl>
                                        <p:attrNameLst>
                                          <p:attrName>ppt_x</p:attrName>
                                          <p:attrName>ppt_y</p:attrName>
                                        </p:attrNameLst>
                                      </p:cBhvr>
                                      <p:rCtr x="5273" y="0"/>
                                    </p:animMotion>
                                  </p:childTnLst>
                                </p:cTn>
                              </p:par>
                              <p:par>
                                <p:cTn id="18" presetID="10" presetClass="entr" presetSubtype="0" fill="hold" grpId="0" nodeType="withEffect">
                                  <p:stCondLst>
                                    <p:cond delay="1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childTnLst>
                                </p:cTn>
                              </p:par>
                              <p:par>
                                <p:cTn id="27" presetID="12" presetClass="entr" presetSubtype="4" fill="hold" grpId="0" nodeType="withEffect">
                                  <p:stCondLst>
                                    <p:cond delay="15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1000"/>
                                        <p:tgtEl>
                                          <p:spTgt spid="17"/>
                                        </p:tgtEl>
                                        <p:attrNameLst>
                                          <p:attrName>ppt_y</p:attrName>
                                        </p:attrNameLst>
                                      </p:cBhvr>
                                      <p:tavLst>
                                        <p:tav tm="0">
                                          <p:val>
                                            <p:strVal val="#ppt_y+#ppt_h*1.125000"/>
                                          </p:val>
                                        </p:tav>
                                        <p:tav tm="100000">
                                          <p:val>
                                            <p:strVal val="#ppt_y"/>
                                          </p:val>
                                        </p:tav>
                                      </p:tavLst>
                                    </p:anim>
                                    <p:animEffect transition="in" filter="wipe(up)">
                                      <p:cBhvr>
                                        <p:cTn id="30" dur="1000"/>
                                        <p:tgtEl>
                                          <p:spTgt spid="17"/>
                                        </p:tgtEl>
                                      </p:cBhvr>
                                    </p:animEffect>
                                  </p:childTnLst>
                                </p:cTn>
                              </p:par>
                              <p:par>
                                <p:cTn id="31" presetID="12" presetClass="entr" presetSubtype="4" fill="hold" grpId="0" nodeType="withEffect">
                                  <p:stCondLst>
                                    <p:cond delay="150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1000"/>
                                        <p:tgtEl>
                                          <p:spTgt spid="98"/>
                                        </p:tgtEl>
                                        <p:attrNameLst>
                                          <p:attrName>ppt_y</p:attrName>
                                        </p:attrNameLst>
                                      </p:cBhvr>
                                      <p:tavLst>
                                        <p:tav tm="0">
                                          <p:val>
                                            <p:strVal val="#ppt_y+#ppt_h*1.125000"/>
                                          </p:val>
                                        </p:tav>
                                        <p:tav tm="100000">
                                          <p:val>
                                            <p:strVal val="#ppt_y"/>
                                          </p:val>
                                        </p:tav>
                                      </p:tavLst>
                                    </p:anim>
                                    <p:animEffect transition="in" filter="wipe(up)">
                                      <p:cBhvr>
                                        <p:cTn id="34" dur="1000"/>
                                        <p:tgtEl>
                                          <p:spTgt spid="98"/>
                                        </p:tgtEl>
                                      </p:cBhvr>
                                    </p:animEffect>
                                  </p:childTnLst>
                                </p:cTn>
                              </p:par>
                              <p:par>
                                <p:cTn id="35" presetID="12" presetClass="entr" presetSubtype="4" fill="hold" grpId="0" nodeType="withEffect">
                                  <p:stCondLst>
                                    <p:cond delay="1500"/>
                                  </p:stCondLst>
                                  <p:childTnLst>
                                    <p:set>
                                      <p:cBhvr>
                                        <p:cTn id="36" dur="1" fill="hold">
                                          <p:stCondLst>
                                            <p:cond delay="0"/>
                                          </p:stCondLst>
                                        </p:cTn>
                                        <p:tgtEl>
                                          <p:spTgt spid="103"/>
                                        </p:tgtEl>
                                        <p:attrNameLst>
                                          <p:attrName>style.visibility</p:attrName>
                                        </p:attrNameLst>
                                      </p:cBhvr>
                                      <p:to>
                                        <p:strVal val="visible"/>
                                      </p:to>
                                    </p:set>
                                    <p:anim calcmode="lin" valueType="num">
                                      <p:cBhvr additive="base">
                                        <p:cTn id="37" dur="1000"/>
                                        <p:tgtEl>
                                          <p:spTgt spid="103"/>
                                        </p:tgtEl>
                                        <p:attrNameLst>
                                          <p:attrName>ppt_y</p:attrName>
                                        </p:attrNameLst>
                                      </p:cBhvr>
                                      <p:tavLst>
                                        <p:tav tm="0">
                                          <p:val>
                                            <p:strVal val="#ppt_y+#ppt_h*1.125000"/>
                                          </p:val>
                                        </p:tav>
                                        <p:tav tm="100000">
                                          <p:val>
                                            <p:strVal val="#ppt_y"/>
                                          </p:val>
                                        </p:tav>
                                      </p:tavLst>
                                    </p:anim>
                                    <p:animEffect transition="in" filter="wipe(up)">
                                      <p:cBhvr>
                                        <p:cTn id="38" dur="1000"/>
                                        <p:tgtEl>
                                          <p:spTgt spid="103"/>
                                        </p:tgtEl>
                                      </p:cBhvr>
                                    </p:animEffect>
                                  </p:childTnLst>
                                </p:cTn>
                              </p:par>
                              <p:par>
                                <p:cTn id="39" presetID="16" presetClass="entr" presetSubtype="37"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barn(outVertical)">
                                      <p:cBhvr>
                                        <p:cTn id="41" dur="1000"/>
                                        <p:tgtEl>
                                          <p:spTgt spid="8"/>
                                        </p:tgtEl>
                                      </p:cBhvr>
                                    </p:animEffect>
                                  </p:childTnLst>
                                </p:cTn>
                              </p:par>
                              <p:par>
                                <p:cTn id="42" presetID="16" presetClass="entr" presetSubtype="37" fill="hold" nodeType="withEffect">
                                  <p:stCondLst>
                                    <p:cond delay="2500"/>
                                  </p:stCondLst>
                                  <p:childTnLst>
                                    <p:set>
                                      <p:cBhvr>
                                        <p:cTn id="43" dur="1" fill="hold">
                                          <p:stCondLst>
                                            <p:cond delay="0"/>
                                          </p:stCondLst>
                                        </p:cTn>
                                        <p:tgtEl>
                                          <p:spTgt spid="99"/>
                                        </p:tgtEl>
                                        <p:attrNameLst>
                                          <p:attrName>style.visibility</p:attrName>
                                        </p:attrNameLst>
                                      </p:cBhvr>
                                      <p:to>
                                        <p:strVal val="visible"/>
                                      </p:to>
                                    </p:set>
                                    <p:animEffect transition="in" filter="barn(outVertical)">
                                      <p:cBhvr>
                                        <p:cTn id="44" dur="1000"/>
                                        <p:tgtEl>
                                          <p:spTgt spid="99"/>
                                        </p:tgtEl>
                                      </p:cBhvr>
                                    </p:animEffect>
                                  </p:childTnLst>
                                </p:cTn>
                              </p:par>
                              <p:par>
                                <p:cTn id="45" presetID="16" presetClass="entr" presetSubtype="37" fill="hold" nodeType="withEffect">
                                  <p:stCondLst>
                                    <p:cond delay="2500"/>
                                  </p:stCondLst>
                                  <p:childTnLst>
                                    <p:set>
                                      <p:cBhvr>
                                        <p:cTn id="46" dur="1" fill="hold">
                                          <p:stCondLst>
                                            <p:cond delay="0"/>
                                          </p:stCondLst>
                                        </p:cTn>
                                        <p:tgtEl>
                                          <p:spTgt spid="104"/>
                                        </p:tgtEl>
                                        <p:attrNameLst>
                                          <p:attrName>style.visibility</p:attrName>
                                        </p:attrNameLst>
                                      </p:cBhvr>
                                      <p:to>
                                        <p:strVal val="visible"/>
                                      </p:to>
                                    </p:set>
                                    <p:animEffect transition="in" filter="barn(outVertical)">
                                      <p:cBhvr>
                                        <p:cTn id="47" dur="1000"/>
                                        <p:tgtEl>
                                          <p:spTgt spid="104"/>
                                        </p:tgtEl>
                                      </p:cBhvr>
                                    </p:animEffect>
                                  </p:childTnLst>
                                </p:cTn>
                              </p:par>
                              <p:par>
                                <p:cTn id="48" presetID="10" presetClass="entr" presetSubtype="0" fill="hold" nodeType="withEffect">
                                  <p:stCondLst>
                                    <p:cond delay="350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500"/>
                                        <p:tgtEl>
                                          <p:spTgt spid="3"/>
                                        </p:tgtEl>
                                      </p:cBhvr>
                                    </p:animEffect>
                                  </p:childTnLst>
                                </p:cTn>
                              </p:par>
                              <p:par>
                                <p:cTn id="51" presetID="10" presetClass="entr" presetSubtype="0" fill="hold" nodeType="withEffect">
                                  <p:stCondLst>
                                    <p:cond delay="35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500"/>
                                        <p:tgtEl>
                                          <p:spTgt spid="4"/>
                                        </p:tgtEl>
                                      </p:cBhvr>
                                    </p:animEffect>
                                  </p:childTnLst>
                                </p:cTn>
                              </p:par>
                              <p:par>
                                <p:cTn id="54" presetID="10" presetClass="entr" presetSubtype="0" fill="hold" nodeType="withEffect">
                                  <p:stCondLst>
                                    <p:cond delay="35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500"/>
                                        <p:tgtEl>
                                          <p:spTgt spid="5"/>
                                        </p:tgtEl>
                                      </p:cBhvr>
                                    </p:animEffect>
                                  </p:childTnLst>
                                </p:cTn>
                              </p:par>
                              <p:par>
                                <p:cTn id="57" presetID="0" presetClass="path" presetSubtype="0" decel="50000" fill="hold" nodeType="withEffect">
                                  <p:stCondLst>
                                    <p:cond delay="3500"/>
                                  </p:stCondLst>
                                  <p:childTnLst>
                                    <p:animMotion origin="layout" path="M -0.02045 -0.04745 L 3.75E-6 1.11111E-6 " pathEditMode="relative" rAng="0" ptsTypes="AA">
                                      <p:cBhvr>
                                        <p:cTn id="58" dur="1500" fill="hold"/>
                                        <p:tgtEl>
                                          <p:spTgt spid="3"/>
                                        </p:tgtEl>
                                        <p:attrNameLst>
                                          <p:attrName>ppt_x</p:attrName>
                                          <p:attrName>ppt_y</p:attrName>
                                        </p:attrNameLst>
                                      </p:cBhvr>
                                      <p:rCtr x="1016" y="2361"/>
                                    </p:animMotion>
                                  </p:childTnLst>
                                </p:cTn>
                              </p:par>
                              <p:par>
                                <p:cTn id="59" presetID="0" presetClass="path" presetSubtype="0" decel="50000" fill="hold" nodeType="withEffect">
                                  <p:stCondLst>
                                    <p:cond delay="3500"/>
                                  </p:stCondLst>
                                  <p:childTnLst>
                                    <p:animMotion origin="layout" path="M -4.79167E-6 -0.06505 L -4.79167E-6 1.48148E-6 " pathEditMode="relative" rAng="0" ptsTypes="AA">
                                      <p:cBhvr>
                                        <p:cTn id="60" dur="1500" fill="hold"/>
                                        <p:tgtEl>
                                          <p:spTgt spid="4"/>
                                        </p:tgtEl>
                                        <p:attrNameLst>
                                          <p:attrName>ppt_x</p:attrName>
                                          <p:attrName>ppt_y</p:attrName>
                                        </p:attrNameLst>
                                      </p:cBhvr>
                                      <p:rCtr x="0" y="3241"/>
                                    </p:animMotion>
                                  </p:childTnLst>
                                </p:cTn>
                              </p:par>
                              <p:par>
                                <p:cTn id="61" presetID="0" presetClass="path" presetSubtype="0" decel="50000" fill="hold" nodeType="withEffect">
                                  <p:stCondLst>
                                    <p:cond delay="3500"/>
                                  </p:stCondLst>
                                  <p:childTnLst>
                                    <p:animMotion origin="layout" path="M 0.03203 -0.04329 L -2.5E-6 -1.85185E-6 " pathEditMode="relative" rAng="0" ptsTypes="AA">
                                      <p:cBhvr>
                                        <p:cTn id="62" dur="1500" fill="hold"/>
                                        <p:tgtEl>
                                          <p:spTgt spid="5"/>
                                        </p:tgtEl>
                                        <p:attrNameLst>
                                          <p:attrName>ppt_x</p:attrName>
                                          <p:attrName>ppt_y</p:attrName>
                                        </p:attrNameLst>
                                      </p:cBhvr>
                                      <p:rCtr x="-1602"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4" grpId="0" animBg="1"/>
      <p:bldP spid="27" grpId="0" animBg="1"/>
      <p:bldP spid="27" grpId="1" animBg="1"/>
      <p:bldP spid="25" grpId="0" animBg="1"/>
      <p:bldP spid="28" grpId="0" animBg="1"/>
      <p:bldP spid="17" grpId="0" animBg="1"/>
      <p:bldP spid="98" grpId="0" animBg="1"/>
      <p:bldP spid="1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61553E0-398C-0B45-FB69-D08EDE9E4327}"/>
              </a:ext>
            </a:extLst>
          </p:cNvPr>
          <p:cNvSpPr/>
          <p:nvPr/>
        </p:nvSpPr>
        <p:spPr>
          <a:xfrm rot="20896925">
            <a:off x="7248810" y="-3887814"/>
            <a:ext cx="7585326" cy="7328862"/>
          </a:xfrm>
          <a:prstGeom prst="ellipse">
            <a:avLst/>
          </a:prstGeom>
          <a:solidFill>
            <a:schemeClr val="accent4">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BA6EC930-F80F-77D5-AB59-D3C07D88404C}"/>
              </a:ext>
            </a:extLst>
          </p:cNvPr>
          <p:cNvSpPr/>
          <p:nvPr/>
        </p:nvSpPr>
        <p:spPr>
          <a:xfrm rot="2883026">
            <a:off x="-4060000" y="3470164"/>
            <a:ext cx="9460292" cy="6944634"/>
          </a:xfrm>
          <a:prstGeom prst="ellipse">
            <a:avLst/>
          </a:prstGeom>
          <a:solidFill>
            <a:schemeClr val="accent2">
              <a:alpha val="8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 name="Group 2">
            <a:extLst>
              <a:ext uri="{FF2B5EF4-FFF2-40B4-BE49-F238E27FC236}">
                <a16:creationId xmlns:a16="http://schemas.microsoft.com/office/drawing/2014/main" id="{2E23F92F-486B-4003-A20C-EE4D1C05C6C4}"/>
              </a:ext>
            </a:extLst>
          </p:cNvPr>
          <p:cNvGrpSpPr/>
          <p:nvPr/>
        </p:nvGrpSpPr>
        <p:grpSpPr>
          <a:xfrm>
            <a:off x="341542" y="2442817"/>
            <a:ext cx="11278957" cy="3202709"/>
            <a:chOff x="341542" y="1905000"/>
            <a:chExt cx="11278957" cy="3750012"/>
          </a:xfrm>
        </p:grpSpPr>
        <p:sp>
          <p:nvSpPr>
            <p:cNvPr id="6" name="Oval 41">
              <a:extLst>
                <a:ext uri="{FF2B5EF4-FFF2-40B4-BE49-F238E27FC236}">
                  <a16:creationId xmlns:a16="http://schemas.microsoft.com/office/drawing/2014/main" id="{B54E152C-8A1F-4FFE-9BB4-2D6C78FB45AC}"/>
                </a:ext>
              </a:extLst>
            </p:cNvPr>
            <p:cNvSpPr/>
            <p:nvPr/>
          </p:nvSpPr>
          <p:spPr>
            <a:xfrm>
              <a:off x="775425" y="2391678"/>
              <a:ext cx="10411190" cy="2776656"/>
            </a:xfrm>
            <a:prstGeom prst="rect">
              <a:avLst/>
            </a:prstGeom>
            <a:gradFill>
              <a:gsLst>
                <a:gs pos="99000">
                  <a:schemeClr val="accent2">
                    <a:lumMod val="60000"/>
                    <a:lumOff val="40000"/>
                    <a:alpha val="36464"/>
                  </a:schemeClr>
                </a:gs>
                <a:gs pos="0">
                  <a:schemeClr val="accent2">
                    <a:alpha val="31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Oval 42">
              <a:extLst>
                <a:ext uri="{FF2B5EF4-FFF2-40B4-BE49-F238E27FC236}">
                  <a16:creationId xmlns:a16="http://schemas.microsoft.com/office/drawing/2014/main" id="{99B58856-0688-40B2-A4C6-96A4EC923836}"/>
                </a:ext>
              </a:extLst>
            </p:cNvPr>
            <p:cNvSpPr/>
            <p:nvPr/>
          </p:nvSpPr>
          <p:spPr>
            <a:xfrm>
              <a:off x="341542" y="1905000"/>
              <a:ext cx="11278957" cy="3750012"/>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D387F6EE-337A-4A23-86C7-588FAEA69872}"/>
              </a:ext>
            </a:extLst>
          </p:cNvPr>
          <p:cNvSpPr/>
          <p:nvPr/>
        </p:nvSpPr>
        <p:spPr>
          <a:xfrm rot="10800000" flipH="1" flipV="1">
            <a:off x="775424" y="2858465"/>
            <a:ext cx="10411190" cy="801035"/>
          </a:xfrm>
          <a:prstGeom prst="rect">
            <a:avLst/>
          </a:prstGeom>
          <a:solidFill>
            <a:schemeClr val="accent2">
              <a:alpha val="15000"/>
            </a:schemeClr>
          </a:solidFill>
          <a:ln>
            <a:noFill/>
          </a:ln>
          <a:effectLst>
            <a:outerShdw blurRad="127000" dist="381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endParaRPr>
          </a:p>
        </p:txBody>
      </p:sp>
      <p:sp>
        <p:nvSpPr>
          <p:cNvPr id="9" name="Rectangle 8">
            <a:extLst>
              <a:ext uri="{FF2B5EF4-FFF2-40B4-BE49-F238E27FC236}">
                <a16:creationId xmlns:a16="http://schemas.microsoft.com/office/drawing/2014/main" id="{A8BB5799-90C6-41CF-A1C8-BCD5658DD38D}"/>
              </a:ext>
            </a:extLst>
          </p:cNvPr>
          <p:cNvSpPr/>
          <p:nvPr/>
        </p:nvSpPr>
        <p:spPr>
          <a:xfrm rot="10800000" flipH="1" flipV="1">
            <a:off x="775424" y="2594515"/>
            <a:ext cx="3366627" cy="540657"/>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anose="00000500000000000000" pitchFamily="50" charset="0"/>
              </a:rPr>
              <a:t>SITUATION</a:t>
            </a:r>
          </a:p>
        </p:txBody>
      </p:sp>
      <p:sp>
        <p:nvSpPr>
          <p:cNvPr id="10" name="Rectangle 9">
            <a:extLst>
              <a:ext uri="{FF2B5EF4-FFF2-40B4-BE49-F238E27FC236}">
                <a16:creationId xmlns:a16="http://schemas.microsoft.com/office/drawing/2014/main" id="{784969D1-DAF9-4698-A713-705E563CA5C5}"/>
              </a:ext>
            </a:extLst>
          </p:cNvPr>
          <p:cNvSpPr/>
          <p:nvPr/>
        </p:nvSpPr>
        <p:spPr>
          <a:xfrm rot="10800000" flipH="1" flipV="1">
            <a:off x="4282630" y="2594515"/>
            <a:ext cx="3381704" cy="540657"/>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anose="00000500000000000000" pitchFamily="50" charset="0"/>
              </a:rPr>
              <a:t>VOICE OF CUSTOMER (VOC)</a:t>
            </a:r>
          </a:p>
        </p:txBody>
      </p:sp>
      <p:sp>
        <p:nvSpPr>
          <p:cNvPr id="11" name="Rectangle 10">
            <a:extLst>
              <a:ext uri="{FF2B5EF4-FFF2-40B4-BE49-F238E27FC236}">
                <a16:creationId xmlns:a16="http://schemas.microsoft.com/office/drawing/2014/main" id="{389046C1-D9CD-4111-B831-BB8D9F6959BE}"/>
              </a:ext>
            </a:extLst>
          </p:cNvPr>
          <p:cNvSpPr/>
          <p:nvPr/>
        </p:nvSpPr>
        <p:spPr>
          <a:xfrm rot="10800000" flipH="1" flipV="1">
            <a:off x="7804911" y="2594515"/>
            <a:ext cx="3381704" cy="540657"/>
          </a:xfrm>
          <a:prstGeom prst="rect">
            <a:avLst/>
          </a:prstGeom>
          <a:solidFill>
            <a:srgbClr val="FBFBF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anose="00000500000000000000" pitchFamily="50" charset="0"/>
              </a:rPr>
              <a:t>RESTATED AS CUSTOMER NEED</a:t>
            </a:r>
          </a:p>
        </p:txBody>
      </p:sp>
      <p:cxnSp>
        <p:nvCxnSpPr>
          <p:cNvPr id="16" name="Straight Connector 15">
            <a:extLst>
              <a:ext uri="{FF2B5EF4-FFF2-40B4-BE49-F238E27FC236}">
                <a16:creationId xmlns:a16="http://schemas.microsoft.com/office/drawing/2014/main" id="{4AC6161F-B929-43DD-90F4-F959825C9571}"/>
              </a:ext>
            </a:extLst>
          </p:cNvPr>
          <p:cNvCxnSpPr>
            <a:cxnSpLocks/>
          </p:cNvCxnSpPr>
          <p:nvPr/>
        </p:nvCxnSpPr>
        <p:spPr>
          <a:xfrm>
            <a:off x="775425" y="4183828"/>
            <a:ext cx="1039611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0FDEEF-93FE-4558-B8D5-C67AE797761F}"/>
              </a:ext>
            </a:extLst>
          </p:cNvPr>
          <p:cNvCxnSpPr>
            <a:cxnSpLocks/>
          </p:cNvCxnSpPr>
          <p:nvPr/>
        </p:nvCxnSpPr>
        <p:spPr>
          <a:xfrm>
            <a:off x="775425" y="4706854"/>
            <a:ext cx="10396114"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024193-D46D-463B-B684-7E8657442F48}"/>
              </a:ext>
            </a:extLst>
          </p:cNvPr>
          <p:cNvSpPr txBox="1"/>
          <p:nvPr/>
        </p:nvSpPr>
        <p:spPr>
          <a:xfrm>
            <a:off x="1150526" y="3793754"/>
            <a:ext cx="2616421"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Man needs to get cheap haircut ASAP</a:t>
            </a:r>
          </a:p>
        </p:txBody>
      </p:sp>
      <p:sp>
        <p:nvSpPr>
          <p:cNvPr id="21" name="TextBox 20">
            <a:extLst>
              <a:ext uri="{FF2B5EF4-FFF2-40B4-BE49-F238E27FC236}">
                <a16:creationId xmlns:a16="http://schemas.microsoft.com/office/drawing/2014/main" id="{32DB7B3B-8EA2-4B23-AB57-1113E6D050BC}"/>
              </a:ext>
            </a:extLst>
          </p:cNvPr>
          <p:cNvSpPr txBox="1"/>
          <p:nvPr/>
        </p:nvSpPr>
        <p:spPr>
          <a:xfrm>
            <a:off x="1158083" y="4227012"/>
            <a:ext cx="2601328" cy="436658"/>
          </a:xfrm>
          <a:prstGeom prst="rect">
            <a:avLst/>
          </a:prstGeom>
          <a:noFill/>
        </p:spPr>
        <p:txBody>
          <a:bodyPr wrap="squar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Women needs a private hair appointment during lockdown</a:t>
            </a:r>
          </a:p>
        </p:txBody>
      </p:sp>
      <p:sp>
        <p:nvSpPr>
          <p:cNvPr id="22" name="TextBox 21">
            <a:extLst>
              <a:ext uri="{FF2B5EF4-FFF2-40B4-BE49-F238E27FC236}">
                <a16:creationId xmlns:a16="http://schemas.microsoft.com/office/drawing/2014/main" id="{4A53B835-F065-4BD7-83B4-B741BED7AA1F}"/>
              </a:ext>
            </a:extLst>
          </p:cNvPr>
          <p:cNvSpPr txBox="1"/>
          <p:nvPr/>
        </p:nvSpPr>
        <p:spPr>
          <a:xfrm>
            <a:off x="1150526" y="4839806"/>
            <a:ext cx="2616421"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Man needs to get cheap haircut ASAP</a:t>
            </a:r>
          </a:p>
        </p:txBody>
      </p:sp>
      <p:sp>
        <p:nvSpPr>
          <p:cNvPr id="23" name="TextBox 22">
            <a:extLst>
              <a:ext uri="{FF2B5EF4-FFF2-40B4-BE49-F238E27FC236}">
                <a16:creationId xmlns:a16="http://schemas.microsoft.com/office/drawing/2014/main" id="{09E62B3F-9BED-44BD-AF5F-08BE8E463F27}"/>
              </a:ext>
            </a:extLst>
          </p:cNvPr>
          <p:cNvSpPr txBox="1"/>
          <p:nvPr/>
        </p:nvSpPr>
        <p:spPr>
          <a:xfrm>
            <a:off x="1380565" y="3268484"/>
            <a:ext cx="2156360"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lumMod val="75000"/>
                  </a:schemeClr>
                </a:solidFill>
                <a:effectLst/>
                <a:uLnTx/>
                <a:uFillTx/>
                <a:latin typeface="Montserrat" panose="00000500000000000000" pitchFamily="50" charset="0"/>
                <a:ea typeface="+mn-ea"/>
                <a:cs typeface="+mn-cs"/>
              </a:rPr>
              <a:t>What is the Current Issue?</a:t>
            </a:r>
          </a:p>
        </p:txBody>
      </p:sp>
      <p:sp>
        <p:nvSpPr>
          <p:cNvPr id="25" name="TextBox 24">
            <a:extLst>
              <a:ext uri="{FF2B5EF4-FFF2-40B4-BE49-F238E27FC236}">
                <a16:creationId xmlns:a16="http://schemas.microsoft.com/office/drawing/2014/main" id="{0A04046D-B5AE-41CF-A431-99F2ACAFB4ED}"/>
              </a:ext>
            </a:extLst>
          </p:cNvPr>
          <p:cNvSpPr txBox="1"/>
          <p:nvPr/>
        </p:nvSpPr>
        <p:spPr>
          <a:xfrm>
            <a:off x="4368722" y="3793754"/>
            <a:ext cx="3209533"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Where is the best place to get a cheap haircut?</a:t>
            </a:r>
          </a:p>
        </p:txBody>
      </p:sp>
      <p:sp>
        <p:nvSpPr>
          <p:cNvPr id="26" name="TextBox 25">
            <a:extLst>
              <a:ext uri="{FF2B5EF4-FFF2-40B4-BE49-F238E27FC236}">
                <a16:creationId xmlns:a16="http://schemas.microsoft.com/office/drawing/2014/main" id="{3C053A25-75D5-498D-A943-5929B85A34B4}"/>
              </a:ext>
            </a:extLst>
          </p:cNvPr>
          <p:cNvSpPr txBox="1"/>
          <p:nvPr/>
        </p:nvSpPr>
        <p:spPr>
          <a:xfrm>
            <a:off x="4412807" y="4316780"/>
            <a:ext cx="3121367"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want someone to come to me to cut my hair.</a:t>
            </a:r>
          </a:p>
        </p:txBody>
      </p:sp>
      <p:sp>
        <p:nvSpPr>
          <p:cNvPr id="27" name="TextBox 26">
            <a:extLst>
              <a:ext uri="{FF2B5EF4-FFF2-40B4-BE49-F238E27FC236}">
                <a16:creationId xmlns:a16="http://schemas.microsoft.com/office/drawing/2014/main" id="{BF848A2F-D415-4DE8-84B7-E71F2F9857EC}"/>
              </a:ext>
            </a:extLst>
          </p:cNvPr>
          <p:cNvSpPr txBox="1"/>
          <p:nvPr/>
        </p:nvSpPr>
        <p:spPr>
          <a:xfrm>
            <a:off x="4368715" y="4839806"/>
            <a:ext cx="3209533"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Where is the best place to get a cheap haircut?</a:t>
            </a:r>
          </a:p>
        </p:txBody>
      </p:sp>
      <p:sp>
        <p:nvSpPr>
          <p:cNvPr id="28" name="TextBox 27">
            <a:extLst>
              <a:ext uri="{FF2B5EF4-FFF2-40B4-BE49-F238E27FC236}">
                <a16:creationId xmlns:a16="http://schemas.microsoft.com/office/drawing/2014/main" id="{26FEDE04-5880-423C-A251-28B7D37252FC}"/>
              </a:ext>
            </a:extLst>
          </p:cNvPr>
          <p:cNvSpPr txBox="1"/>
          <p:nvPr/>
        </p:nvSpPr>
        <p:spPr>
          <a:xfrm>
            <a:off x="4379146" y="3268484"/>
            <a:ext cx="3188694"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lumMod val="75000"/>
                  </a:schemeClr>
                </a:solidFill>
                <a:effectLst/>
                <a:uLnTx/>
                <a:uFillTx/>
                <a:latin typeface="Montserrat" panose="00000500000000000000" pitchFamily="50" charset="0"/>
                <a:ea typeface="+mn-ea"/>
                <a:cs typeface="+mn-cs"/>
              </a:rPr>
              <a:t>What is the stated problem or question?</a:t>
            </a:r>
          </a:p>
        </p:txBody>
      </p:sp>
      <p:sp>
        <p:nvSpPr>
          <p:cNvPr id="29" name="TextBox 28">
            <a:extLst>
              <a:ext uri="{FF2B5EF4-FFF2-40B4-BE49-F238E27FC236}">
                <a16:creationId xmlns:a16="http://schemas.microsoft.com/office/drawing/2014/main" id="{9279C170-2342-4AB5-A664-F212316B53D0}"/>
              </a:ext>
            </a:extLst>
          </p:cNvPr>
          <p:cNvSpPr txBox="1"/>
          <p:nvPr/>
        </p:nvSpPr>
        <p:spPr>
          <a:xfrm>
            <a:off x="7852533" y="3793754"/>
            <a:ext cx="3286477"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need to find the cheapest barber shop near me</a:t>
            </a:r>
          </a:p>
        </p:txBody>
      </p:sp>
      <p:sp>
        <p:nvSpPr>
          <p:cNvPr id="30" name="TextBox 29">
            <a:extLst>
              <a:ext uri="{FF2B5EF4-FFF2-40B4-BE49-F238E27FC236}">
                <a16:creationId xmlns:a16="http://schemas.microsoft.com/office/drawing/2014/main" id="{CAE60D2D-70EA-4A1F-A7C8-DC0A7D8179D0}"/>
              </a:ext>
            </a:extLst>
          </p:cNvPr>
          <p:cNvSpPr txBox="1"/>
          <p:nvPr/>
        </p:nvSpPr>
        <p:spPr>
          <a:xfrm>
            <a:off x="8267700" y="4227012"/>
            <a:ext cx="2456142" cy="436658"/>
          </a:xfrm>
          <a:prstGeom prst="rect">
            <a:avLst/>
          </a:prstGeom>
          <a:noFill/>
        </p:spPr>
        <p:txBody>
          <a:bodyPr wrap="squar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need a mobile hairdresser I can find and pay with my phone</a:t>
            </a:r>
          </a:p>
        </p:txBody>
      </p:sp>
      <p:sp>
        <p:nvSpPr>
          <p:cNvPr id="31" name="TextBox 30">
            <a:extLst>
              <a:ext uri="{FF2B5EF4-FFF2-40B4-BE49-F238E27FC236}">
                <a16:creationId xmlns:a16="http://schemas.microsoft.com/office/drawing/2014/main" id="{9722B81C-911F-413A-B589-7F3475436439}"/>
              </a:ext>
            </a:extLst>
          </p:cNvPr>
          <p:cNvSpPr txBox="1"/>
          <p:nvPr/>
        </p:nvSpPr>
        <p:spPr>
          <a:xfrm>
            <a:off x="7852524" y="4839806"/>
            <a:ext cx="3286477" cy="257122"/>
          </a:xfrm>
          <a:prstGeom prst="rect">
            <a:avLst/>
          </a:prstGeom>
          <a:noFill/>
        </p:spPr>
        <p:txBody>
          <a:bodyPr wrap="none" rtlCol="0" anchor="ctr" anchorCtr="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need to find the cheapest barber shop near me</a:t>
            </a:r>
          </a:p>
        </p:txBody>
      </p:sp>
      <p:sp>
        <p:nvSpPr>
          <p:cNvPr id="32" name="TextBox 31">
            <a:extLst>
              <a:ext uri="{FF2B5EF4-FFF2-40B4-BE49-F238E27FC236}">
                <a16:creationId xmlns:a16="http://schemas.microsoft.com/office/drawing/2014/main" id="{FE9A2FFF-C1E8-493B-BEDA-35E72E0B0DBB}"/>
              </a:ext>
            </a:extLst>
          </p:cNvPr>
          <p:cNvSpPr txBox="1"/>
          <p:nvPr/>
        </p:nvSpPr>
        <p:spPr>
          <a:xfrm>
            <a:off x="7911045" y="3268484"/>
            <a:ext cx="3169458"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lumMod val="75000"/>
                  </a:schemeClr>
                </a:solidFill>
                <a:effectLst/>
                <a:uLnTx/>
                <a:uFillTx/>
                <a:latin typeface="Montserrat" panose="00000500000000000000" pitchFamily="50" charset="0"/>
                <a:ea typeface="+mn-ea"/>
                <a:cs typeface="+mn-cs"/>
              </a:rPr>
              <a:t>What is the underlying Customer Need?</a:t>
            </a:r>
          </a:p>
        </p:txBody>
      </p:sp>
      <p:grpSp>
        <p:nvGrpSpPr>
          <p:cNvPr id="4" name="Group 3">
            <a:extLst>
              <a:ext uri="{FF2B5EF4-FFF2-40B4-BE49-F238E27FC236}">
                <a16:creationId xmlns:a16="http://schemas.microsoft.com/office/drawing/2014/main" id="{7E55AAFD-C06C-4702-8043-9C79FE0986C9}"/>
              </a:ext>
            </a:extLst>
          </p:cNvPr>
          <p:cNvGrpSpPr/>
          <p:nvPr/>
        </p:nvGrpSpPr>
        <p:grpSpPr>
          <a:xfrm>
            <a:off x="775422" y="1451489"/>
            <a:ext cx="10411192" cy="817663"/>
            <a:chOff x="760348" y="1451489"/>
            <a:chExt cx="10411190" cy="817663"/>
          </a:xfrm>
        </p:grpSpPr>
        <p:sp>
          <p:nvSpPr>
            <p:cNvPr id="36" name="Rectangle 35">
              <a:extLst>
                <a:ext uri="{FF2B5EF4-FFF2-40B4-BE49-F238E27FC236}">
                  <a16:creationId xmlns:a16="http://schemas.microsoft.com/office/drawing/2014/main" id="{6F044914-E95D-4405-8163-DDC7AE13CDBF}"/>
                </a:ext>
              </a:extLst>
            </p:cNvPr>
            <p:cNvSpPr/>
            <p:nvPr/>
          </p:nvSpPr>
          <p:spPr>
            <a:xfrm rot="10800000" flipH="1" flipV="1">
              <a:off x="760348" y="1451489"/>
              <a:ext cx="10411190" cy="817663"/>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182880" rIns="182880" bIns="182880" numCol="1" rtlCol="0" anchor="ctr">
              <a:noAutofit/>
            </a:bodyPr>
            <a:lstStyle/>
            <a:p>
              <a:pPr>
                <a:spcAft>
                  <a:spcPts val="400"/>
                </a:spcAft>
              </a:pPr>
              <a:r>
                <a:rPr lang="en-US" sz="1300" b="1" dirty="0">
                  <a:solidFill>
                    <a:schemeClr val="accent2"/>
                  </a:solidFill>
                  <a:latin typeface="Montserrat" panose="00000500000000000000" pitchFamily="50" charset="0"/>
                </a:rPr>
                <a:t>Customer Profile</a:t>
              </a:r>
            </a:p>
          </p:txBody>
        </p:sp>
        <p:sp>
          <p:nvSpPr>
            <p:cNvPr id="35" name="Rectangle 34">
              <a:extLst>
                <a:ext uri="{FF2B5EF4-FFF2-40B4-BE49-F238E27FC236}">
                  <a16:creationId xmlns:a16="http://schemas.microsoft.com/office/drawing/2014/main" id="{D4D9F8BC-5818-4277-8E0E-6DD2ECC9024C}"/>
                </a:ext>
              </a:extLst>
            </p:cNvPr>
            <p:cNvSpPr/>
            <p:nvPr/>
          </p:nvSpPr>
          <p:spPr>
            <a:xfrm>
              <a:off x="2979928" y="1729515"/>
              <a:ext cx="3230372"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Describe customer segment or profile here</a:t>
              </a:r>
            </a:p>
          </p:txBody>
        </p:sp>
        <p:cxnSp>
          <p:nvCxnSpPr>
            <p:cNvPr id="38" name="Straight Connector 37">
              <a:extLst>
                <a:ext uri="{FF2B5EF4-FFF2-40B4-BE49-F238E27FC236}">
                  <a16:creationId xmlns:a16="http://schemas.microsoft.com/office/drawing/2014/main" id="{1B1EECCD-DA77-4A08-8B7F-C72D2CF30264}"/>
                </a:ext>
              </a:extLst>
            </p:cNvPr>
            <p:cNvCxnSpPr/>
            <p:nvPr/>
          </p:nvCxnSpPr>
          <p:spPr>
            <a:xfrm>
              <a:off x="2802082" y="1506281"/>
              <a:ext cx="0" cy="708078"/>
            </a:xfrm>
            <a:prstGeom prst="line">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a:extLst>
              <a:ext uri="{FF2B5EF4-FFF2-40B4-BE49-F238E27FC236}">
                <a16:creationId xmlns:a16="http://schemas.microsoft.com/office/drawing/2014/main" id="{C0407268-9559-4884-8D50-1EEA2874D4B1}"/>
              </a:ext>
            </a:extLst>
          </p:cNvPr>
          <p:cNvGrpSpPr/>
          <p:nvPr/>
        </p:nvGrpSpPr>
        <p:grpSpPr>
          <a:xfrm>
            <a:off x="775422" y="5510901"/>
            <a:ext cx="10411190" cy="820738"/>
            <a:chOff x="760348" y="5510901"/>
            <a:chExt cx="10411190" cy="820738"/>
          </a:xfrm>
        </p:grpSpPr>
        <p:sp>
          <p:nvSpPr>
            <p:cNvPr id="42" name="Rectangle 41">
              <a:extLst>
                <a:ext uri="{FF2B5EF4-FFF2-40B4-BE49-F238E27FC236}">
                  <a16:creationId xmlns:a16="http://schemas.microsoft.com/office/drawing/2014/main" id="{08A58111-6488-4750-BDB9-6237983F17B6}"/>
                </a:ext>
              </a:extLst>
            </p:cNvPr>
            <p:cNvSpPr/>
            <p:nvPr/>
          </p:nvSpPr>
          <p:spPr>
            <a:xfrm rot="10800000" flipH="1" flipV="1">
              <a:off x="760348" y="5510901"/>
              <a:ext cx="10411190" cy="820738"/>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182880" rIns="182880" bIns="182880" numCol="1" rtlCol="0" anchor="ctr">
              <a:spAutoFit/>
            </a:bodyPr>
            <a:lstStyle/>
            <a:p>
              <a:pPr>
                <a:spcAft>
                  <a:spcPts val="400"/>
                </a:spcAft>
              </a:pPr>
              <a:r>
                <a:rPr lang="en-US" sz="1300" b="1" dirty="0">
                  <a:solidFill>
                    <a:schemeClr val="accent2"/>
                  </a:solidFill>
                  <a:latin typeface="Montserrat" panose="00000500000000000000" pitchFamily="50" charset="0"/>
                </a:rPr>
                <a:t>Implications &amp;</a:t>
              </a:r>
            </a:p>
            <a:p>
              <a:pPr>
                <a:spcAft>
                  <a:spcPts val="400"/>
                </a:spcAft>
              </a:pPr>
              <a:r>
                <a:rPr lang="en-US" sz="1300" b="1" dirty="0">
                  <a:solidFill>
                    <a:schemeClr val="accent2"/>
                  </a:solidFill>
                  <a:latin typeface="Montserrat" panose="00000500000000000000" pitchFamily="50" charset="0"/>
                </a:rPr>
                <a:t>Opportunities</a:t>
              </a:r>
            </a:p>
          </p:txBody>
        </p:sp>
        <p:sp>
          <p:nvSpPr>
            <p:cNvPr id="43" name="Rectangle 42">
              <a:extLst>
                <a:ext uri="{FF2B5EF4-FFF2-40B4-BE49-F238E27FC236}">
                  <a16:creationId xmlns:a16="http://schemas.microsoft.com/office/drawing/2014/main" id="{C90F8BBC-186E-4AA9-8A03-A51F9B9AD4F9}"/>
                </a:ext>
              </a:extLst>
            </p:cNvPr>
            <p:cNvSpPr/>
            <p:nvPr/>
          </p:nvSpPr>
          <p:spPr>
            <a:xfrm>
              <a:off x="2979927" y="5790465"/>
              <a:ext cx="377329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Describe top implications and opportunities here</a:t>
              </a:r>
            </a:p>
          </p:txBody>
        </p:sp>
        <p:cxnSp>
          <p:nvCxnSpPr>
            <p:cNvPr id="44" name="Straight Connector 43">
              <a:extLst>
                <a:ext uri="{FF2B5EF4-FFF2-40B4-BE49-F238E27FC236}">
                  <a16:creationId xmlns:a16="http://schemas.microsoft.com/office/drawing/2014/main" id="{7DBB1976-0341-4F24-A7AC-A2F4717991BF}"/>
                </a:ext>
              </a:extLst>
            </p:cNvPr>
            <p:cNvCxnSpPr/>
            <p:nvPr/>
          </p:nvCxnSpPr>
          <p:spPr>
            <a:xfrm>
              <a:off x="2802082" y="5567231"/>
              <a:ext cx="0" cy="708078"/>
            </a:xfrm>
            <a:prstGeom prst="line">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extBox 1">
            <a:extLst>
              <a:ext uri="{FF2B5EF4-FFF2-40B4-BE49-F238E27FC236}">
                <a16:creationId xmlns:a16="http://schemas.microsoft.com/office/drawing/2014/main" id="{110BBC9D-1EC3-8C33-A3F5-A467360A5C61}"/>
              </a:ext>
            </a:extLst>
          </p:cNvPr>
          <p:cNvSpPr txBox="1"/>
          <p:nvPr/>
        </p:nvSpPr>
        <p:spPr>
          <a:xfrm>
            <a:off x="670147" y="731207"/>
            <a:ext cx="5654112"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Voice of Customer </a:t>
            </a:r>
            <a:r>
              <a:rPr kumimoji="0" lang="en-US" sz="260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(VOC) </a:t>
            </a: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Table</a:t>
            </a:r>
          </a:p>
        </p:txBody>
      </p:sp>
    </p:spTree>
    <p:extLst>
      <p:ext uri="{BB962C8B-B14F-4D97-AF65-F5344CB8AC3E}">
        <p14:creationId xmlns:p14="http://schemas.microsoft.com/office/powerpoint/2010/main" val="350008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1509">
            <a:extLst>
              <a:ext uri="{FF2B5EF4-FFF2-40B4-BE49-F238E27FC236}">
                <a16:creationId xmlns:a16="http://schemas.microsoft.com/office/drawing/2014/main" id="{6E8912D3-5250-1789-850D-EBFD12295F7A}"/>
              </a:ext>
            </a:extLst>
          </p:cNvPr>
          <p:cNvSpPr/>
          <p:nvPr/>
        </p:nvSpPr>
        <p:spPr>
          <a:xfrm rot="12856192">
            <a:off x="3042193" y="-614143"/>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DF6EC996-7B7B-4423-BA96-726006729C7D}"/>
              </a:ext>
            </a:extLst>
          </p:cNvPr>
          <p:cNvSpPr txBox="1"/>
          <p:nvPr/>
        </p:nvSpPr>
        <p:spPr>
          <a:xfrm>
            <a:off x="670147" y="731207"/>
            <a:ext cx="2255746"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Key Drivers</a:t>
            </a:r>
          </a:p>
        </p:txBody>
      </p:sp>
      <p:grpSp>
        <p:nvGrpSpPr>
          <p:cNvPr id="59" name="Group 58">
            <a:extLst>
              <a:ext uri="{FF2B5EF4-FFF2-40B4-BE49-F238E27FC236}">
                <a16:creationId xmlns:a16="http://schemas.microsoft.com/office/drawing/2014/main" id="{8403FE8B-2367-491B-A975-52FA484691AA}"/>
              </a:ext>
            </a:extLst>
          </p:cNvPr>
          <p:cNvGrpSpPr/>
          <p:nvPr/>
        </p:nvGrpSpPr>
        <p:grpSpPr>
          <a:xfrm>
            <a:off x="774700" y="1827121"/>
            <a:ext cx="10642600" cy="4049465"/>
            <a:chOff x="774700" y="1827121"/>
            <a:chExt cx="10642600" cy="4049465"/>
          </a:xfrm>
        </p:grpSpPr>
        <p:sp>
          <p:nvSpPr>
            <p:cNvPr id="7" name="Rectangle 6">
              <a:extLst>
                <a:ext uri="{FF2B5EF4-FFF2-40B4-BE49-F238E27FC236}">
                  <a16:creationId xmlns:a16="http://schemas.microsoft.com/office/drawing/2014/main" id="{9F1457A0-CCC9-4752-A35A-45930D75047F}"/>
                </a:ext>
              </a:extLst>
            </p:cNvPr>
            <p:cNvSpPr/>
            <p:nvPr/>
          </p:nvSpPr>
          <p:spPr>
            <a:xfrm>
              <a:off x="774700" y="2807720"/>
              <a:ext cx="10642600" cy="639187"/>
            </a:xfrm>
            <a:prstGeom prst="rect">
              <a:avLst/>
            </a:prstGeom>
            <a:solidFill>
              <a:srgbClr val="231A2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noFill/>
              </a:endParaRPr>
            </a:p>
          </p:txBody>
        </p:sp>
        <p:sp>
          <p:nvSpPr>
            <p:cNvPr id="14" name="Rectangle 13">
              <a:extLst>
                <a:ext uri="{FF2B5EF4-FFF2-40B4-BE49-F238E27FC236}">
                  <a16:creationId xmlns:a16="http://schemas.microsoft.com/office/drawing/2014/main" id="{A668A48F-E2E5-4B56-B907-A5E493073C98}"/>
                </a:ext>
              </a:extLst>
            </p:cNvPr>
            <p:cNvSpPr/>
            <p:nvPr/>
          </p:nvSpPr>
          <p:spPr>
            <a:xfrm>
              <a:off x="774700" y="2807720"/>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2"/>
                  </a:solidFill>
                  <a:latin typeface="Montserrat" panose="00000500000000000000" pitchFamily="50" charset="0"/>
                </a:rPr>
                <a:t>On time delivery</a:t>
              </a:r>
            </a:p>
          </p:txBody>
        </p:sp>
        <p:sp>
          <p:nvSpPr>
            <p:cNvPr id="15" name="Rectangle 14">
              <a:extLst>
                <a:ext uri="{FF2B5EF4-FFF2-40B4-BE49-F238E27FC236}">
                  <a16:creationId xmlns:a16="http://schemas.microsoft.com/office/drawing/2014/main" id="{075F39E1-FC2B-4DDC-B5D9-8FD8A00E4F79}"/>
                </a:ext>
              </a:extLst>
            </p:cNvPr>
            <p:cNvSpPr/>
            <p:nvPr/>
          </p:nvSpPr>
          <p:spPr>
            <a:xfrm>
              <a:off x="2903220" y="2807720"/>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10</a:t>
              </a:r>
            </a:p>
          </p:txBody>
        </p:sp>
        <p:sp>
          <p:nvSpPr>
            <p:cNvPr id="16" name="Rectangle 15">
              <a:extLst>
                <a:ext uri="{FF2B5EF4-FFF2-40B4-BE49-F238E27FC236}">
                  <a16:creationId xmlns:a16="http://schemas.microsoft.com/office/drawing/2014/main" id="{DD2C7D81-CF77-44F4-90EC-68BAC514D7DC}"/>
                </a:ext>
              </a:extLst>
            </p:cNvPr>
            <p:cNvSpPr/>
            <p:nvPr/>
          </p:nvSpPr>
          <p:spPr>
            <a:xfrm>
              <a:off x="5031740" y="2807720"/>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4</a:t>
              </a:r>
            </a:p>
          </p:txBody>
        </p:sp>
        <p:sp>
          <p:nvSpPr>
            <p:cNvPr id="17" name="Rectangle 16">
              <a:extLst>
                <a:ext uri="{FF2B5EF4-FFF2-40B4-BE49-F238E27FC236}">
                  <a16:creationId xmlns:a16="http://schemas.microsoft.com/office/drawing/2014/main" id="{F2E6E094-E5B0-42B5-96EA-6FA0C7909A2F}"/>
                </a:ext>
              </a:extLst>
            </p:cNvPr>
            <p:cNvSpPr/>
            <p:nvPr/>
          </p:nvSpPr>
          <p:spPr>
            <a:xfrm>
              <a:off x="7160260" y="2807720"/>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6</a:t>
              </a:r>
            </a:p>
          </p:txBody>
        </p:sp>
        <p:sp>
          <p:nvSpPr>
            <p:cNvPr id="18" name="Rectangle 17">
              <a:extLst>
                <a:ext uri="{FF2B5EF4-FFF2-40B4-BE49-F238E27FC236}">
                  <a16:creationId xmlns:a16="http://schemas.microsoft.com/office/drawing/2014/main" id="{2D4DCBA7-E82B-445C-8536-669C179EA256}"/>
                </a:ext>
              </a:extLst>
            </p:cNvPr>
            <p:cNvSpPr/>
            <p:nvPr/>
          </p:nvSpPr>
          <p:spPr>
            <a:xfrm>
              <a:off x="9288780" y="2807720"/>
              <a:ext cx="2128520" cy="639187"/>
            </a:xfrm>
            <a:prstGeom prst="rect">
              <a:avLst/>
            </a:prstGeom>
            <a:gradFill flip="none" rotWithShape="1">
              <a:gsLst>
                <a:gs pos="0">
                  <a:schemeClr val="accent6">
                    <a:lumMod val="75000"/>
                  </a:schemeClr>
                </a:gs>
                <a:gs pos="100000">
                  <a:schemeClr val="accent6">
                    <a:lumMod val="75000"/>
                    <a:alpha val="7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High</a:t>
              </a:r>
            </a:p>
          </p:txBody>
        </p:sp>
        <p:sp>
          <p:nvSpPr>
            <p:cNvPr id="23" name="Rectangle 22">
              <a:extLst>
                <a:ext uri="{FF2B5EF4-FFF2-40B4-BE49-F238E27FC236}">
                  <a16:creationId xmlns:a16="http://schemas.microsoft.com/office/drawing/2014/main" id="{6A481162-BAC8-4568-AF4E-CD4CA3E2602E}"/>
                </a:ext>
              </a:extLst>
            </p:cNvPr>
            <p:cNvSpPr/>
            <p:nvPr/>
          </p:nvSpPr>
          <p:spPr>
            <a:xfrm>
              <a:off x="774700" y="3617613"/>
              <a:ext cx="10642600" cy="639187"/>
            </a:xfrm>
            <a:prstGeom prst="rect">
              <a:avLst/>
            </a:prstGeom>
            <a:solidFill>
              <a:srgbClr val="231A2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noFill/>
              </a:endParaRPr>
            </a:p>
          </p:txBody>
        </p:sp>
        <p:sp>
          <p:nvSpPr>
            <p:cNvPr id="24" name="Rectangle 23">
              <a:extLst>
                <a:ext uri="{FF2B5EF4-FFF2-40B4-BE49-F238E27FC236}">
                  <a16:creationId xmlns:a16="http://schemas.microsoft.com/office/drawing/2014/main" id="{9256B3AB-23B6-47FF-9140-86263A092229}"/>
                </a:ext>
              </a:extLst>
            </p:cNvPr>
            <p:cNvSpPr/>
            <p:nvPr/>
          </p:nvSpPr>
          <p:spPr>
            <a:xfrm>
              <a:off x="774700" y="3617613"/>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2"/>
                  </a:solidFill>
                  <a:latin typeface="Montserrat" panose="00000500000000000000" pitchFamily="50" charset="0"/>
                </a:rPr>
                <a:t>Right product</a:t>
              </a:r>
            </a:p>
          </p:txBody>
        </p:sp>
        <p:sp>
          <p:nvSpPr>
            <p:cNvPr id="25" name="Rectangle 24">
              <a:extLst>
                <a:ext uri="{FF2B5EF4-FFF2-40B4-BE49-F238E27FC236}">
                  <a16:creationId xmlns:a16="http://schemas.microsoft.com/office/drawing/2014/main" id="{954FA130-508F-4147-89A9-3DD5EBE2979E}"/>
                </a:ext>
              </a:extLst>
            </p:cNvPr>
            <p:cNvSpPr/>
            <p:nvPr/>
          </p:nvSpPr>
          <p:spPr>
            <a:xfrm>
              <a:off x="2903220" y="3617613"/>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10</a:t>
              </a:r>
            </a:p>
          </p:txBody>
        </p:sp>
        <p:sp>
          <p:nvSpPr>
            <p:cNvPr id="26" name="Rectangle 25">
              <a:extLst>
                <a:ext uri="{FF2B5EF4-FFF2-40B4-BE49-F238E27FC236}">
                  <a16:creationId xmlns:a16="http://schemas.microsoft.com/office/drawing/2014/main" id="{E175D3D0-A5A4-4452-AC9F-689FD0380F4F}"/>
                </a:ext>
              </a:extLst>
            </p:cNvPr>
            <p:cNvSpPr/>
            <p:nvPr/>
          </p:nvSpPr>
          <p:spPr>
            <a:xfrm>
              <a:off x="5031740" y="3617613"/>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7</a:t>
              </a:r>
            </a:p>
          </p:txBody>
        </p:sp>
        <p:sp>
          <p:nvSpPr>
            <p:cNvPr id="27" name="Rectangle 26">
              <a:extLst>
                <a:ext uri="{FF2B5EF4-FFF2-40B4-BE49-F238E27FC236}">
                  <a16:creationId xmlns:a16="http://schemas.microsoft.com/office/drawing/2014/main" id="{4743246D-3B2E-46A1-B51F-356C7596E759}"/>
                </a:ext>
              </a:extLst>
            </p:cNvPr>
            <p:cNvSpPr/>
            <p:nvPr/>
          </p:nvSpPr>
          <p:spPr>
            <a:xfrm>
              <a:off x="7160260" y="3617613"/>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3</a:t>
              </a:r>
            </a:p>
          </p:txBody>
        </p:sp>
        <p:sp>
          <p:nvSpPr>
            <p:cNvPr id="28" name="Rectangle 27">
              <a:extLst>
                <a:ext uri="{FF2B5EF4-FFF2-40B4-BE49-F238E27FC236}">
                  <a16:creationId xmlns:a16="http://schemas.microsoft.com/office/drawing/2014/main" id="{1F527B84-AA2D-4775-869C-568EAD8752E1}"/>
                </a:ext>
              </a:extLst>
            </p:cNvPr>
            <p:cNvSpPr/>
            <p:nvPr/>
          </p:nvSpPr>
          <p:spPr>
            <a:xfrm>
              <a:off x="9288780" y="3617613"/>
              <a:ext cx="2128520" cy="639187"/>
            </a:xfrm>
            <a:prstGeom prst="rect">
              <a:avLst/>
            </a:prstGeom>
            <a:gradFill flip="none" rotWithShape="1">
              <a:gsLst>
                <a:gs pos="0">
                  <a:schemeClr val="accent2"/>
                </a:gs>
                <a:gs pos="74000">
                  <a:schemeClr val="accent2">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Medium</a:t>
              </a:r>
            </a:p>
          </p:txBody>
        </p:sp>
        <p:sp>
          <p:nvSpPr>
            <p:cNvPr id="30" name="Rectangle 29">
              <a:extLst>
                <a:ext uri="{FF2B5EF4-FFF2-40B4-BE49-F238E27FC236}">
                  <a16:creationId xmlns:a16="http://schemas.microsoft.com/office/drawing/2014/main" id="{2696A2DC-8895-42C1-91E1-177DD1FB80FE}"/>
                </a:ext>
              </a:extLst>
            </p:cNvPr>
            <p:cNvSpPr/>
            <p:nvPr/>
          </p:nvSpPr>
          <p:spPr>
            <a:xfrm>
              <a:off x="774700" y="4427506"/>
              <a:ext cx="10642600" cy="639187"/>
            </a:xfrm>
            <a:prstGeom prst="rect">
              <a:avLst/>
            </a:prstGeom>
            <a:solidFill>
              <a:srgbClr val="231A2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noFill/>
              </a:endParaRPr>
            </a:p>
          </p:txBody>
        </p:sp>
        <p:sp>
          <p:nvSpPr>
            <p:cNvPr id="31" name="Rectangle 30">
              <a:extLst>
                <a:ext uri="{FF2B5EF4-FFF2-40B4-BE49-F238E27FC236}">
                  <a16:creationId xmlns:a16="http://schemas.microsoft.com/office/drawing/2014/main" id="{2181FB92-10A5-4E16-B5D6-503D49680772}"/>
                </a:ext>
              </a:extLst>
            </p:cNvPr>
            <p:cNvSpPr/>
            <p:nvPr/>
          </p:nvSpPr>
          <p:spPr>
            <a:xfrm>
              <a:off x="774700" y="4427506"/>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2"/>
                  </a:solidFill>
                  <a:latin typeface="Montserrat" panose="00000500000000000000" pitchFamily="50" charset="0"/>
                </a:rPr>
                <a:t>Product quality</a:t>
              </a:r>
            </a:p>
          </p:txBody>
        </p:sp>
        <p:sp>
          <p:nvSpPr>
            <p:cNvPr id="32" name="Rectangle 31">
              <a:extLst>
                <a:ext uri="{FF2B5EF4-FFF2-40B4-BE49-F238E27FC236}">
                  <a16:creationId xmlns:a16="http://schemas.microsoft.com/office/drawing/2014/main" id="{E74CD3AE-512A-4C7F-B5BC-4A5AB1CD94E8}"/>
                </a:ext>
              </a:extLst>
            </p:cNvPr>
            <p:cNvSpPr/>
            <p:nvPr/>
          </p:nvSpPr>
          <p:spPr>
            <a:xfrm>
              <a:off x="2903220" y="4427506"/>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9</a:t>
              </a:r>
            </a:p>
          </p:txBody>
        </p:sp>
        <p:sp>
          <p:nvSpPr>
            <p:cNvPr id="33" name="Rectangle 32">
              <a:extLst>
                <a:ext uri="{FF2B5EF4-FFF2-40B4-BE49-F238E27FC236}">
                  <a16:creationId xmlns:a16="http://schemas.microsoft.com/office/drawing/2014/main" id="{50EC8DE6-4CBF-4965-B56C-476B6959B12D}"/>
                </a:ext>
              </a:extLst>
            </p:cNvPr>
            <p:cNvSpPr/>
            <p:nvPr/>
          </p:nvSpPr>
          <p:spPr>
            <a:xfrm>
              <a:off x="5031740" y="4427506"/>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5</a:t>
              </a:r>
            </a:p>
          </p:txBody>
        </p:sp>
        <p:sp>
          <p:nvSpPr>
            <p:cNvPr id="34" name="Rectangle 33">
              <a:extLst>
                <a:ext uri="{FF2B5EF4-FFF2-40B4-BE49-F238E27FC236}">
                  <a16:creationId xmlns:a16="http://schemas.microsoft.com/office/drawing/2014/main" id="{E7AC502C-DFEE-4452-AFD1-A8711B3C0E07}"/>
                </a:ext>
              </a:extLst>
            </p:cNvPr>
            <p:cNvSpPr/>
            <p:nvPr/>
          </p:nvSpPr>
          <p:spPr>
            <a:xfrm>
              <a:off x="7160260" y="4427506"/>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4</a:t>
              </a:r>
            </a:p>
          </p:txBody>
        </p:sp>
        <p:sp>
          <p:nvSpPr>
            <p:cNvPr id="35" name="Rectangle 34">
              <a:extLst>
                <a:ext uri="{FF2B5EF4-FFF2-40B4-BE49-F238E27FC236}">
                  <a16:creationId xmlns:a16="http://schemas.microsoft.com/office/drawing/2014/main" id="{C1AF4684-2440-4972-8638-2E2F0B820391}"/>
                </a:ext>
              </a:extLst>
            </p:cNvPr>
            <p:cNvSpPr/>
            <p:nvPr/>
          </p:nvSpPr>
          <p:spPr>
            <a:xfrm>
              <a:off x="9288780" y="4427506"/>
              <a:ext cx="2128520" cy="639187"/>
            </a:xfrm>
            <a:prstGeom prst="rect">
              <a:avLst/>
            </a:prstGeom>
            <a:gradFill flip="none" rotWithShape="1">
              <a:gsLst>
                <a:gs pos="0">
                  <a:schemeClr val="accent2"/>
                </a:gs>
                <a:gs pos="74000">
                  <a:schemeClr val="accent2">
                    <a:lumMod val="60000"/>
                    <a:lumOff val="4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bg1"/>
                  </a:solidFill>
                  <a:latin typeface="Montserrat" panose="00000500000000000000" pitchFamily="50" charset="0"/>
                </a:rPr>
                <a:t>Medium</a:t>
              </a:r>
            </a:p>
          </p:txBody>
        </p:sp>
        <p:sp>
          <p:nvSpPr>
            <p:cNvPr id="37" name="Rectangle 36">
              <a:extLst>
                <a:ext uri="{FF2B5EF4-FFF2-40B4-BE49-F238E27FC236}">
                  <a16:creationId xmlns:a16="http://schemas.microsoft.com/office/drawing/2014/main" id="{B9707BCE-0AFC-42DA-999E-FDC31CFC3393}"/>
                </a:ext>
              </a:extLst>
            </p:cNvPr>
            <p:cNvSpPr/>
            <p:nvPr/>
          </p:nvSpPr>
          <p:spPr>
            <a:xfrm>
              <a:off x="774700" y="5237399"/>
              <a:ext cx="10642600" cy="639187"/>
            </a:xfrm>
            <a:prstGeom prst="rect">
              <a:avLst/>
            </a:prstGeom>
            <a:solidFill>
              <a:srgbClr val="231A28">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noFill/>
              </a:endParaRPr>
            </a:p>
          </p:txBody>
        </p:sp>
        <p:sp>
          <p:nvSpPr>
            <p:cNvPr id="38" name="Rectangle 37">
              <a:extLst>
                <a:ext uri="{FF2B5EF4-FFF2-40B4-BE49-F238E27FC236}">
                  <a16:creationId xmlns:a16="http://schemas.microsoft.com/office/drawing/2014/main" id="{4A57905E-BBF7-4664-B14B-C65B3A2872E2}"/>
                </a:ext>
              </a:extLst>
            </p:cNvPr>
            <p:cNvSpPr/>
            <p:nvPr/>
          </p:nvSpPr>
          <p:spPr>
            <a:xfrm>
              <a:off x="774700" y="5237399"/>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2"/>
                  </a:solidFill>
                  <a:latin typeface="Montserrat" panose="00000500000000000000" pitchFamily="50" charset="0"/>
                </a:rPr>
                <a:t>After sales services</a:t>
              </a:r>
            </a:p>
          </p:txBody>
        </p:sp>
        <p:sp>
          <p:nvSpPr>
            <p:cNvPr id="39" name="Rectangle 38">
              <a:extLst>
                <a:ext uri="{FF2B5EF4-FFF2-40B4-BE49-F238E27FC236}">
                  <a16:creationId xmlns:a16="http://schemas.microsoft.com/office/drawing/2014/main" id="{78B31BAA-6ED1-4B78-B6D1-BAADA569EE5B}"/>
                </a:ext>
              </a:extLst>
            </p:cNvPr>
            <p:cNvSpPr/>
            <p:nvPr/>
          </p:nvSpPr>
          <p:spPr>
            <a:xfrm>
              <a:off x="2903220" y="5237399"/>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8</a:t>
              </a:r>
            </a:p>
          </p:txBody>
        </p:sp>
        <p:sp>
          <p:nvSpPr>
            <p:cNvPr id="40" name="Rectangle 39">
              <a:extLst>
                <a:ext uri="{FF2B5EF4-FFF2-40B4-BE49-F238E27FC236}">
                  <a16:creationId xmlns:a16="http://schemas.microsoft.com/office/drawing/2014/main" id="{F71281D1-9179-4A63-A8CC-83922DC8D498}"/>
                </a:ext>
              </a:extLst>
            </p:cNvPr>
            <p:cNvSpPr/>
            <p:nvPr/>
          </p:nvSpPr>
          <p:spPr>
            <a:xfrm>
              <a:off x="5031740" y="5237399"/>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7</a:t>
              </a:r>
            </a:p>
          </p:txBody>
        </p:sp>
        <p:sp>
          <p:nvSpPr>
            <p:cNvPr id="41" name="Rectangle 40">
              <a:extLst>
                <a:ext uri="{FF2B5EF4-FFF2-40B4-BE49-F238E27FC236}">
                  <a16:creationId xmlns:a16="http://schemas.microsoft.com/office/drawing/2014/main" id="{1E1835D8-5F77-4B56-A0A3-7EA532B74F9B}"/>
                </a:ext>
              </a:extLst>
            </p:cNvPr>
            <p:cNvSpPr/>
            <p:nvPr/>
          </p:nvSpPr>
          <p:spPr>
            <a:xfrm>
              <a:off x="7160260" y="5237399"/>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1</a:t>
              </a:r>
            </a:p>
          </p:txBody>
        </p:sp>
        <p:sp>
          <p:nvSpPr>
            <p:cNvPr id="42" name="Rectangle 41">
              <a:extLst>
                <a:ext uri="{FF2B5EF4-FFF2-40B4-BE49-F238E27FC236}">
                  <a16:creationId xmlns:a16="http://schemas.microsoft.com/office/drawing/2014/main" id="{675CB76B-C5DD-4371-AAFE-FEFA6CF14D75}"/>
                </a:ext>
              </a:extLst>
            </p:cNvPr>
            <p:cNvSpPr/>
            <p:nvPr/>
          </p:nvSpPr>
          <p:spPr>
            <a:xfrm>
              <a:off x="9288780" y="5237399"/>
              <a:ext cx="2128520" cy="639187"/>
            </a:xfrm>
            <a:prstGeom prst="rect">
              <a:avLst/>
            </a:prstGeom>
            <a:gradFill flip="none" rotWithShape="1">
              <a:gsLst>
                <a:gs pos="0">
                  <a:schemeClr val="accent3">
                    <a:lumMod val="60000"/>
                    <a:lumOff val="40000"/>
                  </a:schemeClr>
                </a:gs>
                <a:gs pos="99000">
                  <a:schemeClr val="accent3">
                    <a:lumMod val="20000"/>
                    <a:lumOff val="8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Montserrat" panose="00000500000000000000" pitchFamily="50" charset="0"/>
                </a:rPr>
                <a:t>Low</a:t>
              </a:r>
            </a:p>
          </p:txBody>
        </p:sp>
        <p:sp>
          <p:nvSpPr>
            <p:cNvPr id="43" name="Rectangle 42">
              <a:extLst>
                <a:ext uri="{FF2B5EF4-FFF2-40B4-BE49-F238E27FC236}">
                  <a16:creationId xmlns:a16="http://schemas.microsoft.com/office/drawing/2014/main" id="{9582046D-B931-4DD4-ACE4-B39A7689B72A}"/>
                </a:ext>
              </a:extLst>
            </p:cNvPr>
            <p:cNvSpPr/>
            <p:nvPr/>
          </p:nvSpPr>
          <p:spPr>
            <a:xfrm>
              <a:off x="774700" y="1997827"/>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300" b="1" dirty="0">
                  <a:solidFill>
                    <a:schemeClr val="accent2"/>
                  </a:solidFill>
                  <a:latin typeface="Montserrat" panose="00000500000000000000" pitchFamily="50" charset="0"/>
                </a:rPr>
                <a:t>CRUCIAL DRIVERS</a:t>
              </a:r>
            </a:p>
          </p:txBody>
        </p:sp>
        <p:sp>
          <p:nvSpPr>
            <p:cNvPr id="44" name="Rectangle 43">
              <a:extLst>
                <a:ext uri="{FF2B5EF4-FFF2-40B4-BE49-F238E27FC236}">
                  <a16:creationId xmlns:a16="http://schemas.microsoft.com/office/drawing/2014/main" id="{15B58BF2-A618-4BE2-B15A-05F585CE9833}"/>
                </a:ext>
              </a:extLst>
            </p:cNvPr>
            <p:cNvSpPr/>
            <p:nvPr/>
          </p:nvSpPr>
          <p:spPr>
            <a:xfrm>
              <a:off x="2903220" y="1997827"/>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300" b="1" dirty="0">
                  <a:solidFill>
                    <a:schemeClr val="accent2"/>
                  </a:solidFill>
                  <a:latin typeface="Montserrat" panose="00000500000000000000" pitchFamily="50" charset="0"/>
                </a:rPr>
                <a:t>IMPORTANCE TO CUSTOMER </a:t>
              </a:r>
              <a:r>
                <a:rPr lang="en-US" sz="1300" dirty="0">
                  <a:solidFill>
                    <a:schemeClr val="accent2"/>
                  </a:solidFill>
                  <a:latin typeface="Montserrat" panose="00000500000000000000" pitchFamily="50" charset="0"/>
                </a:rPr>
                <a:t>(1-10)</a:t>
              </a:r>
            </a:p>
          </p:txBody>
        </p:sp>
        <p:sp>
          <p:nvSpPr>
            <p:cNvPr id="45" name="Rectangle 44">
              <a:extLst>
                <a:ext uri="{FF2B5EF4-FFF2-40B4-BE49-F238E27FC236}">
                  <a16:creationId xmlns:a16="http://schemas.microsoft.com/office/drawing/2014/main" id="{BCAF2433-A547-4E23-A6E2-34DB0ABFEE78}"/>
                </a:ext>
              </a:extLst>
            </p:cNvPr>
            <p:cNvSpPr/>
            <p:nvPr/>
          </p:nvSpPr>
          <p:spPr>
            <a:xfrm>
              <a:off x="5031740" y="1997827"/>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300" b="1" dirty="0">
                  <a:solidFill>
                    <a:schemeClr val="accent2"/>
                  </a:solidFill>
                  <a:latin typeface="Montserrat" panose="00000500000000000000" pitchFamily="50" charset="0"/>
                </a:rPr>
                <a:t>CURRENT PERFORMANCE </a:t>
              </a:r>
              <a:r>
                <a:rPr lang="en-US" sz="1300" dirty="0">
                  <a:solidFill>
                    <a:schemeClr val="accent2"/>
                  </a:solidFill>
                  <a:latin typeface="Montserrat" panose="00000500000000000000" pitchFamily="50" charset="0"/>
                </a:rPr>
                <a:t>(1-10)</a:t>
              </a:r>
            </a:p>
          </p:txBody>
        </p:sp>
        <p:sp>
          <p:nvSpPr>
            <p:cNvPr id="46" name="Rectangle 45">
              <a:extLst>
                <a:ext uri="{FF2B5EF4-FFF2-40B4-BE49-F238E27FC236}">
                  <a16:creationId xmlns:a16="http://schemas.microsoft.com/office/drawing/2014/main" id="{8238E665-9A86-4C05-97DD-BDD81E7E493D}"/>
                </a:ext>
              </a:extLst>
            </p:cNvPr>
            <p:cNvSpPr/>
            <p:nvPr/>
          </p:nvSpPr>
          <p:spPr>
            <a:xfrm>
              <a:off x="7160260" y="1997827"/>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300" b="1" dirty="0">
                  <a:solidFill>
                    <a:schemeClr val="accent2"/>
                  </a:solidFill>
                  <a:latin typeface="Montserrat" panose="00000500000000000000" pitchFamily="50" charset="0"/>
                </a:rPr>
                <a:t>GAP </a:t>
              </a:r>
            </a:p>
          </p:txBody>
        </p:sp>
        <p:sp>
          <p:nvSpPr>
            <p:cNvPr id="47" name="Rectangle 46">
              <a:extLst>
                <a:ext uri="{FF2B5EF4-FFF2-40B4-BE49-F238E27FC236}">
                  <a16:creationId xmlns:a16="http://schemas.microsoft.com/office/drawing/2014/main" id="{90088A8D-7F5F-4592-9A12-9F3363D9A9BA}"/>
                </a:ext>
              </a:extLst>
            </p:cNvPr>
            <p:cNvSpPr/>
            <p:nvPr/>
          </p:nvSpPr>
          <p:spPr>
            <a:xfrm>
              <a:off x="9288780" y="1997827"/>
              <a:ext cx="2128520" cy="63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sz="1300" b="1" dirty="0">
                  <a:solidFill>
                    <a:schemeClr val="accent2"/>
                  </a:solidFill>
                  <a:latin typeface="Montserrat" panose="00000500000000000000" pitchFamily="50" charset="0"/>
                </a:rPr>
                <a:t>IMPROVEMENT PRIORITY</a:t>
              </a:r>
            </a:p>
          </p:txBody>
        </p:sp>
        <p:cxnSp>
          <p:nvCxnSpPr>
            <p:cNvPr id="11" name="Straight Connector 10">
              <a:extLst>
                <a:ext uri="{FF2B5EF4-FFF2-40B4-BE49-F238E27FC236}">
                  <a16:creationId xmlns:a16="http://schemas.microsoft.com/office/drawing/2014/main" id="{F7FD8C61-649B-485A-84C3-84A29A1E77D6}"/>
                </a:ext>
              </a:extLst>
            </p:cNvPr>
            <p:cNvCxnSpPr/>
            <p:nvPr/>
          </p:nvCxnSpPr>
          <p:spPr>
            <a:xfrm>
              <a:off x="774700" y="1827121"/>
              <a:ext cx="106426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3813D2B2-CD49-4855-84BF-8C1D8F03A83C}"/>
                </a:ext>
              </a:extLst>
            </p:cNvPr>
            <p:cNvGrpSpPr/>
            <p:nvPr/>
          </p:nvGrpSpPr>
          <p:grpSpPr>
            <a:xfrm>
              <a:off x="2903220" y="1827121"/>
              <a:ext cx="6385560" cy="4049465"/>
              <a:chOff x="2903220" y="2807720"/>
              <a:chExt cx="6385560" cy="3068866"/>
            </a:xfrm>
          </p:grpSpPr>
          <p:cxnSp>
            <p:nvCxnSpPr>
              <p:cNvPr id="53" name="Straight Connector 52">
                <a:extLst>
                  <a:ext uri="{FF2B5EF4-FFF2-40B4-BE49-F238E27FC236}">
                    <a16:creationId xmlns:a16="http://schemas.microsoft.com/office/drawing/2014/main" id="{B49FD1F3-0731-41A5-BED4-549A8FC41329}"/>
                  </a:ext>
                </a:extLst>
              </p:cNvPr>
              <p:cNvCxnSpPr>
                <a:cxnSpLocks/>
              </p:cNvCxnSpPr>
              <p:nvPr/>
            </p:nvCxnSpPr>
            <p:spPr>
              <a:xfrm>
                <a:off x="2903220" y="2807720"/>
                <a:ext cx="0" cy="3068866"/>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800E398-0626-4ED8-9010-E2E78B914AC2}"/>
                  </a:ext>
                </a:extLst>
              </p:cNvPr>
              <p:cNvCxnSpPr>
                <a:cxnSpLocks/>
              </p:cNvCxnSpPr>
              <p:nvPr/>
            </p:nvCxnSpPr>
            <p:spPr>
              <a:xfrm>
                <a:off x="5031740" y="2807720"/>
                <a:ext cx="0" cy="3068866"/>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0EE5B94-A2F9-468F-ABCE-2111A27A5F90}"/>
                  </a:ext>
                </a:extLst>
              </p:cNvPr>
              <p:cNvCxnSpPr>
                <a:cxnSpLocks/>
              </p:cNvCxnSpPr>
              <p:nvPr/>
            </p:nvCxnSpPr>
            <p:spPr>
              <a:xfrm>
                <a:off x="7160260" y="2807720"/>
                <a:ext cx="0" cy="3068866"/>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990DF77-80F3-47E4-A294-22E720D21AB2}"/>
                  </a:ext>
                </a:extLst>
              </p:cNvPr>
              <p:cNvCxnSpPr>
                <a:cxnSpLocks/>
              </p:cNvCxnSpPr>
              <p:nvPr/>
            </p:nvCxnSpPr>
            <p:spPr>
              <a:xfrm>
                <a:off x="9288780" y="2807720"/>
                <a:ext cx="0" cy="3068866"/>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8406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raphic 1509">
            <a:extLst>
              <a:ext uri="{FF2B5EF4-FFF2-40B4-BE49-F238E27FC236}">
                <a16:creationId xmlns:a16="http://schemas.microsoft.com/office/drawing/2014/main" id="{6AD95E6E-DFFA-50EF-68C0-30800E5D95CE}"/>
              </a:ext>
            </a:extLst>
          </p:cNvPr>
          <p:cNvSpPr/>
          <p:nvPr/>
        </p:nvSpPr>
        <p:spPr>
          <a:xfrm rot="450141">
            <a:off x="-1546041" y="-1239524"/>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3" name="Oval 41">
            <a:extLst>
              <a:ext uri="{FF2B5EF4-FFF2-40B4-BE49-F238E27FC236}">
                <a16:creationId xmlns:a16="http://schemas.microsoft.com/office/drawing/2014/main" id="{62DB0475-AF8A-7025-9197-CBC2045B86E7}"/>
              </a:ext>
            </a:extLst>
          </p:cNvPr>
          <p:cNvSpPr/>
          <p:nvPr/>
        </p:nvSpPr>
        <p:spPr>
          <a:xfrm>
            <a:off x="1503035" y="1820116"/>
            <a:ext cx="9609303" cy="4038191"/>
          </a:xfrm>
          <a:prstGeom prst="rect">
            <a:avLst/>
          </a:prstGeom>
          <a:gradFill flip="none" rotWithShape="1">
            <a:gsLst>
              <a:gs pos="99000">
                <a:schemeClr val="accent2">
                  <a:lumMod val="60000"/>
                  <a:lumOff val="40000"/>
                  <a:alpha val="40000"/>
                </a:schemeClr>
              </a:gs>
              <a:gs pos="0">
                <a:schemeClr val="accent2">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 name="Oval 42">
            <a:extLst>
              <a:ext uri="{FF2B5EF4-FFF2-40B4-BE49-F238E27FC236}">
                <a16:creationId xmlns:a16="http://schemas.microsoft.com/office/drawing/2014/main" id="{B46DCED9-F5A4-39B1-1ACD-1EE37B17A49E}"/>
              </a:ext>
            </a:extLst>
          </p:cNvPr>
          <p:cNvSpPr/>
          <p:nvPr/>
        </p:nvSpPr>
        <p:spPr>
          <a:xfrm>
            <a:off x="986396" y="1316982"/>
            <a:ext cx="10589310" cy="5041661"/>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DA5E601-D098-4499-B294-1039C1EC9CB6}"/>
              </a:ext>
            </a:extLst>
          </p:cNvPr>
          <p:cNvSpPr txBox="1"/>
          <p:nvPr/>
        </p:nvSpPr>
        <p:spPr>
          <a:xfrm>
            <a:off x="670147" y="731207"/>
            <a:ext cx="5541902"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Perceived Performance Chart</a:t>
            </a:r>
          </a:p>
        </p:txBody>
      </p:sp>
      <p:cxnSp>
        <p:nvCxnSpPr>
          <p:cNvPr id="7" name="Straight Arrow Connector 6">
            <a:extLst>
              <a:ext uri="{FF2B5EF4-FFF2-40B4-BE49-F238E27FC236}">
                <a16:creationId xmlns:a16="http://schemas.microsoft.com/office/drawing/2014/main" id="{B6281810-A085-410F-A162-968C82B0CDCC}"/>
              </a:ext>
            </a:extLst>
          </p:cNvPr>
          <p:cNvCxnSpPr>
            <a:cxnSpLocks/>
          </p:cNvCxnSpPr>
          <p:nvPr/>
        </p:nvCxnSpPr>
        <p:spPr>
          <a:xfrm>
            <a:off x="6294485" y="1684959"/>
            <a:ext cx="0" cy="4305705"/>
          </a:xfrm>
          <a:prstGeom prst="straightConnector1">
            <a:avLst/>
          </a:prstGeom>
          <a:ln w="6350">
            <a:solidFill>
              <a:schemeClr val="tx2">
                <a:lumMod val="40000"/>
                <a:lumOff val="6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2CD49F2-849C-4321-BD3E-24FDA70AF190}"/>
              </a:ext>
            </a:extLst>
          </p:cNvPr>
          <p:cNvCxnSpPr>
            <a:cxnSpLocks/>
          </p:cNvCxnSpPr>
          <p:nvPr/>
        </p:nvCxnSpPr>
        <p:spPr>
          <a:xfrm flipH="1">
            <a:off x="1362170" y="3866101"/>
            <a:ext cx="9864630" cy="0"/>
          </a:xfrm>
          <a:prstGeom prst="straightConnector1">
            <a:avLst/>
          </a:prstGeom>
          <a:ln w="6350">
            <a:solidFill>
              <a:schemeClr val="tx2">
                <a:lumMod val="40000"/>
                <a:lumOff val="6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52E81E-FBF9-4BE8-8937-8EF21FC7F056}"/>
              </a:ext>
            </a:extLst>
          </p:cNvPr>
          <p:cNvSpPr txBox="1"/>
          <p:nvPr/>
        </p:nvSpPr>
        <p:spPr>
          <a:xfrm rot="16200000">
            <a:off x="-113401" y="3821227"/>
            <a:ext cx="2451626" cy="303481"/>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PERCEIVED PERFORMANCE</a:t>
            </a:r>
          </a:p>
        </p:txBody>
      </p:sp>
      <p:sp>
        <p:nvSpPr>
          <p:cNvPr id="15" name="TextBox 14">
            <a:extLst>
              <a:ext uri="{FF2B5EF4-FFF2-40B4-BE49-F238E27FC236}">
                <a16:creationId xmlns:a16="http://schemas.microsoft.com/office/drawing/2014/main" id="{0A2E359C-E066-47CA-8ED4-109B16CEE2A5}"/>
              </a:ext>
            </a:extLst>
          </p:cNvPr>
          <p:cNvSpPr txBox="1"/>
          <p:nvPr/>
        </p:nvSpPr>
        <p:spPr>
          <a:xfrm>
            <a:off x="4405141" y="6088388"/>
            <a:ext cx="3778688" cy="303481"/>
          </a:xfrm>
          <a:prstGeom prst="rect">
            <a:avLst/>
          </a:prstGeom>
          <a:noFill/>
        </p:spPr>
        <p:txBody>
          <a:bodyPr wrap="squar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IMPORTANCE TO CUSTOMER</a:t>
            </a:r>
          </a:p>
        </p:txBody>
      </p:sp>
      <p:sp>
        <p:nvSpPr>
          <p:cNvPr id="18" name="TextBox 17">
            <a:extLst>
              <a:ext uri="{FF2B5EF4-FFF2-40B4-BE49-F238E27FC236}">
                <a16:creationId xmlns:a16="http://schemas.microsoft.com/office/drawing/2014/main" id="{D6CB3B1A-255E-4C3A-890B-560EC5F83395}"/>
              </a:ext>
            </a:extLst>
          </p:cNvPr>
          <p:cNvSpPr txBox="1"/>
          <p:nvPr/>
        </p:nvSpPr>
        <p:spPr>
          <a:xfrm>
            <a:off x="2021143" y="2267431"/>
            <a:ext cx="102944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Brand Image</a:t>
            </a:r>
          </a:p>
        </p:txBody>
      </p:sp>
      <p:sp>
        <p:nvSpPr>
          <p:cNvPr id="19" name="Cross 18">
            <a:extLst>
              <a:ext uri="{FF2B5EF4-FFF2-40B4-BE49-F238E27FC236}">
                <a16:creationId xmlns:a16="http://schemas.microsoft.com/office/drawing/2014/main" id="{8D9422D4-1D46-4977-A38A-BCFC12B6E4FC}"/>
              </a:ext>
            </a:extLst>
          </p:cNvPr>
          <p:cNvSpPr/>
          <p:nvPr/>
        </p:nvSpPr>
        <p:spPr>
          <a:xfrm>
            <a:off x="2462249" y="2539799"/>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3DD3BB4-FD2D-441D-A569-C573D154FADF}"/>
              </a:ext>
            </a:extLst>
          </p:cNvPr>
          <p:cNvSpPr txBox="1"/>
          <p:nvPr/>
        </p:nvSpPr>
        <p:spPr>
          <a:xfrm>
            <a:off x="2954911" y="3349385"/>
            <a:ext cx="8531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Innovative</a:t>
            </a:r>
          </a:p>
        </p:txBody>
      </p:sp>
      <p:sp>
        <p:nvSpPr>
          <p:cNvPr id="23" name="Cross 22">
            <a:extLst>
              <a:ext uri="{FF2B5EF4-FFF2-40B4-BE49-F238E27FC236}">
                <a16:creationId xmlns:a16="http://schemas.microsoft.com/office/drawing/2014/main" id="{AD5A3F1E-1809-446F-9F6A-22DF36F410C1}"/>
              </a:ext>
            </a:extLst>
          </p:cNvPr>
          <p:cNvSpPr/>
          <p:nvPr/>
        </p:nvSpPr>
        <p:spPr>
          <a:xfrm>
            <a:off x="3307851" y="3621753"/>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9C40FFCB-27C1-40ED-92E7-D1A56E6290A1}"/>
              </a:ext>
            </a:extLst>
          </p:cNvPr>
          <p:cNvSpPr txBox="1"/>
          <p:nvPr/>
        </p:nvSpPr>
        <p:spPr>
          <a:xfrm>
            <a:off x="5426019" y="3054436"/>
            <a:ext cx="85472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Lead Time</a:t>
            </a:r>
          </a:p>
        </p:txBody>
      </p:sp>
      <p:sp>
        <p:nvSpPr>
          <p:cNvPr id="26" name="Cross 25">
            <a:extLst>
              <a:ext uri="{FF2B5EF4-FFF2-40B4-BE49-F238E27FC236}">
                <a16:creationId xmlns:a16="http://schemas.microsoft.com/office/drawing/2014/main" id="{9374C59A-FE6D-43D8-8967-620420A50CD0}"/>
              </a:ext>
            </a:extLst>
          </p:cNvPr>
          <p:cNvSpPr/>
          <p:nvPr/>
        </p:nvSpPr>
        <p:spPr>
          <a:xfrm>
            <a:off x="5779758" y="3326804"/>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6490559F-B368-47A7-8C1C-154CA5C7DCE3}"/>
              </a:ext>
            </a:extLst>
          </p:cNvPr>
          <p:cNvSpPr txBox="1"/>
          <p:nvPr/>
        </p:nvSpPr>
        <p:spPr>
          <a:xfrm>
            <a:off x="7500625" y="2390541"/>
            <a:ext cx="135325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Technical Support</a:t>
            </a:r>
          </a:p>
        </p:txBody>
      </p:sp>
      <p:sp>
        <p:nvSpPr>
          <p:cNvPr id="29" name="Cross 28">
            <a:extLst>
              <a:ext uri="{FF2B5EF4-FFF2-40B4-BE49-F238E27FC236}">
                <a16:creationId xmlns:a16="http://schemas.microsoft.com/office/drawing/2014/main" id="{E90184F8-5253-4041-B098-8C0B7652816C}"/>
              </a:ext>
            </a:extLst>
          </p:cNvPr>
          <p:cNvSpPr/>
          <p:nvPr/>
        </p:nvSpPr>
        <p:spPr>
          <a:xfrm>
            <a:off x="8103630" y="2662909"/>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F2A3A72-6D3C-4AB9-A588-7A5765A494B8}"/>
              </a:ext>
            </a:extLst>
          </p:cNvPr>
          <p:cNvSpPr txBox="1"/>
          <p:nvPr/>
        </p:nvSpPr>
        <p:spPr>
          <a:xfrm>
            <a:off x="8692415" y="3279458"/>
            <a:ext cx="168988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 Characteristics</a:t>
            </a:r>
          </a:p>
        </p:txBody>
      </p:sp>
      <p:sp>
        <p:nvSpPr>
          <p:cNvPr id="32" name="Cross 31">
            <a:extLst>
              <a:ext uri="{FF2B5EF4-FFF2-40B4-BE49-F238E27FC236}">
                <a16:creationId xmlns:a16="http://schemas.microsoft.com/office/drawing/2014/main" id="{7B3B7E35-B1D6-4B02-8A63-3D42E6E65DC3}"/>
              </a:ext>
            </a:extLst>
          </p:cNvPr>
          <p:cNvSpPr/>
          <p:nvPr/>
        </p:nvSpPr>
        <p:spPr>
          <a:xfrm>
            <a:off x="9463730" y="3551826"/>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CCEA391-2C14-47B3-B3EA-E00254DD0B3E}"/>
              </a:ext>
            </a:extLst>
          </p:cNvPr>
          <p:cNvSpPr txBox="1"/>
          <p:nvPr/>
        </p:nvSpPr>
        <p:spPr>
          <a:xfrm>
            <a:off x="4103551" y="4122041"/>
            <a:ext cx="115768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Product Range</a:t>
            </a:r>
          </a:p>
        </p:txBody>
      </p:sp>
      <p:sp>
        <p:nvSpPr>
          <p:cNvPr id="35" name="Cross 34">
            <a:extLst>
              <a:ext uri="{FF2B5EF4-FFF2-40B4-BE49-F238E27FC236}">
                <a16:creationId xmlns:a16="http://schemas.microsoft.com/office/drawing/2014/main" id="{7B93EB82-08C3-48D9-9BA8-7807513D36F0}"/>
              </a:ext>
            </a:extLst>
          </p:cNvPr>
          <p:cNvSpPr/>
          <p:nvPr/>
        </p:nvSpPr>
        <p:spPr>
          <a:xfrm>
            <a:off x="4608765" y="4394409"/>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A4698EE-5ACD-4E42-9B90-57076A2EE2A8}"/>
              </a:ext>
            </a:extLst>
          </p:cNvPr>
          <p:cNvSpPr txBox="1"/>
          <p:nvPr/>
        </p:nvSpPr>
        <p:spPr>
          <a:xfrm>
            <a:off x="6693236" y="4397018"/>
            <a:ext cx="109517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Montserrat" panose="00000500000000000000" pitchFamily="50" charset="0"/>
              </a:rPr>
              <a:t>Compatibility</a:t>
            </a:r>
            <a:endPar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sp>
        <p:nvSpPr>
          <p:cNvPr id="38" name="Cross 37">
            <a:extLst>
              <a:ext uri="{FF2B5EF4-FFF2-40B4-BE49-F238E27FC236}">
                <a16:creationId xmlns:a16="http://schemas.microsoft.com/office/drawing/2014/main" id="{9923545D-3616-4D9A-9B2A-F1148E08123B}"/>
              </a:ext>
            </a:extLst>
          </p:cNvPr>
          <p:cNvSpPr/>
          <p:nvPr/>
        </p:nvSpPr>
        <p:spPr>
          <a:xfrm>
            <a:off x="7167191" y="4669386"/>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8DCBA1FD-63CC-4693-9FE5-B62CC29C8151}"/>
              </a:ext>
            </a:extLst>
          </p:cNvPr>
          <p:cNvSpPr txBox="1"/>
          <p:nvPr/>
        </p:nvSpPr>
        <p:spPr>
          <a:xfrm>
            <a:off x="8166185" y="4681993"/>
            <a:ext cx="16450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On time/in full delivery</a:t>
            </a:r>
          </a:p>
        </p:txBody>
      </p:sp>
      <p:sp>
        <p:nvSpPr>
          <p:cNvPr id="41" name="Cross 40">
            <a:extLst>
              <a:ext uri="{FF2B5EF4-FFF2-40B4-BE49-F238E27FC236}">
                <a16:creationId xmlns:a16="http://schemas.microsoft.com/office/drawing/2014/main" id="{CA6EA668-DF68-4326-973E-ECC2F7DCAAFF}"/>
              </a:ext>
            </a:extLst>
          </p:cNvPr>
          <p:cNvSpPr/>
          <p:nvPr/>
        </p:nvSpPr>
        <p:spPr>
          <a:xfrm>
            <a:off x="8915050" y="4954361"/>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F49FDD5-16CB-40F2-ACD1-8ACBFCE6FD9A}"/>
              </a:ext>
            </a:extLst>
          </p:cNvPr>
          <p:cNvSpPr txBox="1"/>
          <p:nvPr/>
        </p:nvSpPr>
        <p:spPr>
          <a:xfrm>
            <a:off x="2602245" y="4783942"/>
            <a:ext cx="175721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Environmental Products</a:t>
            </a:r>
          </a:p>
        </p:txBody>
      </p:sp>
      <p:sp>
        <p:nvSpPr>
          <p:cNvPr id="44" name="Cross 43">
            <a:extLst>
              <a:ext uri="{FF2B5EF4-FFF2-40B4-BE49-F238E27FC236}">
                <a16:creationId xmlns:a16="http://schemas.microsoft.com/office/drawing/2014/main" id="{0B75ADF8-F367-44BC-A57A-5B3DBED2DBE6}"/>
              </a:ext>
            </a:extLst>
          </p:cNvPr>
          <p:cNvSpPr/>
          <p:nvPr/>
        </p:nvSpPr>
        <p:spPr>
          <a:xfrm>
            <a:off x="3407212" y="5056310"/>
            <a:ext cx="147236" cy="147236"/>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BCDD7456-DB59-47E0-80FB-2FAC8DCD3A4B}"/>
              </a:ext>
            </a:extLst>
          </p:cNvPr>
          <p:cNvGrpSpPr/>
          <p:nvPr/>
        </p:nvGrpSpPr>
        <p:grpSpPr>
          <a:xfrm>
            <a:off x="3165541" y="1685348"/>
            <a:ext cx="2636978" cy="1094888"/>
            <a:chOff x="3165541" y="1357406"/>
            <a:chExt cx="2636978" cy="1094888"/>
          </a:xfrm>
          <a:gradFill>
            <a:gsLst>
              <a:gs pos="51000">
                <a:schemeClr val="accent2">
                  <a:alpha val="20000"/>
                </a:schemeClr>
              </a:gs>
              <a:gs pos="99000">
                <a:schemeClr val="accent3">
                  <a:alpha val="11871"/>
                </a:schemeClr>
              </a:gs>
            </a:gsLst>
            <a:path path="circle">
              <a:fillToRect r="100000" b="100000"/>
            </a:path>
          </a:gradFill>
        </p:grpSpPr>
        <p:sp>
          <p:nvSpPr>
            <p:cNvPr id="45" name="Rectangle 44">
              <a:extLst>
                <a:ext uri="{FF2B5EF4-FFF2-40B4-BE49-F238E27FC236}">
                  <a16:creationId xmlns:a16="http://schemas.microsoft.com/office/drawing/2014/main" id="{C49F499F-09B4-4A95-8E26-A73005DF5F00}"/>
                </a:ext>
              </a:extLst>
            </p:cNvPr>
            <p:cNvSpPr/>
            <p:nvPr/>
          </p:nvSpPr>
          <p:spPr>
            <a:xfrm>
              <a:off x="3513167" y="1357406"/>
              <a:ext cx="2289352" cy="1094888"/>
            </a:xfrm>
            <a:prstGeom prst="rect">
              <a:avLst/>
            </a:prstGeom>
            <a:gradFill flip="none" rotWithShape="1">
              <a:gsLst>
                <a:gs pos="28000">
                  <a:srgbClr val="CCE9FE"/>
                </a:gs>
                <a:gs pos="85000">
                  <a:srgbClr val="DBF6FF"/>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How much is it costing us to be “outstanding” on something that the customer doesn’t seem to value?</a:t>
              </a:r>
            </a:p>
          </p:txBody>
        </p:sp>
        <p:sp>
          <p:nvSpPr>
            <p:cNvPr id="46" name="Isosceles Triangle 45">
              <a:extLst>
                <a:ext uri="{FF2B5EF4-FFF2-40B4-BE49-F238E27FC236}">
                  <a16:creationId xmlns:a16="http://schemas.microsoft.com/office/drawing/2014/main" id="{34E0FAC4-53EC-4468-B845-EB59D6BA6A24}"/>
                </a:ext>
              </a:extLst>
            </p:cNvPr>
            <p:cNvSpPr/>
            <p:nvPr/>
          </p:nvSpPr>
          <p:spPr>
            <a:xfrm rot="16200000">
              <a:off x="3191306" y="1903813"/>
              <a:ext cx="296096" cy="347626"/>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B4BC7B40-1816-4D88-8A4D-3D7E9BB960B0}"/>
              </a:ext>
            </a:extLst>
          </p:cNvPr>
          <p:cNvGrpSpPr/>
          <p:nvPr/>
        </p:nvGrpSpPr>
        <p:grpSpPr>
          <a:xfrm>
            <a:off x="9433324" y="1685995"/>
            <a:ext cx="1924997" cy="1300864"/>
            <a:chOff x="3513167" y="1499056"/>
            <a:chExt cx="1924997" cy="1300864"/>
          </a:xfrm>
          <a:gradFill>
            <a:gsLst>
              <a:gs pos="51000">
                <a:schemeClr val="accent2">
                  <a:alpha val="20000"/>
                </a:schemeClr>
              </a:gs>
              <a:gs pos="99000">
                <a:schemeClr val="accent3">
                  <a:alpha val="11871"/>
                </a:schemeClr>
              </a:gs>
            </a:gsLst>
            <a:path path="circle">
              <a:fillToRect r="100000" b="100000"/>
            </a:path>
          </a:gradFill>
        </p:grpSpPr>
        <p:sp>
          <p:nvSpPr>
            <p:cNvPr id="49" name="Rectangle 48">
              <a:extLst>
                <a:ext uri="{FF2B5EF4-FFF2-40B4-BE49-F238E27FC236}">
                  <a16:creationId xmlns:a16="http://schemas.microsoft.com/office/drawing/2014/main" id="{82DC7FDF-9ECF-41B1-AFBA-712D598C03B1}"/>
                </a:ext>
              </a:extLst>
            </p:cNvPr>
            <p:cNvSpPr/>
            <p:nvPr/>
          </p:nvSpPr>
          <p:spPr>
            <a:xfrm>
              <a:off x="3513167" y="1499056"/>
              <a:ext cx="1924997" cy="953238"/>
            </a:xfrm>
            <a:prstGeom prst="rect">
              <a:avLst/>
            </a:prstGeom>
            <a:gradFill>
              <a:gsLst>
                <a:gs pos="28000">
                  <a:srgbClr val="CCE9FE"/>
                </a:gs>
                <a:gs pos="85000">
                  <a:srgbClr val="DBF6FF"/>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Not a very convincing performance on the important factors</a:t>
              </a:r>
            </a:p>
          </p:txBody>
        </p:sp>
        <p:sp>
          <p:nvSpPr>
            <p:cNvPr id="50" name="Isosceles Triangle 49">
              <a:extLst>
                <a:ext uri="{FF2B5EF4-FFF2-40B4-BE49-F238E27FC236}">
                  <a16:creationId xmlns:a16="http://schemas.microsoft.com/office/drawing/2014/main" id="{939655D2-FF88-4DA8-909A-9DE31356BCC7}"/>
                </a:ext>
              </a:extLst>
            </p:cNvPr>
            <p:cNvSpPr/>
            <p:nvPr/>
          </p:nvSpPr>
          <p:spPr>
            <a:xfrm rot="10800000">
              <a:off x="3717264" y="2452294"/>
              <a:ext cx="296096" cy="347626"/>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09F43F7B-5C86-4BE2-B3BE-5651A5F9E69E}"/>
              </a:ext>
            </a:extLst>
          </p:cNvPr>
          <p:cNvGrpSpPr/>
          <p:nvPr/>
        </p:nvGrpSpPr>
        <p:grpSpPr>
          <a:xfrm>
            <a:off x="9287879" y="4983056"/>
            <a:ext cx="2070442" cy="1234050"/>
            <a:chOff x="3513167" y="1218244"/>
            <a:chExt cx="2070442" cy="1234050"/>
          </a:xfrm>
          <a:gradFill>
            <a:gsLst>
              <a:gs pos="51000">
                <a:schemeClr val="accent2">
                  <a:alpha val="20000"/>
                </a:schemeClr>
              </a:gs>
              <a:gs pos="99000">
                <a:schemeClr val="accent3">
                  <a:alpha val="11871"/>
                </a:schemeClr>
              </a:gs>
            </a:gsLst>
            <a:path path="circle">
              <a:fillToRect r="100000" b="100000"/>
            </a:path>
          </a:gradFill>
        </p:grpSpPr>
        <p:sp>
          <p:nvSpPr>
            <p:cNvPr id="52" name="Rectangle 51">
              <a:extLst>
                <a:ext uri="{FF2B5EF4-FFF2-40B4-BE49-F238E27FC236}">
                  <a16:creationId xmlns:a16="http://schemas.microsoft.com/office/drawing/2014/main" id="{146FA433-8C66-4EB1-8D07-3BC373B94668}"/>
                </a:ext>
              </a:extLst>
            </p:cNvPr>
            <p:cNvSpPr/>
            <p:nvPr/>
          </p:nvSpPr>
          <p:spPr>
            <a:xfrm>
              <a:off x="3513167" y="1499056"/>
              <a:ext cx="2070442" cy="953238"/>
            </a:xfrm>
            <a:prstGeom prst="rect">
              <a:avLst/>
            </a:prstGeom>
            <a:gradFill>
              <a:gsLst>
                <a:gs pos="16000">
                  <a:srgbClr val="CCE9FE"/>
                </a:gs>
                <a:gs pos="79000">
                  <a:srgbClr val="DBF6FF"/>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 serious problem! Under performing on the single most important factor</a:t>
              </a:r>
            </a:p>
          </p:txBody>
        </p:sp>
        <p:sp>
          <p:nvSpPr>
            <p:cNvPr id="53" name="Isosceles Triangle 52">
              <a:extLst>
                <a:ext uri="{FF2B5EF4-FFF2-40B4-BE49-F238E27FC236}">
                  <a16:creationId xmlns:a16="http://schemas.microsoft.com/office/drawing/2014/main" id="{FAE5744B-72D2-40F9-9ADE-428905ED63A0}"/>
                </a:ext>
              </a:extLst>
            </p:cNvPr>
            <p:cNvSpPr/>
            <p:nvPr/>
          </p:nvSpPr>
          <p:spPr>
            <a:xfrm>
              <a:off x="3739935" y="1218244"/>
              <a:ext cx="296096" cy="291383"/>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756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par>
                                <p:cTn id="10" presetID="55"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16" presetClass="entr" presetSubtype="42" fill="hold"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1000"/>
                                        <p:tgtEl>
                                          <p:spTgt spid="7"/>
                                        </p:tgtEl>
                                      </p:cBhvr>
                                    </p:animEffect>
                                  </p:childTnLst>
                                </p:cTn>
                              </p:par>
                              <p:par>
                                <p:cTn id="18" presetID="16" presetClass="entr" presetSubtype="37" fill="hold" nodeType="withEffect">
                                  <p:stCondLst>
                                    <p:cond delay="1500"/>
                                  </p:stCondLst>
                                  <p:childTnLst>
                                    <p:set>
                                      <p:cBhvr>
                                        <p:cTn id="19" dur="1" fill="hold">
                                          <p:stCondLst>
                                            <p:cond delay="0"/>
                                          </p:stCondLst>
                                        </p:cTn>
                                        <p:tgtEl>
                                          <p:spTgt spid="8"/>
                                        </p:tgtEl>
                                        <p:attrNameLst>
                                          <p:attrName>style.visibility</p:attrName>
                                        </p:attrNameLst>
                                      </p:cBhvr>
                                      <p:to>
                                        <p:strVal val="visible"/>
                                      </p:to>
                                    </p:set>
                                    <p:animEffect transition="in" filter="barn(outVertical)">
                                      <p:cBhvr>
                                        <p:cTn id="20" dur="1000"/>
                                        <p:tgtEl>
                                          <p:spTgt spid="8"/>
                                        </p:tgtEl>
                                      </p:cBhvr>
                                    </p:animEffect>
                                  </p:childTnLst>
                                </p:cTn>
                              </p:par>
                              <p:par>
                                <p:cTn id="21" presetID="12" presetClass="entr" presetSubtype="1" fill="hold" grpId="0" nodeType="with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p:tgtEl>
                                          <p:spTgt spid="15"/>
                                        </p:tgtEl>
                                        <p:attrNameLst>
                                          <p:attrName>ppt_y</p:attrName>
                                        </p:attrNameLst>
                                      </p:cBhvr>
                                      <p:tavLst>
                                        <p:tav tm="0">
                                          <p:val>
                                            <p:strVal val="#ppt_y-#ppt_h*1.125000"/>
                                          </p:val>
                                        </p:tav>
                                        <p:tav tm="100000">
                                          <p:val>
                                            <p:strVal val="#ppt_y"/>
                                          </p:val>
                                        </p:tav>
                                      </p:tavLst>
                                    </p:anim>
                                    <p:animEffect transition="in" filter="wipe(down)">
                                      <p:cBhvr>
                                        <p:cTn id="24" dur="1000"/>
                                        <p:tgtEl>
                                          <p:spTgt spid="15"/>
                                        </p:tgtEl>
                                      </p:cBhvr>
                                    </p:animEffect>
                                  </p:childTnLst>
                                </p:cTn>
                              </p:par>
                              <p:par>
                                <p:cTn id="25" presetID="12" presetClass="entr" presetSubtype="2" fill="hold" grpId="0" nodeType="withEffect">
                                  <p:stCondLst>
                                    <p:cond delay="2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p:tgtEl>
                                          <p:spTgt spid="14"/>
                                        </p:tgtEl>
                                        <p:attrNameLst>
                                          <p:attrName>ppt_x</p:attrName>
                                        </p:attrNameLst>
                                      </p:cBhvr>
                                      <p:tavLst>
                                        <p:tav tm="0">
                                          <p:val>
                                            <p:strVal val="#ppt_x+#ppt_w*1.125000"/>
                                          </p:val>
                                        </p:tav>
                                        <p:tav tm="100000">
                                          <p:val>
                                            <p:strVal val="#ppt_x"/>
                                          </p:val>
                                        </p:tav>
                                      </p:tavLst>
                                    </p:anim>
                                    <p:animEffect transition="in" filter="wipe(left)">
                                      <p:cBhvr>
                                        <p:cTn id="28" dur="1000"/>
                                        <p:tgtEl>
                                          <p:spTgt spid="14"/>
                                        </p:tgtEl>
                                      </p:cBhvr>
                                    </p:animEffect>
                                  </p:childTnLst>
                                </p:cTn>
                              </p:par>
                              <p:par>
                                <p:cTn id="29" presetID="31" presetClass="entr" presetSubtype="0" fill="hold" grpId="0" nodeType="withEffect">
                                  <p:stCondLst>
                                    <p:cond delay="3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500" fill="hold"/>
                                        <p:tgtEl>
                                          <p:spTgt spid="19"/>
                                        </p:tgtEl>
                                        <p:attrNameLst>
                                          <p:attrName>ppt_w</p:attrName>
                                        </p:attrNameLst>
                                      </p:cBhvr>
                                      <p:tavLst>
                                        <p:tav tm="0">
                                          <p:val>
                                            <p:fltVal val="0"/>
                                          </p:val>
                                        </p:tav>
                                        <p:tav tm="100000">
                                          <p:val>
                                            <p:strVal val="#ppt_w"/>
                                          </p:val>
                                        </p:tav>
                                      </p:tavLst>
                                    </p:anim>
                                    <p:anim calcmode="lin" valueType="num">
                                      <p:cBhvr>
                                        <p:cTn id="32" dur="1500" fill="hold"/>
                                        <p:tgtEl>
                                          <p:spTgt spid="19"/>
                                        </p:tgtEl>
                                        <p:attrNameLst>
                                          <p:attrName>ppt_h</p:attrName>
                                        </p:attrNameLst>
                                      </p:cBhvr>
                                      <p:tavLst>
                                        <p:tav tm="0">
                                          <p:val>
                                            <p:fltVal val="0"/>
                                          </p:val>
                                        </p:tav>
                                        <p:tav tm="100000">
                                          <p:val>
                                            <p:strVal val="#ppt_h"/>
                                          </p:val>
                                        </p:tav>
                                      </p:tavLst>
                                    </p:anim>
                                    <p:anim calcmode="lin" valueType="num">
                                      <p:cBhvr>
                                        <p:cTn id="33" dur="1500" fill="hold"/>
                                        <p:tgtEl>
                                          <p:spTgt spid="19"/>
                                        </p:tgtEl>
                                        <p:attrNameLst>
                                          <p:attrName>style.rotation</p:attrName>
                                        </p:attrNameLst>
                                      </p:cBhvr>
                                      <p:tavLst>
                                        <p:tav tm="0">
                                          <p:val>
                                            <p:fltVal val="90"/>
                                          </p:val>
                                        </p:tav>
                                        <p:tav tm="100000">
                                          <p:val>
                                            <p:fltVal val="0"/>
                                          </p:val>
                                        </p:tav>
                                      </p:tavLst>
                                    </p:anim>
                                    <p:animEffect transition="in" filter="fade">
                                      <p:cBhvr>
                                        <p:cTn id="34" dur="1500"/>
                                        <p:tgtEl>
                                          <p:spTgt spid="19"/>
                                        </p:tgtEl>
                                      </p:cBhvr>
                                    </p:animEffect>
                                  </p:childTnLst>
                                </p:cTn>
                              </p:par>
                              <p:par>
                                <p:cTn id="35" presetID="31" presetClass="entr" presetSubtype="0" fill="hold" grpId="0" nodeType="withEffect">
                                  <p:stCondLst>
                                    <p:cond delay="30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1500" fill="hold"/>
                                        <p:tgtEl>
                                          <p:spTgt spid="23"/>
                                        </p:tgtEl>
                                        <p:attrNameLst>
                                          <p:attrName>ppt_w</p:attrName>
                                        </p:attrNameLst>
                                      </p:cBhvr>
                                      <p:tavLst>
                                        <p:tav tm="0">
                                          <p:val>
                                            <p:fltVal val="0"/>
                                          </p:val>
                                        </p:tav>
                                        <p:tav tm="100000">
                                          <p:val>
                                            <p:strVal val="#ppt_w"/>
                                          </p:val>
                                        </p:tav>
                                      </p:tavLst>
                                    </p:anim>
                                    <p:anim calcmode="lin" valueType="num">
                                      <p:cBhvr>
                                        <p:cTn id="38" dur="1500" fill="hold"/>
                                        <p:tgtEl>
                                          <p:spTgt spid="23"/>
                                        </p:tgtEl>
                                        <p:attrNameLst>
                                          <p:attrName>ppt_h</p:attrName>
                                        </p:attrNameLst>
                                      </p:cBhvr>
                                      <p:tavLst>
                                        <p:tav tm="0">
                                          <p:val>
                                            <p:fltVal val="0"/>
                                          </p:val>
                                        </p:tav>
                                        <p:tav tm="100000">
                                          <p:val>
                                            <p:strVal val="#ppt_h"/>
                                          </p:val>
                                        </p:tav>
                                      </p:tavLst>
                                    </p:anim>
                                    <p:anim calcmode="lin" valueType="num">
                                      <p:cBhvr>
                                        <p:cTn id="39" dur="1500" fill="hold"/>
                                        <p:tgtEl>
                                          <p:spTgt spid="23"/>
                                        </p:tgtEl>
                                        <p:attrNameLst>
                                          <p:attrName>style.rotation</p:attrName>
                                        </p:attrNameLst>
                                      </p:cBhvr>
                                      <p:tavLst>
                                        <p:tav tm="0">
                                          <p:val>
                                            <p:fltVal val="90"/>
                                          </p:val>
                                        </p:tav>
                                        <p:tav tm="100000">
                                          <p:val>
                                            <p:fltVal val="0"/>
                                          </p:val>
                                        </p:tav>
                                      </p:tavLst>
                                    </p:anim>
                                    <p:animEffect transition="in" filter="fade">
                                      <p:cBhvr>
                                        <p:cTn id="40" dur="1500"/>
                                        <p:tgtEl>
                                          <p:spTgt spid="23"/>
                                        </p:tgtEl>
                                      </p:cBhvr>
                                    </p:animEffect>
                                  </p:childTnLst>
                                </p:cTn>
                              </p:par>
                              <p:par>
                                <p:cTn id="41" presetID="31" presetClass="entr" presetSubtype="0" fill="hold" grpId="0" nodeType="withEffect">
                                  <p:stCondLst>
                                    <p:cond delay="300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500" fill="hold"/>
                                        <p:tgtEl>
                                          <p:spTgt spid="44"/>
                                        </p:tgtEl>
                                        <p:attrNameLst>
                                          <p:attrName>ppt_w</p:attrName>
                                        </p:attrNameLst>
                                      </p:cBhvr>
                                      <p:tavLst>
                                        <p:tav tm="0">
                                          <p:val>
                                            <p:fltVal val="0"/>
                                          </p:val>
                                        </p:tav>
                                        <p:tav tm="100000">
                                          <p:val>
                                            <p:strVal val="#ppt_w"/>
                                          </p:val>
                                        </p:tav>
                                      </p:tavLst>
                                    </p:anim>
                                    <p:anim calcmode="lin" valueType="num">
                                      <p:cBhvr>
                                        <p:cTn id="44" dur="1500" fill="hold"/>
                                        <p:tgtEl>
                                          <p:spTgt spid="44"/>
                                        </p:tgtEl>
                                        <p:attrNameLst>
                                          <p:attrName>ppt_h</p:attrName>
                                        </p:attrNameLst>
                                      </p:cBhvr>
                                      <p:tavLst>
                                        <p:tav tm="0">
                                          <p:val>
                                            <p:fltVal val="0"/>
                                          </p:val>
                                        </p:tav>
                                        <p:tav tm="100000">
                                          <p:val>
                                            <p:strVal val="#ppt_h"/>
                                          </p:val>
                                        </p:tav>
                                      </p:tavLst>
                                    </p:anim>
                                    <p:anim calcmode="lin" valueType="num">
                                      <p:cBhvr>
                                        <p:cTn id="45" dur="1500" fill="hold"/>
                                        <p:tgtEl>
                                          <p:spTgt spid="44"/>
                                        </p:tgtEl>
                                        <p:attrNameLst>
                                          <p:attrName>style.rotation</p:attrName>
                                        </p:attrNameLst>
                                      </p:cBhvr>
                                      <p:tavLst>
                                        <p:tav tm="0">
                                          <p:val>
                                            <p:fltVal val="90"/>
                                          </p:val>
                                        </p:tav>
                                        <p:tav tm="100000">
                                          <p:val>
                                            <p:fltVal val="0"/>
                                          </p:val>
                                        </p:tav>
                                      </p:tavLst>
                                    </p:anim>
                                    <p:animEffect transition="in" filter="fade">
                                      <p:cBhvr>
                                        <p:cTn id="46" dur="1500"/>
                                        <p:tgtEl>
                                          <p:spTgt spid="44"/>
                                        </p:tgtEl>
                                      </p:cBhvr>
                                    </p:animEffect>
                                  </p:childTnLst>
                                </p:cTn>
                              </p:par>
                              <p:par>
                                <p:cTn id="47" presetID="31" presetClass="entr" presetSubtype="0" fill="hold" grpId="0" nodeType="withEffect">
                                  <p:stCondLst>
                                    <p:cond delay="30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1500" fill="hold"/>
                                        <p:tgtEl>
                                          <p:spTgt spid="35"/>
                                        </p:tgtEl>
                                        <p:attrNameLst>
                                          <p:attrName>ppt_w</p:attrName>
                                        </p:attrNameLst>
                                      </p:cBhvr>
                                      <p:tavLst>
                                        <p:tav tm="0">
                                          <p:val>
                                            <p:fltVal val="0"/>
                                          </p:val>
                                        </p:tav>
                                        <p:tav tm="100000">
                                          <p:val>
                                            <p:strVal val="#ppt_w"/>
                                          </p:val>
                                        </p:tav>
                                      </p:tavLst>
                                    </p:anim>
                                    <p:anim calcmode="lin" valueType="num">
                                      <p:cBhvr>
                                        <p:cTn id="50" dur="1500" fill="hold"/>
                                        <p:tgtEl>
                                          <p:spTgt spid="35"/>
                                        </p:tgtEl>
                                        <p:attrNameLst>
                                          <p:attrName>ppt_h</p:attrName>
                                        </p:attrNameLst>
                                      </p:cBhvr>
                                      <p:tavLst>
                                        <p:tav tm="0">
                                          <p:val>
                                            <p:fltVal val="0"/>
                                          </p:val>
                                        </p:tav>
                                        <p:tav tm="100000">
                                          <p:val>
                                            <p:strVal val="#ppt_h"/>
                                          </p:val>
                                        </p:tav>
                                      </p:tavLst>
                                    </p:anim>
                                    <p:anim calcmode="lin" valueType="num">
                                      <p:cBhvr>
                                        <p:cTn id="51" dur="1500" fill="hold"/>
                                        <p:tgtEl>
                                          <p:spTgt spid="35"/>
                                        </p:tgtEl>
                                        <p:attrNameLst>
                                          <p:attrName>style.rotation</p:attrName>
                                        </p:attrNameLst>
                                      </p:cBhvr>
                                      <p:tavLst>
                                        <p:tav tm="0">
                                          <p:val>
                                            <p:fltVal val="90"/>
                                          </p:val>
                                        </p:tav>
                                        <p:tav tm="100000">
                                          <p:val>
                                            <p:fltVal val="0"/>
                                          </p:val>
                                        </p:tav>
                                      </p:tavLst>
                                    </p:anim>
                                    <p:animEffect transition="in" filter="fade">
                                      <p:cBhvr>
                                        <p:cTn id="52" dur="1500"/>
                                        <p:tgtEl>
                                          <p:spTgt spid="35"/>
                                        </p:tgtEl>
                                      </p:cBhvr>
                                    </p:animEffect>
                                  </p:childTnLst>
                                </p:cTn>
                              </p:par>
                              <p:par>
                                <p:cTn id="53" presetID="31" presetClass="entr" presetSubtype="0" fill="hold" grpId="0" nodeType="withEffect">
                                  <p:stCondLst>
                                    <p:cond delay="3000"/>
                                  </p:stCondLst>
                                  <p:childTnLst>
                                    <p:set>
                                      <p:cBhvr>
                                        <p:cTn id="54" dur="1" fill="hold">
                                          <p:stCondLst>
                                            <p:cond delay="0"/>
                                          </p:stCondLst>
                                        </p:cTn>
                                        <p:tgtEl>
                                          <p:spTgt spid="26"/>
                                        </p:tgtEl>
                                        <p:attrNameLst>
                                          <p:attrName>style.visibility</p:attrName>
                                        </p:attrNameLst>
                                      </p:cBhvr>
                                      <p:to>
                                        <p:strVal val="visible"/>
                                      </p:to>
                                    </p:set>
                                    <p:anim calcmode="lin" valueType="num">
                                      <p:cBhvr>
                                        <p:cTn id="55" dur="1500" fill="hold"/>
                                        <p:tgtEl>
                                          <p:spTgt spid="26"/>
                                        </p:tgtEl>
                                        <p:attrNameLst>
                                          <p:attrName>ppt_w</p:attrName>
                                        </p:attrNameLst>
                                      </p:cBhvr>
                                      <p:tavLst>
                                        <p:tav tm="0">
                                          <p:val>
                                            <p:fltVal val="0"/>
                                          </p:val>
                                        </p:tav>
                                        <p:tav tm="100000">
                                          <p:val>
                                            <p:strVal val="#ppt_w"/>
                                          </p:val>
                                        </p:tav>
                                      </p:tavLst>
                                    </p:anim>
                                    <p:anim calcmode="lin" valueType="num">
                                      <p:cBhvr>
                                        <p:cTn id="56" dur="1500" fill="hold"/>
                                        <p:tgtEl>
                                          <p:spTgt spid="26"/>
                                        </p:tgtEl>
                                        <p:attrNameLst>
                                          <p:attrName>ppt_h</p:attrName>
                                        </p:attrNameLst>
                                      </p:cBhvr>
                                      <p:tavLst>
                                        <p:tav tm="0">
                                          <p:val>
                                            <p:fltVal val="0"/>
                                          </p:val>
                                        </p:tav>
                                        <p:tav tm="100000">
                                          <p:val>
                                            <p:strVal val="#ppt_h"/>
                                          </p:val>
                                        </p:tav>
                                      </p:tavLst>
                                    </p:anim>
                                    <p:anim calcmode="lin" valueType="num">
                                      <p:cBhvr>
                                        <p:cTn id="57" dur="1500" fill="hold"/>
                                        <p:tgtEl>
                                          <p:spTgt spid="26"/>
                                        </p:tgtEl>
                                        <p:attrNameLst>
                                          <p:attrName>style.rotation</p:attrName>
                                        </p:attrNameLst>
                                      </p:cBhvr>
                                      <p:tavLst>
                                        <p:tav tm="0">
                                          <p:val>
                                            <p:fltVal val="90"/>
                                          </p:val>
                                        </p:tav>
                                        <p:tav tm="100000">
                                          <p:val>
                                            <p:fltVal val="0"/>
                                          </p:val>
                                        </p:tav>
                                      </p:tavLst>
                                    </p:anim>
                                    <p:animEffect transition="in" filter="fade">
                                      <p:cBhvr>
                                        <p:cTn id="58" dur="1500"/>
                                        <p:tgtEl>
                                          <p:spTgt spid="26"/>
                                        </p:tgtEl>
                                      </p:cBhvr>
                                    </p:animEffect>
                                  </p:childTnLst>
                                </p:cTn>
                              </p:par>
                              <p:par>
                                <p:cTn id="59" presetID="31" presetClass="entr" presetSubtype="0" fill="hold" grpId="0" nodeType="withEffect">
                                  <p:stCondLst>
                                    <p:cond delay="3000"/>
                                  </p:stCondLst>
                                  <p:childTnLst>
                                    <p:set>
                                      <p:cBhvr>
                                        <p:cTn id="60" dur="1" fill="hold">
                                          <p:stCondLst>
                                            <p:cond delay="0"/>
                                          </p:stCondLst>
                                        </p:cTn>
                                        <p:tgtEl>
                                          <p:spTgt spid="38"/>
                                        </p:tgtEl>
                                        <p:attrNameLst>
                                          <p:attrName>style.visibility</p:attrName>
                                        </p:attrNameLst>
                                      </p:cBhvr>
                                      <p:to>
                                        <p:strVal val="visible"/>
                                      </p:to>
                                    </p:set>
                                    <p:anim calcmode="lin" valueType="num">
                                      <p:cBhvr>
                                        <p:cTn id="61" dur="1500" fill="hold"/>
                                        <p:tgtEl>
                                          <p:spTgt spid="38"/>
                                        </p:tgtEl>
                                        <p:attrNameLst>
                                          <p:attrName>ppt_w</p:attrName>
                                        </p:attrNameLst>
                                      </p:cBhvr>
                                      <p:tavLst>
                                        <p:tav tm="0">
                                          <p:val>
                                            <p:fltVal val="0"/>
                                          </p:val>
                                        </p:tav>
                                        <p:tav tm="100000">
                                          <p:val>
                                            <p:strVal val="#ppt_w"/>
                                          </p:val>
                                        </p:tav>
                                      </p:tavLst>
                                    </p:anim>
                                    <p:anim calcmode="lin" valueType="num">
                                      <p:cBhvr>
                                        <p:cTn id="62" dur="1500" fill="hold"/>
                                        <p:tgtEl>
                                          <p:spTgt spid="38"/>
                                        </p:tgtEl>
                                        <p:attrNameLst>
                                          <p:attrName>ppt_h</p:attrName>
                                        </p:attrNameLst>
                                      </p:cBhvr>
                                      <p:tavLst>
                                        <p:tav tm="0">
                                          <p:val>
                                            <p:fltVal val="0"/>
                                          </p:val>
                                        </p:tav>
                                        <p:tav tm="100000">
                                          <p:val>
                                            <p:strVal val="#ppt_h"/>
                                          </p:val>
                                        </p:tav>
                                      </p:tavLst>
                                    </p:anim>
                                    <p:anim calcmode="lin" valueType="num">
                                      <p:cBhvr>
                                        <p:cTn id="63" dur="1500" fill="hold"/>
                                        <p:tgtEl>
                                          <p:spTgt spid="38"/>
                                        </p:tgtEl>
                                        <p:attrNameLst>
                                          <p:attrName>style.rotation</p:attrName>
                                        </p:attrNameLst>
                                      </p:cBhvr>
                                      <p:tavLst>
                                        <p:tav tm="0">
                                          <p:val>
                                            <p:fltVal val="90"/>
                                          </p:val>
                                        </p:tav>
                                        <p:tav tm="100000">
                                          <p:val>
                                            <p:fltVal val="0"/>
                                          </p:val>
                                        </p:tav>
                                      </p:tavLst>
                                    </p:anim>
                                    <p:animEffect transition="in" filter="fade">
                                      <p:cBhvr>
                                        <p:cTn id="64" dur="1500"/>
                                        <p:tgtEl>
                                          <p:spTgt spid="38"/>
                                        </p:tgtEl>
                                      </p:cBhvr>
                                    </p:animEffect>
                                  </p:childTnLst>
                                </p:cTn>
                              </p:par>
                              <p:par>
                                <p:cTn id="65" presetID="31" presetClass="entr" presetSubtype="0" fill="hold" grpId="0" nodeType="withEffect">
                                  <p:stCondLst>
                                    <p:cond delay="3000"/>
                                  </p:stCondLst>
                                  <p:childTnLst>
                                    <p:set>
                                      <p:cBhvr>
                                        <p:cTn id="66" dur="1" fill="hold">
                                          <p:stCondLst>
                                            <p:cond delay="0"/>
                                          </p:stCondLst>
                                        </p:cTn>
                                        <p:tgtEl>
                                          <p:spTgt spid="29"/>
                                        </p:tgtEl>
                                        <p:attrNameLst>
                                          <p:attrName>style.visibility</p:attrName>
                                        </p:attrNameLst>
                                      </p:cBhvr>
                                      <p:to>
                                        <p:strVal val="visible"/>
                                      </p:to>
                                    </p:set>
                                    <p:anim calcmode="lin" valueType="num">
                                      <p:cBhvr>
                                        <p:cTn id="67" dur="1500" fill="hold"/>
                                        <p:tgtEl>
                                          <p:spTgt spid="29"/>
                                        </p:tgtEl>
                                        <p:attrNameLst>
                                          <p:attrName>ppt_w</p:attrName>
                                        </p:attrNameLst>
                                      </p:cBhvr>
                                      <p:tavLst>
                                        <p:tav tm="0">
                                          <p:val>
                                            <p:fltVal val="0"/>
                                          </p:val>
                                        </p:tav>
                                        <p:tav tm="100000">
                                          <p:val>
                                            <p:strVal val="#ppt_w"/>
                                          </p:val>
                                        </p:tav>
                                      </p:tavLst>
                                    </p:anim>
                                    <p:anim calcmode="lin" valueType="num">
                                      <p:cBhvr>
                                        <p:cTn id="68" dur="1500" fill="hold"/>
                                        <p:tgtEl>
                                          <p:spTgt spid="29"/>
                                        </p:tgtEl>
                                        <p:attrNameLst>
                                          <p:attrName>ppt_h</p:attrName>
                                        </p:attrNameLst>
                                      </p:cBhvr>
                                      <p:tavLst>
                                        <p:tav tm="0">
                                          <p:val>
                                            <p:fltVal val="0"/>
                                          </p:val>
                                        </p:tav>
                                        <p:tav tm="100000">
                                          <p:val>
                                            <p:strVal val="#ppt_h"/>
                                          </p:val>
                                        </p:tav>
                                      </p:tavLst>
                                    </p:anim>
                                    <p:anim calcmode="lin" valueType="num">
                                      <p:cBhvr>
                                        <p:cTn id="69" dur="1500" fill="hold"/>
                                        <p:tgtEl>
                                          <p:spTgt spid="29"/>
                                        </p:tgtEl>
                                        <p:attrNameLst>
                                          <p:attrName>style.rotation</p:attrName>
                                        </p:attrNameLst>
                                      </p:cBhvr>
                                      <p:tavLst>
                                        <p:tav tm="0">
                                          <p:val>
                                            <p:fltVal val="90"/>
                                          </p:val>
                                        </p:tav>
                                        <p:tav tm="100000">
                                          <p:val>
                                            <p:fltVal val="0"/>
                                          </p:val>
                                        </p:tav>
                                      </p:tavLst>
                                    </p:anim>
                                    <p:animEffect transition="in" filter="fade">
                                      <p:cBhvr>
                                        <p:cTn id="70" dur="1500"/>
                                        <p:tgtEl>
                                          <p:spTgt spid="29"/>
                                        </p:tgtEl>
                                      </p:cBhvr>
                                    </p:animEffect>
                                  </p:childTnLst>
                                </p:cTn>
                              </p:par>
                              <p:par>
                                <p:cTn id="71" presetID="31" presetClass="entr" presetSubtype="0" fill="hold" grpId="0" nodeType="withEffect">
                                  <p:stCondLst>
                                    <p:cond delay="3000"/>
                                  </p:stCondLst>
                                  <p:childTnLst>
                                    <p:set>
                                      <p:cBhvr>
                                        <p:cTn id="72" dur="1" fill="hold">
                                          <p:stCondLst>
                                            <p:cond delay="0"/>
                                          </p:stCondLst>
                                        </p:cTn>
                                        <p:tgtEl>
                                          <p:spTgt spid="32"/>
                                        </p:tgtEl>
                                        <p:attrNameLst>
                                          <p:attrName>style.visibility</p:attrName>
                                        </p:attrNameLst>
                                      </p:cBhvr>
                                      <p:to>
                                        <p:strVal val="visible"/>
                                      </p:to>
                                    </p:set>
                                    <p:anim calcmode="lin" valueType="num">
                                      <p:cBhvr>
                                        <p:cTn id="73" dur="1500" fill="hold"/>
                                        <p:tgtEl>
                                          <p:spTgt spid="32"/>
                                        </p:tgtEl>
                                        <p:attrNameLst>
                                          <p:attrName>ppt_w</p:attrName>
                                        </p:attrNameLst>
                                      </p:cBhvr>
                                      <p:tavLst>
                                        <p:tav tm="0">
                                          <p:val>
                                            <p:fltVal val="0"/>
                                          </p:val>
                                        </p:tav>
                                        <p:tav tm="100000">
                                          <p:val>
                                            <p:strVal val="#ppt_w"/>
                                          </p:val>
                                        </p:tav>
                                      </p:tavLst>
                                    </p:anim>
                                    <p:anim calcmode="lin" valueType="num">
                                      <p:cBhvr>
                                        <p:cTn id="74" dur="1500" fill="hold"/>
                                        <p:tgtEl>
                                          <p:spTgt spid="32"/>
                                        </p:tgtEl>
                                        <p:attrNameLst>
                                          <p:attrName>ppt_h</p:attrName>
                                        </p:attrNameLst>
                                      </p:cBhvr>
                                      <p:tavLst>
                                        <p:tav tm="0">
                                          <p:val>
                                            <p:fltVal val="0"/>
                                          </p:val>
                                        </p:tav>
                                        <p:tav tm="100000">
                                          <p:val>
                                            <p:strVal val="#ppt_h"/>
                                          </p:val>
                                        </p:tav>
                                      </p:tavLst>
                                    </p:anim>
                                    <p:anim calcmode="lin" valueType="num">
                                      <p:cBhvr>
                                        <p:cTn id="75" dur="1500" fill="hold"/>
                                        <p:tgtEl>
                                          <p:spTgt spid="32"/>
                                        </p:tgtEl>
                                        <p:attrNameLst>
                                          <p:attrName>style.rotation</p:attrName>
                                        </p:attrNameLst>
                                      </p:cBhvr>
                                      <p:tavLst>
                                        <p:tav tm="0">
                                          <p:val>
                                            <p:fltVal val="90"/>
                                          </p:val>
                                        </p:tav>
                                        <p:tav tm="100000">
                                          <p:val>
                                            <p:fltVal val="0"/>
                                          </p:val>
                                        </p:tav>
                                      </p:tavLst>
                                    </p:anim>
                                    <p:animEffect transition="in" filter="fade">
                                      <p:cBhvr>
                                        <p:cTn id="76" dur="1500"/>
                                        <p:tgtEl>
                                          <p:spTgt spid="32"/>
                                        </p:tgtEl>
                                      </p:cBhvr>
                                    </p:animEffect>
                                  </p:childTnLst>
                                </p:cTn>
                              </p:par>
                              <p:par>
                                <p:cTn id="77" presetID="31" presetClass="entr" presetSubtype="0" fill="hold" grpId="0" nodeType="withEffect">
                                  <p:stCondLst>
                                    <p:cond delay="30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1500" fill="hold"/>
                                        <p:tgtEl>
                                          <p:spTgt spid="41"/>
                                        </p:tgtEl>
                                        <p:attrNameLst>
                                          <p:attrName>ppt_w</p:attrName>
                                        </p:attrNameLst>
                                      </p:cBhvr>
                                      <p:tavLst>
                                        <p:tav tm="0">
                                          <p:val>
                                            <p:fltVal val="0"/>
                                          </p:val>
                                        </p:tav>
                                        <p:tav tm="100000">
                                          <p:val>
                                            <p:strVal val="#ppt_w"/>
                                          </p:val>
                                        </p:tav>
                                      </p:tavLst>
                                    </p:anim>
                                    <p:anim calcmode="lin" valueType="num">
                                      <p:cBhvr>
                                        <p:cTn id="80" dur="1500" fill="hold"/>
                                        <p:tgtEl>
                                          <p:spTgt spid="41"/>
                                        </p:tgtEl>
                                        <p:attrNameLst>
                                          <p:attrName>ppt_h</p:attrName>
                                        </p:attrNameLst>
                                      </p:cBhvr>
                                      <p:tavLst>
                                        <p:tav tm="0">
                                          <p:val>
                                            <p:fltVal val="0"/>
                                          </p:val>
                                        </p:tav>
                                        <p:tav tm="100000">
                                          <p:val>
                                            <p:strVal val="#ppt_h"/>
                                          </p:val>
                                        </p:tav>
                                      </p:tavLst>
                                    </p:anim>
                                    <p:anim calcmode="lin" valueType="num">
                                      <p:cBhvr>
                                        <p:cTn id="81" dur="1500" fill="hold"/>
                                        <p:tgtEl>
                                          <p:spTgt spid="41"/>
                                        </p:tgtEl>
                                        <p:attrNameLst>
                                          <p:attrName>style.rotation</p:attrName>
                                        </p:attrNameLst>
                                      </p:cBhvr>
                                      <p:tavLst>
                                        <p:tav tm="0">
                                          <p:val>
                                            <p:fltVal val="90"/>
                                          </p:val>
                                        </p:tav>
                                        <p:tav tm="100000">
                                          <p:val>
                                            <p:fltVal val="0"/>
                                          </p:val>
                                        </p:tav>
                                      </p:tavLst>
                                    </p:anim>
                                    <p:animEffect transition="in" filter="fade">
                                      <p:cBhvr>
                                        <p:cTn id="82" dur="1500"/>
                                        <p:tgtEl>
                                          <p:spTgt spid="41"/>
                                        </p:tgtEl>
                                      </p:cBhvr>
                                    </p:animEffect>
                                  </p:childTnLst>
                                </p:cTn>
                              </p:par>
                              <p:par>
                                <p:cTn id="83" presetID="12" presetClass="entr" presetSubtype="4" fill="hold" grpId="0" nodeType="withEffect">
                                  <p:stCondLst>
                                    <p:cond delay="350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1000"/>
                                        <p:tgtEl>
                                          <p:spTgt spid="18"/>
                                        </p:tgtEl>
                                        <p:attrNameLst>
                                          <p:attrName>ppt_y</p:attrName>
                                        </p:attrNameLst>
                                      </p:cBhvr>
                                      <p:tavLst>
                                        <p:tav tm="0">
                                          <p:val>
                                            <p:strVal val="#ppt_y+#ppt_h*1.125000"/>
                                          </p:val>
                                        </p:tav>
                                        <p:tav tm="100000">
                                          <p:val>
                                            <p:strVal val="#ppt_y"/>
                                          </p:val>
                                        </p:tav>
                                      </p:tavLst>
                                    </p:anim>
                                    <p:animEffect transition="in" filter="wipe(up)">
                                      <p:cBhvr>
                                        <p:cTn id="86" dur="1000"/>
                                        <p:tgtEl>
                                          <p:spTgt spid="18"/>
                                        </p:tgtEl>
                                      </p:cBhvr>
                                    </p:animEffect>
                                  </p:childTnLst>
                                </p:cTn>
                              </p:par>
                              <p:par>
                                <p:cTn id="87" presetID="12" presetClass="entr" presetSubtype="4" fill="hold" grpId="0" nodeType="withEffect">
                                  <p:stCondLst>
                                    <p:cond delay="350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1000"/>
                                        <p:tgtEl>
                                          <p:spTgt spid="22"/>
                                        </p:tgtEl>
                                        <p:attrNameLst>
                                          <p:attrName>ppt_y</p:attrName>
                                        </p:attrNameLst>
                                      </p:cBhvr>
                                      <p:tavLst>
                                        <p:tav tm="0">
                                          <p:val>
                                            <p:strVal val="#ppt_y+#ppt_h*1.125000"/>
                                          </p:val>
                                        </p:tav>
                                        <p:tav tm="100000">
                                          <p:val>
                                            <p:strVal val="#ppt_y"/>
                                          </p:val>
                                        </p:tav>
                                      </p:tavLst>
                                    </p:anim>
                                    <p:animEffect transition="in" filter="wipe(up)">
                                      <p:cBhvr>
                                        <p:cTn id="90" dur="1000"/>
                                        <p:tgtEl>
                                          <p:spTgt spid="22"/>
                                        </p:tgtEl>
                                      </p:cBhvr>
                                    </p:animEffect>
                                  </p:childTnLst>
                                </p:cTn>
                              </p:par>
                              <p:par>
                                <p:cTn id="91" presetID="12" presetClass="entr" presetSubtype="4" fill="hold" grpId="0" nodeType="withEffect">
                                  <p:stCondLst>
                                    <p:cond delay="350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1000"/>
                                        <p:tgtEl>
                                          <p:spTgt spid="25"/>
                                        </p:tgtEl>
                                        <p:attrNameLst>
                                          <p:attrName>ppt_y</p:attrName>
                                        </p:attrNameLst>
                                      </p:cBhvr>
                                      <p:tavLst>
                                        <p:tav tm="0">
                                          <p:val>
                                            <p:strVal val="#ppt_y+#ppt_h*1.125000"/>
                                          </p:val>
                                        </p:tav>
                                        <p:tav tm="100000">
                                          <p:val>
                                            <p:strVal val="#ppt_y"/>
                                          </p:val>
                                        </p:tav>
                                      </p:tavLst>
                                    </p:anim>
                                    <p:animEffect transition="in" filter="wipe(up)">
                                      <p:cBhvr>
                                        <p:cTn id="94" dur="1000"/>
                                        <p:tgtEl>
                                          <p:spTgt spid="25"/>
                                        </p:tgtEl>
                                      </p:cBhvr>
                                    </p:animEffect>
                                  </p:childTnLst>
                                </p:cTn>
                              </p:par>
                              <p:par>
                                <p:cTn id="95" presetID="12" presetClass="entr" presetSubtype="4" fill="hold" grpId="0" nodeType="withEffect">
                                  <p:stCondLst>
                                    <p:cond delay="350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1000"/>
                                        <p:tgtEl>
                                          <p:spTgt spid="34"/>
                                        </p:tgtEl>
                                        <p:attrNameLst>
                                          <p:attrName>ppt_y</p:attrName>
                                        </p:attrNameLst>
                                      </p:cBhvr>
                                      <p:tavLst>
                                        <p:tav tm="0">
                                          <p:val>
                                            <p:strVal val="#ppt_y+#ppt_h*1.125000"/>
                                          </p:val>
                                        </p:tav>
                                        <p:tav tm="100000">
                                          <p:val>
                                            <p:strVal val="#ppt_y"/>
                                          </p:val>
                                        </p:tav>
                                      </p:tavLst>
                                    </p:anim>
                                    <p:animEffect transition="in" filter="wipe(up)">
                                      <p:cBhvr>
                                        <p:cTn id="98" dur="1000"/>
                                        <p:tgtEl>
                                          <p:spTgt spid="34"/>
                                        </p:tgtEl>
                                      </p:cBhvr>
                                    </p:animEffect>
                                  </p:childTnLst>
                                </p:cTn>
                              </p:par>
                              <p:par>
                                <p:cTn id="99" presetID="12" presetClass="entr" presetSubtype="4" fill="hold" grpId="0" nodeType="withEffect">
                                  <p:stCondLst>
                                    <p:cond delay="3500"/>
                                  </p:stCondLst>
                                  <p:childTnLst>
                                    <p:set>
                                      <p:cBhvr>
                                        <p:cTn id="100" dur="1" fill="hold">
                                          <p:stCondLst>
                                            <p:cond delay="0"/>
                                          </p:stCondLst>
                                        </p:cTn>
                                        <p:tgtEl>
                                          <p:spTgt spid="43"/>
                                        </p:tgtEl>
                                        <p:attrNameLst>
                                          <p:attrName>style.visibility</p:attrName>
                                        </p:attrNameLst>
                                      </p:cBhvr>
                                      <p:to>
                                        <p:strVal val="visible"/>
                                      </p:to>
                                    </p:set>
                                    <p:anim calcmode="lin" valueType="num">
                                      <p:cBhvr additive="base">
                                        <p:cTn id="101" dur="1000"/>
                                        <p:tgtEl>
                                          <p:spTgt spid="43"/>
                                        </p:tgtEl>
                                        <p:attrNameLst>
                                          <p:attrName>ppt_y</p:attrName>
                                        </p:attrNameLst>
                                      </p:cBhvr>
                                      <p:tavLst>
                                        <p:tav tm="0">
                                          <p:val>
                                            <p:strVal val="#ppt_y+#ppt_h*1.125000"/>
                                          </p:val>
                                        </p:tav>
                                        <p:tav tm="100000">
                                          <p:val>
                                            <p:strVal val="#ppt_y"/>
                                          </p:val>
                                        </p:tav>
                                      </p:tavLst>
                                    </p:anim>
                                    <p:animEffect transition="in" filter="wipe(up)">
                                      <p:cBhvr>
                                        <p:cTn id="102" dur="1000"/>
                                        <p:tgtEl>
                                          <p:spTgt spid="43"/>
                                        </p:tgtEl>
                                      </p:cBhvr>
                                    </p:animEffect>
                                  </p:childTnLst>
                                </p:cTn>
                              </p:par>
                              <p:par>
                                <p:cTn id="103" presetID="12" presetClass="entr" presetSubtype="4" fill="hold" grpId="0" nodeType="withEffect">
                                  <p:stCondLst>
                                    <p:cond delay="350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1000"/>
                                        <p:tgtEl>
                                          <p:spTgt spid="28"/>
                                        </p:tgtEl>
                                        <p:attrNameLst>
                                          <p:attrName>ppt_y</p:attrName>
                                        </p:attrNameLst>
                                      </p:cBhvr>
                                      <p:tavLst>
                                        <p:tav tm="0">
                                          <p:val>
                                            <p:strVal val="#ppt_y+#ppt_h*1.125000"/>
                                          </p:val>
                                        </p:tav>
                                        <p:tav tm="100000">
                                          <p:val>
                                            <p:strVal val="#ppt_y"/>
                                          </p:val>
                                        </p:tav>
                                      </p:tavLst>
                                    </p:anim>
                                    <p:animEffect transition="in" filter="wipe(up)">
                                      <p:cBhvr>
                                        <p:cTn id="106" dur="1000"/>
                                        <p:tgtEl>
                                          <p:spTgt spid="28"/>
                                        </p:tgtEl>
                                      </p:cBhvr>
                                    </p:animEffect>
                                  </p:childTnLst>
                                </p:cTn>
                              </p:par>
                              <p:par>
                                <p:cTn id="107" presetID="12" presetClass="entr" presetSubtype="4" fill="hold" grpId="0" nodeType="withEffect">
                                  <p:stCondLst>
                                    <p:cond delay="350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1000"/>
                                        <p:tgtEl>
                                          <p:spTgt spid="31"/>
                                        </p:tgtEl>
                                        <p:attrNameLst>
                                          <p:attrName>ppt_y</p:attrName>
                                        </p:attrNameLst>
                                      </p:cBhvr>
                                      <p:tavLst>
                                        <p:tav tm="0">
                                          <p:val>
                                            <p:strVal val="#ppt_y+#ppt_h*1.125000"/>
                                          </p:val>
                                        </p:tav>
                                        <p:tav tm="100000">
                                          <p:val>
                                            <p:strVal val="#ppt_y"/>
                                          </p:val>
                                        </p:tav>
                                      </p:tavLst>
                                    </p:anim>
                                    <p:animEffect transition="in" filter="wipe(up)">
                                      <p:cBhvr>
                                        <p:cTn id="110" dur="1000"/>
                                        <p:tgtEl>
                                          <p:spTgt spid="31"/>
                                        </p:tgtEl>
                                      </p:cBhvr>
                                    </p:animEffect>
                                  </p:childTnLst>
                                </p:cTn>
                              </p:par>
                              <p:par>
                                <p:cTn id="111" presetID="12" presetClass="entr" presetSubtype="4" fill="hold" grpId="0" nodeType="withEffect">
                                  <p:stCondLst>
                                    <p:cond delay="3500"/>
                                  </p:stCondLst>
                                  <p:childTnLst>
                                    <p:set>
                                      <p:cBhvr>
                                        <p:cTn id="112" dur="1" fill="hold">
                                          <p:stCondLst>
                                            <p:cond delay="0"/>
                                          </p:stCondLst>
                                        </p:cTn>
                                        <p:tgtEl>
                                          <p:spTgt spid="40"/>
                                        </p:tgtEl>
                                        <p:attrNameLst>
                                          <p:attrName>style.visibility</p:attrName>
                                        </p:attrNameLst>
                                      </p:cBhvr>
                                      <p:to>
                                        <p:strVal val="visible"/>
                                      </p:to>
                                    </p:set>
                                    <p:anim calcmode="lin" valueType="num">
                                      <p:cBhvr additive="base">
                                        <p:cTn id="113" dur="1000"/>
                                        <p:tgtEl>
                                          <p:spTgt spid="40"/>
                                        </p:tgtEl>
                                        <p:attrNameLst>
                                          <p:attrName>ppt_y</p:attrName>
                                        </p:attrNameLst>
                                      </p:cBhvr>
                                      <p:tavLst>
                                        <p:tav tm="0">
                                          <p:val>
                                            <p:strVal val="#ppt_y+#ppt_h*1.125000"/>
                                          </p:val>
                                        </p:tav>
                                        <p:tav tm="100000">
                                          <p:val>
                                            <p:strVal val="#ppt_y"/>
                                          </p:val>
                                        </p:tav>
                                      </p:tavLst>
                                    </p:anim>
                                    <p:animEffect transition="in" filter="wipe(up)">
                                      <p:cBhvr>
                                        <p:cTn id="114" dur="1000"/>
                                        <p:tgtEl>
                                          <p:spTgt spid="40"/>
                                        </p:tgtEl>
                                      </p:cBhvr>
                                    </p:animEffect>
                                  </p:childTnLst>
                                </p:cTn>
                              </p:par>
                              <p:par>
                                <p:cTn id="115" presetID="12" presetClass="entr" presetSubtype="4" fill="hold" grpId="0" nodeType="withEffect">
                                  <p:stCondLst>
                                    <p:cond delay="350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1000"/>
                                        <p:tgtEl>
                                          <p:spTgt spid="37"/>
                                        </p:tgtEl>
                                        <p:attrNameLst>
                                          <p:attrName>ppt_y</p:attrName>
                                        </p:attrNameLst>
                                      </p:cBhvr>
                                      <p:tavLst>
                                        <p:tav tm="0">
                                          <p:val>
                                            <p:strVal val="#ppt_y+#ppt_h*1.125000"/>
                                          </p:val>
                                        </p:tav>
                                        <p:tav tm="100000">
                                          <p:val>
                                            <p:strVal val="#ppt_y"/>
                                          </p:val>
                                        </p:tav>
                                      </p:tavLst>
                                    </p:anim>
                                    <p:animEffect transition="in" filter="wipe(up)">
                                      <p:cBhvr>
                                        <p:cTn id="118" dur="1000"/>
                                        <p:tgtEl>
                                          <p:spTgt spid="37"/>
                                        </p:tgtEl>
                                      </p:cBhvr>
                                    </p:animEffect>
                                  </p:childTnLst>
                                </p:cTn>
                              </p:par>
                              <p:par>
                                <p:cTn id="119" presetID="10" presetClass="entr" presetSubtype="0" fill="hold" nodeType="withEffect">
                                  <p:stCondLst>
                                    <p:cond delay="400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1000"/>
                                        <p:tgtEl>
                                          <p:spTgt spid="47"/>
                                        </p:tgtEl>
                                      </p:cBhvr>
                                    </p:animEffect>
                                  </p:childTnLst>
                                </p:cTn>
                              </p:par>
                              <p:par>
                                <p:cTn id="122" presetID="10" presetClass="entr" presetSubtype="0" fill="hold" nodeType="withEffect">
                                  <p:stCondLst>
                                    <p:cond delay="400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1000"/>
                                        <p:tgtEl>
                                          <p:spTgt spid="48"/>
                                        </p:tgtEl>
                                      </p:cBhvr>
                                    </p:animEffect>
                                  </p:childTnLst>
                                </p:cTn>
                              </p:par>
                              <p:par>
                                <p:cTn id="125" presetID="10" presetClass="entr" presetSubtype="0" fill="hold" nodeType="withEffect">
                                  <p:stCondLst>
                                    <p:cond delay="400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childTnLst>
                                </p:cTn>
                              </p:par>
                              <p:par>
                                <p:cTn id="128" presetID="0" presetClass="path" presetSubtype="0" decel="50000" fill="hold" nodeType="withEffect">
                                  <p:stCondLst>
                                    <p:cond delay="4000"/>
                                  </p:stCondLst>
                                  <p:childTnLst>
                                    <p:animMotion origin="layout" path="M -0.03724 0.04098 L 1.66667E-6 -2.96296E-6 " pathEditMode="relative" rAng="0" ptsTypes="AA">
                                      <p:cBhvr>
                                        <p:cTn id="129" dur="1500" fill="hold"/>
                                        <p:tgtEl>
                                          <p:spTgt spid="47"/>
                                        </p:tgtEl>
                                        <p:attrNameLst>
                                          <p:attrName>ppt_x</p:attrName>
                                          <p:attrName>ppt_y</p:attrName>
                                        </p:attrNameLst>
                                      </p:cBhvr>
                                      <p:rCtr x="1862" y="-2060"/>
                                    </p:animMotion>
                                  </p:childTnLst>
                                </p:cTn>
                              </p:par>
                              <p:par>
                                <p:cTn id="130" presetID="0" presetClass="path" presetSubtype="0" decel="50000" fill="hold" nodeType="withEffect">
                                  <p:stCondLst>
                                    <p:cond delay="4000"/>
                                  </p:stCondLst>
                                  <p:childTnLst>
                                    <p:animMotion origin="layout" path="M -0.0263 0.02731 L 0.00456 -0.02523 " pathEditMode="relative" rAng="0" ptsTypes="AA">
                                      <p:cBhvr>
                                        <p:cTn id="131" dur="1500" fill="hold"/>
                                        <p:tgtEl>
                                          <p:spTgt spid="48"/>
                                        </p:tgtEl>
                                        <p:attrNameLst>
                                          <p:attrName>ppt_x</p:attrName>
                                          <p:attrName>ppt_y</p:attrName>
                                        </p:attrNameLst>
                                      </p:cBhvr>
                                      <p:rCtr x="1536" y="-2639"/>
                                    </p:animMotion>
                                  </p:childTnLst>
                                </p:cTn>
                              </p:par>
                              <p:par>
                                <p:cTn id="132" presetID="0" presetClass="path" presetSubtype="0" decel="50000" fill="hold" nodeType="withEffect">
                                  <p:stCondLst>
                                    <p:cond delay="4000"/>
                                  </p:stCondLst>
                                  <p:childTnLst>
                                    <p:animMotion origin="layout" path="M -0.04205 -0.06945 L -4.79167E-6 4.81481E-6 " pathEditMode="relative" rAng="0" ptsTypes="AA">
                                      <p:cBhvr>
                                        <p:cTn id="133" dur="1500" fill="hold"/>
                                        <p:tgtEl>
                                          <p:spTgt spid="51"/>
                                        </p:tgtEl>
                                        <p:attrNameLst>
                                          <p:attrName>ppt_x</p:attrName>
                                          <p:attrName>ppt_y</p:attrName>
                                        </p:attrNameLst>
                                      </p:cBhvr>
                                      <p:rCtr x="2096" y="3472"/>
                                    </p:animMotion>
                                  </p:childTnLst>
                                </p:cTn>
                              </p:par>
                              <p:par>
                                <p:cTn id="134" presetID="22" presetClass="entr" presetSubtype="8" fill="hold" grpId="0" nodeType="withEffect">
                                  <p:stCondLst>
                                    <p:cond delay="0"/>
                                  </p:stCondLst>
                                  <p:childTnLst>
                                    <p:set>
                                      <p:cBhvr>
                                        <p:cTn id="135" dur="1" fill="hold">
                                          <p:stCondLst>
                                            <p:cond delay="0"/>
                                          </p:stCondLst>
                                        </p:cTn>
                                        <p:tgtEl>
                                          <p:spTgt spid="9"/>
                                        </p:tgtEl>
                                        <p:attrNameLst>
                                          <p:attrName>style.visibility</p:attrName>
                                        </p:attrNameLst>
                                      </p:cBhvr>
                                      <p:to>
                                        <p:strVal val="visible"/>
                                      </p:to>
                                    </p:set>
                                    <p:animEffect transition="in" filter="wipe(left)">
                                      <p:cBhvr>
                                        <p:cTn id="136" dur="5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P spid="14" grpId="0"/>
      <p:bldP spid="15" grpId="0"/>
      <p:bldP spid="18" grpId="0"/>
      <p:bldP spid="19" grpId="0" animBg="1"/>
      <p:bldP spid="22" grpId="0"/>
      <p:bldP spid="23" grpId="0" animBg="1"/>
      <p:bldP spid="25" grpId="0"/>
      <p:bldP spid="26" grpId="0" animBg="1"/>
      <p:bldP spid="28" grpId="0"/>
      <p:bldP spid="29" grpId="0" animBg="1"/>
      <p:bldP spid="31" grpId="0"/>
      <p:bldP spid="32" grpId="0" animBg="1"/>
      <p:bldP spid="34" grpId="0"/>
      <p:bldP spid="35" grpId="0" animBg="1"/>
      <p:bldP spid="37" grpId="0"/>
      <p:bldP spid="38" grpId="0" animBg="1"/>
      <p:bldP spid="40" grpId="0"/>
      <p:bldP spid="41" grpId="0" animBg="1"/>
      <p:bldP spid="43" grpId="0"/>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raphic 1509">
            <a:extLst>
              <a:ext uri="{FF2B5EF4-FFF2-40B4-BE49-F238E27FC236}">
                <a16:creationId xmlns:a16="http://schemas.microsoft.com/office/drawing/2014/main" id="{C76CD1A6-CB52-5494-1001-653A79017C3E}"/>
              </a:ext>
            </a:extLst>
          </p:cNvPr>
          <p:cNvSpPr/>
          <p:nvPr/>
        </p:nvSpPr>
        <p:spPr>
          <a:xfrm rot="19136787">
            <a:off x="2005188" y="-930548"/>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C50EE5D5-8D56-4E28-230D-8A929F8E2CAD}"/>
              </a:ext>
            </a:extLst>
          </p:cNvPr>
          <p:cNvGrpSpPr/>
          <p:nvPr/>
        </p:nvGrpSpPr>
        <p:grpSpPr>
          <a:xfrm>
            <a:off x="7777889" y="1348868"/>
            <a:ext cx="3703900" cy="5167678"/>
            <a:chOff x="13114116" y="1348868"/>
            <a:chExt cx="3703900" cy="5167678"/>
          </a:xfrm>
        </p:grpSpPr>
        <p:sp>
          <p:nvSpPr>
            <p:cNvPr id="3" name="Oval 41">
              <a:extLst>
                <a:ext uri="{FF2B5EF4-FFF2-40B4-BE49-F238E27FC236}">
                  <a16:creationId xmlns:a16="http://schemas.microsoft.com/office/drawing/2014/main" id="{E3BD5E29-B05F-8C49-799B-68C40BED1337}"/>
                </a:ext>
              </a:extLst>
            </p:cNvPr>
            <p:cNvSpPr/>
            <p:nvPr/>
          </p:nvSpPr>
          <p:spPr>
            <a:xfrm>
              <a:off x="13307656" y="1576167"/>
              <a:ext cx="3328278" cy="475206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Oval 42">
              <a:extLst>
                <a:ext uri="{FF2B5EF4-FFF2-40B4-BE49-F238E27FC236}">
                  <a16:creationId xmlns:a16="http://schemas.microsoft.com/office/drawing/2014/main" id="{A8AE2D8C-9E28-BE20-4E44-7C04141B31DE}"/>
                </a:ext>
              </a:extLst>
            </p:cNvPr>
            <p:cNvSpPr/>
            <p:nvPr/>
          </p:nvSpPr>
          <p:spPr>
            <a:xfrm>
              <a:off x="13114116" y="1348868"/>
              <a:ext cx="3703900" cy="5167678"/>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B3B40870-0689-5E7E-38D0-D5C8AC442598}"/>
              </a:ext>
            </a:extLst>
          </p:cNvPr>
          <p:cNvGrpSpPr/>
          <p:nvPr/>
        </p:nvGrpSpPr>
        <p:grpSpPr>
          <a:xfrm>
            <a:off x="4192014" y="1348868"/>
            <a:ext cx="3703900" cy="5167678"/>
            <a:chOff x="13114116" y="1348868"/>
            <a:chExt cx="3703900" cy="5167678"/>
          </a:xfrm>
        </p:grpSpPr>
        <p:sp>
          <p:nvSpPr>
            <p:cNvPr id="14" name="Oval 41">
              <a:extLst>
                <a:ext uri="{FF2B5EF4-FFF2-40B4-BE49-F238E27FC236}">
                  <a16:creationId xmlns:a16="http://schemas.microsoft.com/office/drawing/2014/main" id="{46DA2573-78C7-9881-5F29-C63D5F0B4F31}"/>
                </a:ext>
              </a:extLst>
            </p:cNvPr>
            <p:cNvSpPr/>
            <p:nvPr/>
          </p:nvSpPr>
          <p:spPr>
            <a:xfrm>
              <a:off x="13307656" y="1576167"/>
              <a:ext cx="3328278" cy="475206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Oval 42">
              <a:extLst>
                <a:ext uri="{FF2B5EF4-FFF2-40B4-BE49-F238E27FC236}">
                  <a16:creationId xmlns:a16="http://schemas.microsoft.com/office/drawing/2014/main" id="{DB590511-C61F-AD8A-FD48-543DBA754614}"/>
                </a:ext>
              </a:extLst>
            </p:cNvPr>
            <p:cNvSpPr/>
            <p:nvPr/>
          </p:nvSpPr>
          <p:spPr>
            <a:xfrm>
              <a:off x="13114116" y="1348868"/>
              <a:ext cx="3703900" cy="5167678"/>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BBDA1D94-3528-F793-221F-E249145B95D7}"/>
              </a:ext>
            </a:extLst>
          </p:cNvPr>
          <p:cNvGrpSpPr/>
          <p:nvPr/>
        </p:nvGrpSpPr>
        <p:grpSpPr>
          <a:xfrm>
            <a:off x="606139" y="1348868"/>
            <a:ext cx="3703900" cy="5167678"/>
            <a:chOff x="13114116" y="1348868"/>
            <a:chExt cx="3703900" cy="5167678"/>
          </a:xfrm>
        </p:grpSpPr>
        <p:sp>
          <p:nvSpPr>
            <p:cNvPr id="22" name="Oval 41">
              <a:extLst>
                <a:ext uri="{FF2B5EF4-FFF2-40B4-BE49-F238E27FC236}">
                  <a16:creationId xmlns:a16="http://schemas.microsoft.com/office/drawing/2014/main" id="{6B3CE666-F6DC-B1E2-241C-CF9D0C6D1D7F}"/>
                </a:ext>
              </a:extLst>
            </p:cNvPr>
            <p:cNvSpPr/>
            <p:nvPr/>
          </p:nvSpPr>
          <p:spPr>
            <a:xfrm>
              <a:off x="13307656" y="1576167"/>
              <a:ext cx="3328278" cy="4752062"/>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Oval 42">
              <a:extLst>
                <a:ext uri="{FF2B5EF4-FFF2-40B4-BE49-F238E27FC236}">
                  <a16:creationId xmlns:a16="http://schemas.microsoft.com/office/drawing/2014/main" id="{0A2EBC57-AB46-2926-A721-E4E43C0A5378}"/>
                </a:ext>
              </a:extLst>
            </p:cNvPr>
            <p:cNvSpPr/>
            <p:nvPr/>
          </p:nvSpPr>
          <p:spPr>
            <a:xfrm>
              <a:off x="13114116" y="1348868"/>
              <a:ext cx="3703900" cy="5167678"/>
            </a:xfrm>
            <a:prstGeom prst="rect">
              <a:avLst/>
            </a:prstGeom>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2FD9B537-F5EF-4ABB-A80E-54764B89C37C}"/>
              </a:ext>
            </a:extLst>
          </p:cNvPr>
          <p:cNvSpPr txBox="1"/>
          <p:nvPr/>
        </p:nvSpPr>
        <p:spPr>
          <a:xfrm>
            <a:off x="670147" y="731207"/>
            <a:ext cx="6417141"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Customer Needs Affinity Grouping</a:t>
            </a:r>
          </a:p>
        </p:txBody>
      </p:sp>
      <p:sp>
        <p:nvSpPr>
          <p:cNvPr id="6" name="Rectangle 5">
            <a:extLst>
              <a:ext uri="{FF2B5EF4-FFF2-40B4-BE49-F238E27FC236}">
                <a16:creationId xmlns:a16="http://schemas.microsoft.com/office/drawing/2014/main" id="{60F8657E-72E5-4621-B036-A0E7400D8395}"/>
              </a:ext>
            </a:extLst>
          </p:cNvPr>
          <p:cNvSpPr/>
          <p:nvPr/>
        </p:nvSpPr>
        <p:spPr>
          <a:xfrm>
            <a:off x="792096" y="1576167"/>
            <a:ext cx="3328278" cy="87935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I Want to search for a</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book so I can buy it</a:t>
            </a:r>
          </a:p>
        </p:txBody>
      </p:sp>
      <p:sp>
        <p:nvSpPr>
          <p:cNvPr id="10" name="Rectangle 9">
            <a:extLst>
              <a:ext uri="{FF2B5EF4-FFF2-40B4-BE49-F238E27FC236}">
                <a16:creationId xmlns:a16="http://schemas.microsoft.com/office/drawing/2014/main" id="{D2A7D956-4C7B-4137-9935-1BBEDD23EE9E}"/>
              </a:ext>
            </a:extLst>
          </p:cNvPr>
          <p:cNvSpPr/>
          <p:nvPr/>
        </p:nvSpPr>
        <p:spPr>
          <a:xfrm>
            <a:off x="4377967" y="1576167"/>
            <a:ext cx="3328278" cy="87935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I want to details for a book </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so I know how good it is</a:t>
            </a:r>
          </a:p>
        </p:txBody>
      </p:sp>
      <p:sp>
        <p:nvSpPr>
          <p:cNvPr id="13" name="Rectangle 12">
            <a:extLst>
              <a:ext uri="{FF2B5EF4-FFF2-40B4-BE49-F238E27FC236}">
                <a16:creationId xmlns:a16="http://schemas.microsoft.com/office/drawing/2014/main" id="{7119FA66-78D4-41DE-8382-60D25588C65D}"/>
              </a:ext>
            </a:extLst>
          </p:cNvPr>
          <p:cNvSpPr/>
          <p:nvPr/>
        </p:nvSpPr>
        <p:spPr>
          <a:xfrm>
            <a:off x="7963836" y="1576167"/>
            <a:ext cx="3328278" cy="87935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I want to have different payment </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options so I can pay the way</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I feel most secure</a:t>
            </a:r>
          </a:p>
        </p:txBody>
      </p:sp>
      <p:sp>
        <p:nvSpPr>
          <p:cNvPr id="16" name="Rectangle 15">
            <a:extLst>
              <a:ext uri="{FF2B5EF4-FFF2-40B4-BE49-F238E27FC236}">
                <a16:creationId xmlns:a16="http://schemas.microsoft.com/office/drawing/2014/main" id="{BE41E5BF-30FF-4D54-B9A3-A0762A220321}"/>
              </a:ext>
            </a:extLst>
          </p:cNvPr>
          <p:cNvSpPr/>
          <p:nvPr/>
        </p:nvSpPr>
        <p:spPr>
          <a:xfrm>
            <a:off x="1049432" y="2661590"/>
            <a:ext cx="2817325" cy="492444"/>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Schools want to search a book via ISBN</a:t>
            </a:r>
          </a:p>
        </p:txBody>
      </p:sp>
      <p:sp>
        <p:nvSpPr>
          <p:cNvPr id="17" name="Rectangle 16">
            <a:extLst>
              <a:ext uri="{FF2B5EF4-FFF2-40B4-BE49-F238E27FC236}">
                <a16:creationId xmlns:a16="http://schemas.microsoft.com/office/drawing/2014/main" id="{A3962F30-6978-4D21-800D-70B14DDD600C}"/>
              </a:ext>
            </a:extLst>
          </p:cNvPr>
          <p:cNvSpPr/>
          <p:nvPr/>
        </p:nvSpPr>
        <p:spPr>
          <a:xfrm>
            <a:off x="1049432" y="3276603"/>
            <a:ext cx="2817325" cy="630536"/>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Customers always start a search from a book title</a:t>
            </a:r>
          </a:p>
        </p:txBody>
      </p:sp>
      <p:sp>
        <p:nvSpPr>
          <p:cNvPr id="18" name="Rectangle 17">
            <a:extLst>
              <a:ext uri="{FF2B5EF4-FFF2-40B4-BE49-F238E27FC236}">
                <a16:creationId xmlns:a16="http://schemas.microsoft.com/office/drawing/2014/main" id="{73554334-E86A-4A3F-B558-87610BB3462A}"/>
              </a:ext>
            </a:extLst>
          </p:cNvPr>
          <p:cNvSpPr/>
          <p:nvPr/>
        </p:nvSpPr>
        <p:spPr>
          <a:xfrm>
            <a:off x="1049432" y="4029708"/>
            <a:ext cx="2817325" cy="630536"/>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30% of people start their book search from google</a:t>
            </a:r>
          </a:p>
        </p:txBody>
      </p:sp>
      <p:sp>
        <p:nvSpPr>
          <p:cNvPr id="19" name="Rectangle 18">
            <a:extLst>
              <a:ext uri="{FF2B5EF4-FFF2-40B4-BE49-F238E27FC236}">
                <a16:creationId xmlns:a16="http://schemas.microsoft.com/office/drawing/2014/main" id="{8173E5A1-B465-4120-90FE-B268A96A7AF3}"/>
              </a:ext>
            </a:extLst>
          </p:cNvPr>
          <p:cNvSpPr/>
          <p:nvPr/>
        </p:nvSpPr>
        <p:spPr>
          <a:xfrm>
            <a:off x="1049432" y="4782813"/>
            <a:ext cx="2817325" cy="630536"/>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always forget the title, but it goes something like this…</a:t>
            </a:r>
          </a:p>
        </p:txBody>
      </p:sp>
      <p:sp>
        <p:nvSpPr>
          <p:cNvPr id="20" name="Rectangle 19">
            <a:extLst>
              <a:ext uri="{FF2B5EF4-FFF2-40B4-BE49-F238E27FC236}">
                <a16:creationId xmlns:a16="http://schemas.microsoft.com/office/drawing/2014/main" id="{FADDC191-EBCA-41AA-BCCF-AABCDA90349F}"/>
              </a:ext>
            </a:extLst>
          </p:cNvPr>
          <p:cNvSpPr/>
          <p:nvPr/>
        </p:nvSpPr>
        <p:spPr>
          <a:xfrm>
            <a:off x="1049431" y="5535918"/>
            <a:ext cx="2817325" cy="492444"/>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want to search from may favorite author</a:t>
            </a:r>
          </a:p>
        </p:txBody>
      </p:sp>
      <p:sp>
        <p:nvSpPr>
          <p:cNvPr id="23" name="Rectangle 22">
            <a:extLst>
              <a:ext uri="{FF2B5EF4-FFF2-40B4-BE49-F238E27FC236}">
                <a16:creationId xmlns:a16="http://schemas.microsoft.com/office/drawing/2014/main" id="{8A86BA14-4C2D-41BA-BB1B-25850CB2F0EA}"/>
              </a:ext>
            </a:extLst>
          </p:cNvPr>
          <p:cNvSpPr/>
          <p:nvPr/>
        </p:nvSpPr>
        <p:spPr>
          <a:xfrm>
            <a:off x="4635304" y="2663600"/>
            <a:ext cx="2817325" cy="627979"/>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want to see more books from my favourite author</a:t>
            </a:r>
          </a:p>
        </p:txBody>
      </p:sp>
      <p:sp>
        <p:nvSpPr>
          <p:cNvPr id="24" name="Rectangle 23">
            <a:extLst>
              <a:ext uri="{FF2B5EF4-FFF2-40B4-BE49-F238E27FC236}">
                <a16:creationId xmlns:a16="http://schemas.microsoft.com/office/drawing/2014/main" id="{215722C1-011F-48F6-8D9E-E5EAEF8018AE}"/>
              </a:ext>
            </a:extLst>
          </p:cNvPr>
          <p:cNvSpPr/>
          <p:nvPr/>
        </p:nvSpPr>
        <p:spPr>
          <a:xfrm>
            <a:off x="8221173" y="2661590"/>
            <a:ext cx="2817325" cy="492444"/>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usually use my credit card to pay</a:t>
            </a:r>
          </a:p>
        </p:txBody>
      </p:sp>
      <p:sp>
        <p:nvSpPr>
          <p:cNvPr id="25" name="Rectangle 24">
            <a:extLst>
              <a:ext uri="{FF2B5EF4-FFF2-40B4-BE49-F238E27FC236}">
                <a16:creationId xmlns:a16="http://schemas.microsoft.com/office/drawing/2014/main" id="{04CBF2AD-4227-4528-817E-FC6E89E5B525}"/>
              </a:ext>
            </a:extLst>
          </p:cNvPr>
          <p:cNvSpPr/>
          <p:nvPr/>
        </p:nvSpPr>
        <p:spPr>
          <a:xfrm>
            <a:off x="4635304" y="3419426"/>
            <a:ext cx="2817325" cy="627979"/>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want to use a summary so I know what I’m  buying</a:t>
            </a:r>
          </a:p>
        </p:txBody>
      </p:sp>
      <p:sp>
        <p:nvSpPr>
          <p:cNvPr id="27" name="Rectangle 26">
            <a:extLst>
              <a:ext uri="{FF2B5EF4-FFF2-40B4-BE49-F238E27FC236}">
                <a16:creationId xmlns:a16="http://schemas.microsoft.com/office/drawing/2014/main" id="{A61063BC-BA7A-4A4D-8CD2-ECEBFED5B410}"/>
              </a:ext>
            </a:extLst>
          </p:cNvPr>
          <p:cNvSpPr/>
          <p:nvPr/>
        </p:nvSpPr>
        <p:spPr>
          <a:xfrm>
            <a:off x="4635304" y="4175252"/>
            <a:ext cx="2817325" cy="492444"/>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want to find out more about the writer</a:t>
            </a:r>
          </a:p>
        </p:txBody>
      </p:sp>
      <p:sp>
        <p:nvSpPr>
          <p:cNvPr id="28" name="Rectangle 27">
            <a:extLst>
              <a:ext uri="{FF2B5EF4-FFF2-40B4-BE49-F238E27FC236}">
                <a16:creationId xmlns:a16="http://schemas.microsoft.com/office/drawing/2014/main" id="{D42D158C-CA3B-4DB1-ACA2-9CEE9DCE9401}"/>
              </a:ext>
            </a:extLst>
          </p:cNvPr>
          <p:cNvSpPr/>
          <p:nvPr/>
        </p:nvSpPr>
        <p:spPr>
          <a:xfrm>
            <a:off x="8221173" y="3276603"/>
            <a:ext cx="2817325" cy="627979"/>
          </a:xfrm>
          <a:prstGeom prst="rect">
            <a:avLst/>
          </a:prstGeom>
          <a:solidFill>
            <a:srgbClr val="FBFBFB"/>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 think PayPal is a safer payment method than credit card</a:t>
            </a:r>
          </a:p>
        </p:txBody>
      </p:sp>
    </p:spTree>
    <p:extLst>
      <p:ext uri="{BB962C8B-B14F-4D97-AF65-F5344CB8AC3E}">
        <p14:creationId xmlns:p14="http://schemas.microsoft.com/office/powerpoint/2010/main" val="29523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F1ECB15A-3593-4031-B988-3A4E78E34737}"/>
              </a:ext>
            </a:extLst>
          </p:cNvPr>
          <p:cNvSpPr/>
          <p:nvPr/>
        </p:nvSpPr>
        <p:spPr>
          <a:xfrm>
            <a:off x="0" y="4445397"/>
            <a:ext cx="12191995" cy="2412603"/>
          </a:xfrm>
          <a:prstGeom prst="rect">
            <a:avLst/>
          </a:prstGeom>
          <a:gradFill>
            <a:gsLst>
              <a:gs pos="0">
                <a:schemeClr val="accent2">
                  <a:lumMod val="20000"/>
                  <a:lumOff val="80000"/>
                  <a:alpha val="20000"/>
                </a:schemeClr>
              </a:gs>
              <a:gs pos="100000">
                <a:schemeClr val="accent2">
                  <a:lumMod val="20000"/>
                  <a:lumOff val="8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A9539230-4066-4B76-B77F-8BEC7070AD84}"/>
              </a:ext>
            </a:extLst>
          </p:cNvPr>
          <p:cNvCxnSpPr>
            <a:cxnSpLocks/>
          </p:cNvCxnSpPr>
          <p:nvPr/>
        </p:nvCxnSpPr>
        <p:spPr>
          <a:xfrm>
            <a:off x="5" y="4450769"/>
            <a:ext cx="12191995" cy="0"/>
          </a:xfrm>
          <a:prstGeom prst="line">
            <a:avLst/>
          </a:prstGeom>
          <a:ln w="127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E0C0E7-15B6-478A-9D9F-6BCE38A39C93}"/>
              </a:ext>
            </a:extLst>
          </p:cNvPr>
          <p:cNvSpPr txBox="1"/>
          <p:nvPr/>
        </p:nvSpPr>
        <p:spPr>
          <a:xfrm>
            <a:off x="670147" y="731207"/>
            <a:ext cx="7773282"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Product Scope Based on Customer Needs</a:t>
            </a:r>
          </a:p>
        </p:txBody>
      </p:sp>
      <p:sp>
        <p:nvSpPr>
          <p:cNvPr id="13" name="Rectangle 12">
            <a:extLst>
              <a:ext uri="{FF2B5EF4-FFF2-40B4-BE49-F238E27FC236}">
                <a16:creationId xmlns:a16="http://schemas.microsoft.com/office/drawing/2014/main" id="{02BB5CF9-433E-4D79-A106-A624457D851D}"/>
              </a:ext>
            </a:extLst>
          </p:cNvPr>
          <p:cNvSpPr/>
          <p:nvPr/>
        </p:nvSpPr>
        <p:spPr>
          <a:xfrm>
            <a:off x="4161549" y="285131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View summary</a:t>
            </a:r>
          </a:p>
        </p:txBody>
      </p:sp>
      <p:sp>
        <p:nvSpPr>
          <p:cNvPr id="14" name="Rectangle 13">
            <a:extLst>
              <a:ext uri="{FF2B5EF4-FFF2-40B4-BE49-F238E27FC236}">
                <a16:creationId xmlns:a16="http://schemas.microsoft.com/office/drawing/2014/main" id="{5EA52CA0-57A4-4F9B-B6A1-BF3F34FDE8B5}"/>
              </a:ext>
            </a:extLst>
          </p:cNvPr>
          <p:cNvSpPr/>
          <p:nvPr/>
        </p:nvSpPr>
        <p:spPr>
          <a:xfrm>
            <a:off x="6011117" y="285131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Add &amp; continue</a:t>
            </a:r>
          </a:p>
        </p:txBody>
      </p:sp>
      <p:sp>
        <p:nvSpPr>
          <p:cNvPr id="15" name="Rectangle 14">
            <a:extLst>
              <a:ext uri="{FF2B5EF4-FFF2-40B4-BE49-F238E27FC236}">
                <a16:creationId xmlns:a16="http://schemas.microsoft.com/office/drawing/2014/main" id="{D0BDB5FA-72F6-47A8-9803-6DD75A3C49B2}"/>
              </a:ext>
            </a:extLst>
          </p:cNvPr>
          <p:cNvSpPr/>
          <p:nvPr/>
        </p:nvSpPr>
        <p:spPr>
          <a:xfrm>
            <a:off x="7860686" y="285131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PayPal</a:t>
            </a:r>
          </a:p>
        </p:txBody>
      </p:sp>
      <p:sp>
        <p:nvSpPr>
          <p:cNvPr id="16" name="Rectangle 15">
            <a:extLst>
              <a:ext uri="{FF2B5EF4-FFF2-40B4-BE49-F238E27FC236}">
                <a16:creationId xmlns:a16="http://schemas.microsoft.com/office/drawing/2014/main" id="{94600A00-75DB-42E6-A9BC-89F63633F605}"/>
              </a:ext>
            </a:extLst>
          </p:cNvPr>
          <p:cNvSpPr/>
          <p:nvPr/>
        </p:nvSpPr>
        <p:spPr>
          <a:xfrm>
            <a:off x="9710253" y="285131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Add new address</a:t>
            </a:r>
          </a:p>
        </p:txBody>
      </p:sp>
      <p:sp>
        <p:nvSpPr>
          <p:cNvPr id="19" name="Rectangle 18">
            <a:extLst>
              <a:ext uri="{FF2B5EF4-FFF2-40B4-BE49-F238E27FC236}">
                <a16:creationId xmlns:a16="http://schemas.microsoft.com/office/drawing/2014/main" id="{55ABB846-7C42-4D73-B794-E377F85743D9}"/>
              </a:ext>
            </a:extLst>
          </p:cNvPr>
          <p:cNvSpPr/>
          <p:nvPr/>
        </p:nvSpPr>
        <p:spPr>
          <a:xfrm>
            <a:off x="4161549" y="372147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View book cover</a:t>
            </a:r>
          </a:p>
        </p:txBody>
      </p:sp>
      <p:sp>
        <p:nvSpPr>
          <p:cNvPr id="21" name="Rectangle 20">
            <a:extLst>
              <a:ext uri="{FF2B5EF4-FFF2-40B4-BE49-F238E27FC236}">
                <a16:creationId xmlns:a16="http://schemas.microsoft.com/office/drawing/2014/main" id="{B065AF89-9331-4127-8FA6-D8E12C16D1E5}"/>
              </a:ext>
            </a:extLst>
          </p:cNvPr>
          <p:cNvSpPr/>
          <p:nvPr/>
        </p:nvSpPr>
        <p:spPr>
          <a:xfrm>
            <a:off x="7860686" y="372147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Credit card</a:t>
            </a:r>
          </a:p>
        </p:txBody>
      </p:sp>
      <p:cxnSp>
        <p:nvCxnSpPr>
          <p:cNvPr id="41" name="Straight Arrow Connector 40">
            <a:extLst>
              <a:ext uri="{FF2B5EF4-FFF2-40B4-BE49-F238E27FC236}">
                <a16:creationId xmlns:a16="http://schemas.microsoft.com/office/drawing/2014/main" id="{EF8A0862-015F-4E03-BFD3-A99C5E63EE9C}"/>
              </a:ext>
            </a:extLst>
          </p:cNvPr>
          <p:cNvCxnSpPr>
            <a:cxnSpLocks/>
          </p:cNvCxnSpPr>
          <p:nvPr/>
        </p:nvCxnSpPr>
        <p:spPr>
          <a:xfrm>
            <a:off x="3923314" y="2269996"/>
            <a:ext cx="238235" cy="0"/>
          </a:xfrm>
          <a:prstGeom prst="straightConnector1">
            <a:avLst/>
          </a:prstGeom>
          <a:ln w="25400">
            <a:gradFill>
              <a:gsLst>
                <a:gs pos="0">
                  <a:srgbClr val="CCF7FF"/>
                </a:gs>
                <a:gs pos="100000">
                  <a:srgbClr val="87D0FC"/>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1E0106A-2098-4195-8C83-867E10AE8E68}"/>
              </a:ext>
            </a:extLst>
          </p:cNvPr>
          <p:cNvCxnSpPr>
            <a:cxnSpLocks/>
          </p:cNvCxnSpPr>
          <p:nvPr/>
        </p:nvCxnSpPr>
        <p:spPr>
          <a:xfrm>
            <a:off x="5772881" y="2269996"/>
            <a:ext cx="238236" cy="0"/>
          </a:xfrm>
          <a:prstGeom prst="straightConnector1">
            <a:avLst/>
          </a:prstGeom>
          <a:ln w="25400">
            <a:gradFill>
              <a:gsLst>
                <a:gs pos="0">
                  <a:srgbClr val="CCF7FF"/>
                </a:gs>
                <a:gs pos="100000">
                  <a:srgbClr val="87D0FC"/>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F7FF39D-0DD0-4CD1-965F-097AB7ECC017}"/>
              </a:ext>
            </a:extLst>
          </p:cNvPr>
          <p:cNvCxnSpPr>
            <a:cxnSpLocks/>
          </p:cNvCxnSpPr>
          <p:nvPr/>
        </p:nvCxnSpPr>
        <p:spPr>
          <a:xfrm>
            <a:off x="7622449" y="2269996"/>
            <a:ext cx="238237" cy="0"/>
          </a:xfrm>
          <a:prstGeom prst="straightConnector1">
            <a:avLst/>
          </a:prstGeom>
          <a:ln w="25400">
            <a:gradFill>
              <a:gsLst>
                <a:gs pos="0">
                  <a:srgbClr val="CCF7FF"/>
                </a:gs>
                <a:gs pos="100000">
                  <a:srgbClr val="87D0FC"/>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EA2202F-65AD-46D1-B9DB-890539DFEBE0}"/>
              </a:ext>
            </a:extLst>
          </p:cNvPr>
          <p:cNvCxnSpPr>
            <a:cxnSpLocks/>
          </p:cNvCxnSpPr>
          <p:nvPr/>
        </p:nvCxnSpPr>
        <p:spPr>
          <a:xfrm>
            <a:off x="9472018" y="2269996"/>
            <a:ext cx="238235" cy="0"/>
          </a:xfrm>
          <a:prstGeom prst="straightConnector1">
            <a:avLst/>
          </a:prstGeom>
          <a:ln w="25400">
            <a:gradFill>
              <a:gsLst>
                <a:gs pos="0">
                  <a:srgbClr val="CCF7FF"/>
                </a:gs>
                <a:gs pos="100000">
                  <a:srgbClr val="87D0FC"/>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395BD56-1E76-4894-9CF3-2CBC79EBAAFB}"/>
              </a:ext>
            </a:extLst>
          </p:cNvPr>
          <p:cNvCxnSpPr>
            <a:cxnSpLocks/>
            <a:endCxn id="13" idx="0"/>
          </p:cNvCxnSpPr>
          <p:nvPr/>
        </p:nvCxnSpPr>
        <p:spPr>
          <a:xfrm>
            <a:off x="4967215" y="2558839"/>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AAFC902-5569-4D47-92A9-13A47434471A}"/>
              </a:ext>
            </a:extLst>
          </p:cNvPr>
          <p:cNvCxnSpPr>
            <a:cxnSpLocks/>
            <a:stCxn id="13" idx="2"/>
            <a:endCxn id="19" idx="0"/>
          </p:cNvCxnSpPr>
          <p:nvPr/>
        </p:nvCxnSpPr>
        <p:spPr>
          <a:xfrm>
            <a:off x="4967215" y="3429000"/>
            <a:ext cx="0" cy="292474"/>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00BAAE-83C6-4AA5-B594-0591CFA54494}"/>
              </a:ext>
            </a:extLst>
          </p:cNvPr>
          <p:cNvCxnSpPr>
            <a:cxnSpLocks/>
            <a:stCxn id="19" idx="2"/>
            <a:endCxn id="31" idx="0"/>
          </p:cNvCxnSpPr>
          <p:nvPr/>
        </p:nvCxnSpPr>
        <p:spPr>
          <a:xfrm>
            <a:off x="4967215" y="4299160"/>
            <a:ext cx="0" cy="1162636"/>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2F5A1DB-51B4-45EB-92E1-220A2CD22078}"/>
              </a:ext>
            </a:extLst>
          </p:cNvPr>
          <p:cNvCxnSpPr>
            <a:cxnSpLocks/>
            <a:stCxn id="14" idx="2"/>
            <a:endCxn id="26" idx="0"/>
          </p:cNvCxnSpPr>
          <p:nvPr/>
        </p:nvCxnSpPr>
        <p:spPr>
          <a:xfrm>
            <a:off x="6816783" y="3429000"/>
            <a:ext cx="0" cy="116263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19AD0FA-66D8-4B5F-97A6-7785186EBF96}"/>
              </a:ext>
            </a:extLst>
          </p:cNvPr>
          <p:cNvCxnSpPr>
            <a:cxnSpLocks/>
            <a:endCxn id="14" idx="0"/>
          </p:cNvCxnSpPr>
          <p:nvPr/>
        </p:nvCxnSpPr>
        <p:spPr>
          <a:xfrm>
            <a:off x="6816783" y="2558839"/>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5925756-8E7B-4E97-8F97-1747A92D42A6}"/>
              </a:ext>
            </a:extLst>
          </p:cNvPr>
          <p:cNvCxnSpPr>
            <a:cxnSpLocks/>
            <a:endCxn id="15" idx="0"/>
          </p:cNvCxnSpPr>
          <p:nvPr/>
        </p:nvCxnSpPr>
        <p:spPr>
          <a:xfrm>
            <a:off x="8666352" y="2558839"/>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D4902F2-6364-4BCD-A4E3-44D5489B6AFC}"/>
              </a:ext>
            </a:extLst>
          </p:cNvPr>
          <p:cNvCxnSpPr>
            <a:cxnSpLocks/>
            <a:endCxn id="16" idx="0"/>
          </p:cNvCxnSpPr>
          <p:nvPr/>
        </p:nvCxnSpPr>
        <p:spPr>
          <a:xfrm>
            <a:off x="10515919" y="2558839"/>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6C4CC9-F7D8-453F-9CB6-6253F718D701}"/>
              </a:ext>
            </a:extLst>
          </p:cNvPr>
          <p:cNvCxnSpPr>
            <a:cxnSpLocks/>
            <a:stCxn id="16" idx="2"/>
            <a:endCxn id="28" idx="0"/>
          </p:cNvCxnSpPr>
          <p:nvPr/>
        </p:nvCxnSpPr>
        <p:spPr>
          <a:xfrm>
            <a:off x="10515919" y="3429000"/>
            <a:ext cx="0" cy="116263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673D2F1-BE40-481E-B21D-1B7078EB70B1}"/>
              </a:ext>
            </a:extLst>
          </p:cNvPr>
          <p:cNvCxnSpPr>
            <a:cxnSpLocks/>
            <a:stCxn id="15" idx="2"/>
            <a:endCxn id="21" idx="0"/>
          </p:cNvCxnSpPr>
          <p:nvPr/>
        </p:nvCxnSpPr>
        <p:spPr>
          <a:xfrm>
            <a:off x="8666352" y="3429000"/>
            <a:ext cx="0" cy="292474"/>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F22CF06-2F41-44EF-A2C5-D520869115F3}"/>
              </a:ext>
            </a:extLst>
          </p:cNvPr>
          <p:cNvCxnSpPr>
            <a:cxnSpLocks/>
            <a:stCxn id="21" idx="2"/>
            <a:endCxn id="33" idx="0"/>
          </p:cNvCxnSpPr>
          <p:nvPr/>
        </p:nvCxnSpPr>
        <p:spPr>
          <a:xfrm>
            <a:off x="8666352" y="4299160"/>
            <a:ext cx="0" cy="1162636"/>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F69DBAE-909B-4BD4-8FD1-BCBFA1B856E9}"/>
              </a:ext>
            </a:extLst>
          </p:cNvPr>
          <p:cNvCxnSpPr>
            <a:cxnSpLocks/>
            <a:stCxn id="26" idx="2"/>
            <a:endCxn id="32" idx="0"/>
          </p:cNvCxnSpPr>
          <p:nvPr/>
        </p:nvCxnSpPr>
        <p:spPr>
          <a:xfrm>
            <a:off x="6816783" y="5169321"/>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AE245C7-AE85-414B-994E-E46FDC5BC94D}"/>
              </a:ext>
            </a:extLst>
          </p:cNvPr>
          <p:cNvSpPr txBox="1"/>
          <p:nvPr/>
        </p:nvSpPr>
        <p:spPr>
          <a:xfrm>
            <a:off x="731791" y="2123802"/>
            <a:ext cx="1178528" cy="292388"/>
          </a:xfrm>
          <a:prstGeom prst="rect">
            <a:avLst/>
          </a:prstGeom>
          <a:noFill/>
        </p:spPr>
        <p:txBody>
          <a:bodyPr wrap="none" rtlCol="0">
            <a:spAutoFit/>
          </a:bodyPr>
          <a:lstStyle/>
          <a:p>
            <a:r>
              <a:rPr lang="en-US" sz="1300" b="1" dirty="0">
                <a:solidFill>
                  <a:schemeClr val="accent2"/>
                </a:solidFill>
                <a:latin typeface="Montserrat" panose="00000500000000000000" pitchFamily="50" charset="0"/>
              </a:rPr>
              <a:t>User Needs</a:t>
            </a:r>
          </a:p>
        </p:txBody>
      </p:sp>
      <p:sp>
        <p:nvSpPr>
          <p:cNvPr id="100" name="TextBox 99">
            <a:extLst>
              <a:ext uri="{FF2B5EF4-FFF2-40B4-BE49-F238E27FC236}">
                <a16:creationId xmlns:a16="http://schemas.microsoft.com/office/drawing/2014/main" id="{23E973A4-C282-491E-A779-AD7A96902600}"/>
              </a:ext>
            </a:extLst>
          </p:cNvPr>
          <p:cNvSpPr txBox="1"/>
          <p:nvPr/>
        </p:nvSpPr>
        <p:spPr>
          <a:xfrm>
            <a:off x="731791" y="3425543"/>
            <a:ext cx="950901" cy="292388"/>
          </a:xfrm>
          <a:prstGeom prst="rect">
            <a:avLst/>
          </a:prstGeom>
          <a:noFill/>
        </p:spPr>
        <p:txBody>
          <a:bodyPr wrap="none" rtlCol="0">
            <a:spAutoFit/>
          </a:bodyPr>
          <a:lstStyle/>
          <a:p>
            <a:r>
              <a:rPr lang="en-US" sz="1300" b="1" dirty="0">
                <a:solidFill>
                  <a:schemeClr val="accent2"/>
                </a:solidFill>
                <a:latin typeface="Montserrat" panose="00000500000000000000" pitchFamily="50" charset="0"/>
              </a:rPr>
              <a:t>Features</a:t>
            </a:r>
          </a:p>
        </p:txBody>
      </p:sp>
      <p:sp>
        <p:nvSpPr>
          <p:cNvPr id="101" name="TextBox 100">
            <a:extLst>
              <a:ext uri="{FF2B5EF4-FFF2-40B4-BE49-F238E27FC236}">
                <a16:creationId xmlns:a16="http://schemas.microsoft.com/office/drawing/2014/main" id="{28A728D6-CAA6-42E4-92E8-F5EDFA226A2A}"/>
              </a:ext>
            </a:extLst>
          </p:cNvPr>
          <p:cNvSpPr txBox="1"/>
          <p:nvPr/>
        </p:nvSpPr>
        <p:spPr>
          <a:xfrm>
            <a:off x="731791" y="5169321"/>
            <a:ext cx="590226" cy="292388"/>
          </a:xfrm>
          <a:prstGeom prst="rect">
            <a:avLst/>
          </a:prstGeom>
          <a:noFill/>
        </p:spPr>
        <p:txBody>
          <a:bodyPr wrap="none" rtlCol="0">
            <a:spAutoFit/>
          </a:bodyPr>
          <a:lstStyle/>
          <a:p>
            <a:r>
              <a:rPr lang="en-US" sz="1300" b="1" dirty="0">
                <a:solidFill>
                  <a:schemeClr val="accent2"/>
                </a:solidFill>
                <a:latin typeface="Montserrat" panose="00000500000000000000" pitchFamily="50" charset="0"/>
              </a:rPr>
              <a:t>MVP</a:t>
            </a:r>
          </a:p>
        </p:txBody>
      </p:sp>
      <p:sp>
        <p:nvSpPr>
          <p:cNvPr id="2" name="Rectangle 1">
            <a:extLst>
              <a:ext uri="{FF2B5EF4-FFF2-40B4-BE49-F238E27FC236}">
                <a16:creationId xmlns:a16="http://schemas.microsoft.com/office/drawing/2014/main" id="{9DB7353F-8D94-F415-2CB0-B96199DB0064}"/>
              </a:ext>
            </a:extLst>
          </p:cNvPr>
          <p:cNvSpPr/>
          <p:nvPr/>
        </p:nvSpPr>
        <p:spPr>
          <a:xfrm>
            <a:off x="2311982" y="1981153"/>
            <a:ext cx="1611332" cy="577685"/>
          </a:xfrm>
          <a:prstGeom prst="rect">
            <a:avLst/>
          </a:prstGeom>
          <a:gradFill>
            <a:gsLst>
              <a:gs pos="2500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itchFamily="2" charset="77"/>
              </a:rPr>
              <a:t>SEARCH ITEMS</a:t>
            </a:r>
          </a:p>
        </p:txBody>
      </p:sp>
      <p:sp>
        <p:nvSpPr>
          <p:cNvPr id="3" name="Rectangle 2">
            <a:extLst>
              <a:ext uri="{FF2B5EF4-FFF2-40B4-BE49-F238E27FC236}">
                <a16:creationId xmlns:a16="http://schemas.microsoft.com/office/drawing/2014/main" id="{E1C0ACE6-55F1-561F-3630-EA4ED799AC28}"/>
              </a:ext>
            </a:extLst>
          </p:cNvPr>
          <p:cNvSpPr/>
          <p:nvPr/>
        </p:nvSpPr>
        <p:spPr>
          <a:xfrm>
            <a:off x="4161548" y="1981153"/>
            <a:ext cx="1611332" cy="577685"/>
          </a:xfrm>
          <a:prstGeom prst="rect">
            <a:avLst/>
          </a:prstGeom>
          <a:gradFill>
            <a:gsLst>
              <a:gs pos="2500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itchFamily="2" charset="77"/>
              </a:rPr>
              <a:t>VIEW DETAILS</a:t>
            </a:r>
          </a:p>
        </p:txBody>
      </p:sp>
      <p:sp>
        <p:nvSpPr>
          <p:cNvPr id="10" name="Rectangle 9">
            <a:extLst>
              <a:ext uri="{FF2B5EF4-FFF2-40B4-BE49-F238E27FC236}">
                <a16:creationId xmlns:a16="http://schemas.microsoft.com/office/drawing/2014/main" id="{CF566379-F1AF-D2CA-4AED-CC9981DBC06A}"/>
              </a:ext>
            </a:extLst>
          </p:cNvPr>
          <p:cNvSpPr/>
          <p:nvPr/>
        </p:nvSpPr>
        <p:spPr>
          <a:xfrm>
            <a:off x="6011115" y="1981153"/>
            <a:ext cx="1611332" cy="577685"/>
          </a:xfrm>
          <a:prstGeom prst="rect">
            <a:avLst/>
          </a:prstGeom>
          <a:gradFill>
            <a:gsLst>
              <a:gs pos="2500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itchFamily="2" charset="77"/>
              </a:rPr>
              <a:t>ADD TO CART</a:t>
            </a:r>
          </a:p>
        </p:txBody>
      </p:sp>
      <p:sp>
        <p:nvSpPr>
          <p:cNvPr id="11" name="Rectangle 10">
            <a:extLst>
              <a:ext uri="{FF2B5EF4-FFF2-40B4-BE49-F238E27FC236}">
                <a16:creationId xmlns:a16="http://schemas.microsoft.com/office/drawing/2014/main" id="{2D3AFF2E-D7B9-B593-5321-7866B1090B2F}"/>
              </a:ext>
            </a:extLst>
          </p:cNvPr>
          <p:cNvSpPr/>
          <p:nvPr/>
        </p:nvSpPr>
        <p:spPr>
          <a:xfrm>
            <a:off x="7860681" y="1977522"/>
            <a:ext cx="1611332" cy="577685"/>
          </a:xfrm>
          <a:prstGeom prst="rect">
            <a:avLst/>
          </a:prstGeom>
          <a:gradFill>
            <a:gsLst>
              <a:gs pos="2500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itchFamily="2" charset="77"/>
              </a:rPr>
              <a:t>PAY FOR ITEM</a:t>
            </a:r>
          </a:p>
        </p:txBody>
      </p:sp>
      <p:sp>
        <p:nvSpPr>
          <p:cNvPr id="17" name="Rectangle 16">
            <a:extLst>
              <a:ext uri="{FF2B5EF4-FFF2-40B4-BE49-F238E27FC236}">
                <a16:creationId xmlns:a16="http://schemas.microsoft.com/office/drawing/2014/main" id="{F26DF08A-5593-E09E-F92E-B4036D0AD514}"/>
              </a:ext>
            </a:extLst>
          </p:cNvPr>
          <p:cNvSpPr/>
          <p:nvPr/>
        </p:nvSpPr>
        <p:spPr>
          <a:xfrm>
            <a:off x="9710250" y="1986578"/>
            <a:ext cx="1611332" cy="577685"/>
          </a:xfrm>
          <a:prstGeom prst="rect">
            <a:avLst/>
          </a:prstGeom>
          <a:gradFill>
            <a:gsLst>
              <a:gs pos="2500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ontserrat" pitchFamily="2" charset="77"/>
              </a:rPr>
              <a:t>PICK DELIVERY</a:t>
            </a:r>
          </a:p>
        </p:txBody>
      </p:sp>
      <p:sp>
        <p:nvSpPr>
          <p:cNvPr id="5" name="Rectangle 4">
            <a:extLst>
              <a:ext uri="{FF2B5EF4-FFF2-40B4-BE49-F238E27FC236}">
                <a16:creationId xmlns:a16="http://schemas.microsoft.com/office/drawing/2014/main" id="{99CE7905-63DB-150D-90A5-4B39AACFB4A5}"/>
              </a:ext>
            </a:extLst>
          </p:cNvPr>
          <p:cNvSpPr/>
          <p:nvPr/>
        </p:nvSpPr>
        <p:spPr>
          <a:xfrm>
            <a:off x="6011117" y="4588046"/>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Log in</a:t>
            </a:r>
          </a:p>
        </p:txBody>
      </p:sp>
      <p:sp>
        <p:nvSpPr>
          <p:cNvPr id="6" name="Rectangle 5">
            <a:extLst>
              <a:ext uri="{FF2B5EF4-FFF2-40B4-BE49-F238E27FC236}">
                <a16:creationId xmlns:a16="http://schemas.microsoft.com/office/drawing/2014/main" id="{4DE418B1-54D1-3B97-93F4-184C11AB7B69}"/>
              </a:ext>
            </a:extLst>
          </p:cNvPr>
          <p:cNvSpPr/>
          <p:nvPr/>
        </p:nvSpPr>
        <p:spPr>
          <a:xfrm>
            <a:off x="9710253" y="4583469"/>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Existing address</a:t>
            </a:r>
          </a:p>
        </p:txBody>
      </p:sp>
      <p:sp>
        <p:nvSpPr>
          <p:cNvPr id="12" name="Rectangle 11">
            <a:extLst>
              <a:ext uri="{FF2B5EF4-FFF2-40B4-BE49-F238E27FC236}">
                <a16:creationId xmlns:a16="http://schemas.microsoft.com/office/drawing/2014/main" id="{049ED544-A142-47C1-B2ED-156C83251285}"/>
              </a:ext>
            </a:extLst>
          </p:cNvPr>
          <p:cNvSpPr/>
          <p:nvPr/>
        </p:nvSpPr>
        <p:spPr>
          <a:xfrm>
            <a:off x="2311982" y="285131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Search by title</a:t>
            </a:r>
          </a:p>
        </p:txBody>
      </p:sp>
      <p:sp>
        <p:nvSpPr>
          <p:cNvPr id="18" name="Rectangle 17">
            <a:extLst>
              <a:ext uri="{FF2B5EF4-FFF2-40B4-BE49-F238E27FC236}">
                <a16:creationId xmlns:a16="http://schemas.microsoft.com/office/drawing/2014/main" id="{8C6A8ECE-19F3-4274-830A-B4051F548BA4}"/>
              </a:ext>
            </a:extLst>
          </p:cNvPr>
          <p:cNvSpPr/>
          <p:nvPr/>
        </p:nvSpPr>
        <p:spPr>
          <a:xfrm>
            <a:off x="2311982" y="3721474"/>
            <a:ext cx="1611332" cy="5776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Search by author</a:t>
            </a:r>
          </a:p>
        </p:txBody>
      </p:sp>
      <p:cxnSp>
        <p:nvCxnSpPr>
          <p:cNvPr id="52" name="Straight Arrow Connector 51">
            <a:extLst>
              <a:ext uri="{FF2B5EF4-FFF2-40B4-BE49-F238E27FC236}">
                <a16:creationId xmlns:a16="http://schemas.microsoft.com/office/drawing/2014/main" id="{2AEBBF7A-9E4D-4067-8E22-155216CD1B2C}"/>
              </a:ext>
            </a:extLst>
          </p:cNvPr>
          <p:cNvCxnSpPr>
            <a:cxnSpLocks/>
            <a:endCxn id="12" idx="0"/>
          </p:cNvCxnSpPr>
          <p:nvPr/>
        </p:nvCxnSpPr>
        <p:spPr>
          <a:xfrm>
            <a:off x="3117648" y="2558839"/>
            <a:ext cx="0" cy="292475"/>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14B839A-AC75-4243-B7A7-13DCD5625DA5}"/>
              </a:ext>
            </a:extLst>
          </p:cNvPr>
          <p:cNvCxnSpPr>
            <a:cxnSpLocks/>
            <a:stCxn id="12" idx="2"/>
            <a:endCxn id="18" idx="0"/>
          </p:cNvCxnSpPr>
          <p:nvPr/>
        </p:nvCxnSpPr>
        <p:spPr>
          <a:xfrm>
            <a:off x="3117648" y="3429000"/>
            <a:ext cx="0" cy="292474"/>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4E2AEC3-C964-4283-A4AB-4DCC2E822A4D}"/>
              </a:ext>
            </a:extLst>
          </p:cNvPr>
          <p:cNvCxnSpPr>
            <a:cxnSpLocks/>
            <a:stCxn id="18" idx="2"/>
            <a:endCxn id="30" idx="0"/>
          </p:cNvCxnSpPr>
          <p:nvPr/>
        </p:nvCxnSpPr>
        <p:spPr>
          <a:xfrm>
            <a:off x="3117648" y="4299160"/>
            <a:ext cx="0" cy="1162636"/>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5D98C08-389C-3B54-0E07-D4DE52F18D35}"/>
              </a:ext>
            </a:extLst>
          </p:cNvPr>
          <p:cNvSpPr/>
          <p:nvPr/>
        </p:nvSpPr>
        <p:spPr>
          <a:xfrm>
            <a:off x="2311982" y="5461796"/>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Search by ISBN</a:t>
            </a:r>
          </a:p>
        </p:txBody>
      </p:sp>
      <p:sp>
        <p:nvSpPr>
          <p:cNvPr id="8" name="Rectangle 7">
            <a:extLst>
              <a:ext uri="{FF2B5EF4-FFF2-40B4-BE49-F238E27FC236}">
                <a16:creationId xmlns:a16="http://schemas.microsoft.com/office/drawing/2014/main" id="{6954BAF0-88B9-1216-348A-7D15D779565C}"/>
              </a:ext>
            </a:extLst>
          </p:cNvPr>
          <p:cNvSpPr/>
          <p:nvPr/>
        </p:nvSpPr>
        <p:spPr>
          <a:xfrm>
            <a:off x="4161549" y="5461796"/>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View author biography</a:t>
            </a:r>
          </a:p>
        </p:txBody>
      </p:sp>
      <p:sp>
        <p:nvSpPr>
          <p:cNvPr id="9" name="Rectangle 8">
            <a:extLst>
              <a:ext uri="{FF2B5EF4-FFF2-40B4-BE49-F238E27FC236}">
                <a16:creationId xmlns:a16="http://schemas.microsoft.com/office/drawing/2014/main" id="{0C259040-9BE3-64E4-2492-AE3BA0C02902}"/>
              </a:ext>
            </a:extLst>
          </p:cNvPr>
          <p:cNvSpPr/>
          <p:nvPr/>
        </p:nvSpPr>
        <p:spPr>
          <a:xfrm>
            <a:off x="6011117" y="5458207"/>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Save for later</a:t>
            </a:r>
          </a:p>
        </p:txBody>
      </p:sp>
      <p:sp>
        <p:nvSpPr>
          <p:cNvPr id="20" name="Rectangle 19">
            <a:extLst>
              <a:ext uri="{FF2B5EF4-FFF2-40B4-BE49-F238E27FC236}">
                <a16:creationId xmlns:a16="http://schemas.microsoft.com/office/drawing/2014/main" id="{B872DC8D-CD1E-0683-14D1-0FB1C6E69700}"/>
              </a:ext>
            </a:extLst>
          </p:cNvPr>
          <p:cNvSpPr/>
          <p:nvPr/>
        </p:nvSpPr>
        <p:spPr>
          <a:xfrm>
            <a:off x="7860686" y="5458207"/>
            <a:ext cx="1611332" cy="5776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tx1"/>
                </a:solidFill>
                <a:latin typeface="Montserrat" panose="00000500000000000000" pitchFamily="50" charset="0"/>
              </a:rPr>
              <a:t>Check</a:t>
            </a:r>
          </a:p>
        </p:txBody>
      </p:sp>
      <p:sp>
        <p:nvSpPr>
          <p:cNvPr id="26" name="Rectangle 25">
            <a:extLst>
              <a:ext uri="{FF2B5EF4-FFF2-40B4-BE49-F238E27FC236}">
                <a16:creationId xmlns:a16="http://schemas.microsoft.com/office/drawing/2014/main" id="{C0B13F23-1893-4E7D-879C-59A5E7262422}"/>
              </a:ext>
            </a:extLst>
          </p:cNvPr>
          <p:cNvSpPr/>
          <p:nvPr/>
        </p:nvSpPr>
        <p:spPr>
          <a:xfrm>
            <a:off x="6011117" y="4591635"/>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Log in</a:t>
            </a:r>
          </a:p>
        </p:txBody>
      </p:sp>
      <p:sp>
        <p:nvSpPr>
          <p:cNvPr id="28" name="Rectangle 27">
            <a:extLst>
              <a:ext uri="{FF2B5EF4-FFF2-40B4-BE49-F238E27FC236}">
                <a16:creationId xmlns:a16="http://schemas.microsoft.com/office/drawing/2014/main" id="{46D1114E-FAA0-477E-9DD3-550077872390}"/>
              </a:ext>
            </a:extLst>
          </p:cNvPr>
          <p:cNvSpPr/>
          <p:nvPr/>
        </p:nvSpPr>
        <p:spPr>
          <a:xfrm>
            <a:off x="9710253" y="4591635"/>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Existing address</a:t>
            </a:r>
          </a:p>
        </p:txBody>
      </p:sp>
      <p:sp>
        <p:nvSpPr>
          <p:cNvPr id="30" name="Rectangle 29">
            <a:extLst>
              <a:ext uri="{FF2B5EF4-FFF2-40B4-BE49-F238E27FC236}">
                <a16:creationId xmlns:a16="http://schemas.microsoft.com/office/drawing/2014/main" id="{2C91838A-AD7A-40AE-B63A-1DF59CFDBCCF}"/>
              </a:ext>
            </a:extLst>
          </p:cNvPr>
          <p:cNvSpPr/>
          <p:nvPr/>
        </p:nvSpPr>
        <p:spPr>
          <a:xfrm>
            <a:off x="2311982" y="5461796"/>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Search by ISBN</a:t>
            </a:r>
          </a:p>
        </p:txBody>
      </p:sp>
      <p:sp>
        <p:nvSpPr>
          <p:cNvPr id="31" name="Rectangle 30">
            <a:extLst>
              <a:ext uri="{FF2B5EF4-FFF2-40B4-BE49-F238E27FC236}">
                <a16:creationId xmlns:a16="http://schemas.microsoft.com/office/drawing/2014/main" id="{6F8C932C-C272-4D7A-BAA1-03D756C38185}"/>
              </a:ext>
            </a:extLst>
          </p:cNvPr>
          <p:cNvSpPr/>
          <p:nvPr/>
        </p:nvSpPr>
        <p:spPr>
          <a:xfrm>
            <a:off x="4161549" y="5461796"/>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View author biography</a:t>
            </a:r>
          </a:p>
        </p:txBody>
      </p:sp>
      <p:sp>
        <p:nvSpPr>
          <p:cNvPr id="32" name="Rectangle 31">
            <a:extLst>
              <a:ext uri="{FF2B5EF4-FFF2-40B4-BE49-F238E27FC236}">
                <a16:creationId xmlns:a16="http://schemas.microsoft.com/office/drawing/2014/main" id="{A1F95A9C-56D2-419D-BD0B-900B3C09153A}"/>
              </a:ext>
            </a:extLst>
          </p:cNvPr>
          <p:cNvSpPr/>
          <p:nvPr/>
        </p:nvSpPr>
        <p:spPr>
          <a:xfrm>
            <a:off x="6011117" y="5461796"/>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Save for later</a:t>
            </a:r>
          </a:p>
        </p:txBody>
      </p:sp>
      <p:sp>
        <p:nvSpPr>
          <p:cNvPr id="33" name="Rectangle 32">
            <a:extLst>
              <a:ext uri="{FF2B5EF4-FFF2-40B4-BE49-F238E27FC236}">
                <a16:creationId xmlns:a16="http://schemas.microsoft.com/office/drawing/2014/main" id="{19EA9167-BEC3-4B44-AEA2-C5CCE7BD7F68}"/>
              </a:ext>
            </a:extLst>
          </p:cNvPr>
          <p:cNvSpPr/>
          <p:nvPr/>
        </p:nvSpPr>
        <p:spPr>
          <a:xfrm>
            <a:off x="7860686" y="5461796"/>
            <a:ext cx="1611332" cy="577686"/>
          </a:xfrm>
          <a:prstGeom prst="rect">
            <a:avLst/>
          </a:prstGeom>
          <a:gradFill flip="none" rotWithShape="1">
            <a:gsLst>
              <a:gs pos="0">
                <a:schemeClr val="accent2"/>
              </a:gs>
              <a:gs pos="65000">
                <a:srgbClr val="33A7FC"/>
              </a:gs>
              <a:gs pos="99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dirty="0">
                <a:solidFill>
                  <a:schemeClr val="bg1"/>
                </a:solidFill>
                <a:latin typeface="Montserrat" panose="00000500000000000000" pitchFamily="50" charset="0"/>
              </a:rPr>
              <a:t>Check</a:t>
            </a:r>
          </a:p>
        </p:txBody>
      </p:sp>
    </p:spTree>
    <p:extLst>
      <p:ext uri="{BB962C8B-B14F-4D97-AF65-F5344CB8AC3E}">
        <p14:creationId xmlns:p14="http://schemas.microsoft.com/office/powerpoint/2010/main" val="207469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1000" fill="hold"/>
                                        <p:tgtEl>
                                          <p:spTgt spid="17"/>
                                        </p:tgtEl>
                                        <p:attrNameLst>
                                          <p:attrName>ppt_w</p:attrName>
                                        </p:attrNameLst>
                                      </p:cBhvr>
                                      <p:tavLst>
                                        <p:tav tm="0">
                                          <p:val>
                                            <p:strVal val="#ppt_w*0.70"/>
                                          </p:val>
                                        </p:tav>
                                        <p:tav tm="100000">
                                          <p:val>
                                            <p:strVal val="#ppt_w"/>
                                          </p:val>
                                        </p:tav>
                                      </p:tavLst>
                                    </p:anim>
                                    <p:anim calcmode="lin" valueType="num">
                                      <p:cBhvr>
                                        <p:cTn id="28" dur="1000" fill="hold"/>
                                        <p:tgtEl>
                                          <p:spTgt spid="17"/>
                                        </p:tgtEl>
                                        <p:attrNameLst>
                                          <p:attrName>ppt_h</p:attrName>
                                        </p:attrNameLst>
                                      </p:cBhvr>
                                      <p:tavLst>
                                        <p:tav tm="0">
                                          <p:val>
                                            <p:strVal val="#ppt_h"/>
                                          </p:val>
                                        </p:tav>
                                        <p:tav tm="100000">
                                          <p:val>
                                            <p:strVal val="#ppt_h"/>
                                          </p:val>
                                        </p:tav>
                                      </p:tavLst>
                                    </p:anim>
                                    <p:animEffect transition="in" filter="fade">
                                      <p:cBhvr>
                                        <p:cTn id="29" dur="1000"/>
                                        <p:tgtEl>
                                          <p:spTgt spid="17"/>
                                        </p:tgtEl>
                                      </p:cBhvr>
                                    </p:animEffect>
                                  </p:childTnLst>
                                </p:cTn>
                              </p:par>
                              <p:par>
                                <p:cTn id="30" presetID="12" presetClass="entr" presetSubtype="8" fill="hold" nodeType="withEffect">
                                  <p:stCondLst>
                                    <p:cond delay="50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1000"/>
                                        <p:tgtEl>
                                          <p:spTgt spid="41"/>
                                        </p:tgtEl>
                                        <p:attrNameLst>
                                          <p:attrName>ppt_x</p:attrName>
                                        </p:attrNameLst>
                                      </p:cBhvr>
                                      <p:tavLst>
                                        <p:tav tm="0">
                                          <p:val>
                                            <p:strVal val="#ppt_x-#ppt_w*1.125000"/>
                                          </p:val>
                                        </p:tav>
                                        <p:tav tm="100000">
                                          <p:val>
                                            <p:strVal val="#ppt_x"/>
                                          </p:val>
                                        </p:tav>
                                      </p:tavLst>
                                    </p:anim>
                                    <p:animEffect transition="in" filter="wipe(right)">
                                      <p:cBhvr>
                                        <p:cTn id="33" dur="1000"/>
                                        <p:tgtEl>
                                          <p:spTgt spid="41"/>
                                        </p:tgtEl>
                                      </p:cBhvr>
                                    </p:animEffect>
                                  </p:childTnLst>
                                </p:cTn>
                              </p:par>
                              <p:par>
                                <p:cTn id="34" presetID="12" presetClass="entr" presetSubtype="8" fill="hold" nodeType="withEffect">
                                  <p:stCondLst>
                                    <p:cond delay="50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1000"/>
                                        <p:tgtEl>
                                          <p:spTgt spid="43"/>
                                        </p:tgtEl>
                                        <p:attrNameLst>
                                          <p:attrName>ppt_x</p:attrName>
                                        </p:attrNameLst>
                                      </p:cBhvr>
                                      <p:tavLst>
                                        <p:tav tm="0">
                                          <p:val>
                                            <p:strVal val="#ppt_x-#ppt_w*1.125000"/>
                                          </p:val>
                                        </p:tav>
                                        <p:tav tm="100000">
                                          <p:val>
                                            <p:strVal val="#ppt_x"/>
                                          </p:val>
                                        </p:tav>
                                      </p:tavLst>
                                    </p:anim>
                                    <p:animEffect transition="in" filter="wipe(right)">
                                      <p:cBhvr>
                                        <p:cTn id="37" dur="1000"/>
                                        <p:tgtEl>
                                          <p:spTgt spid="43"/>
                                        </p:tgtEl>
                                      </p:cBhvr>
                                    </p:animEffect>
                                  </p:childTnLst>
                                </p:cTn>
                              </p:par>
                              <p:par>
                                <p:cTn id="38" presetID="12" presetClass="entr" presetSubtype="8" fill="hold" nodeType="withEffect">
                                  <p:stCondLst>
                                    <p:cond delay="500"/>
                                  </p:stCondLst>
                                  <p:childTnLst>
                                    <p:set>
                                      <p:cBhvr>
                                        <p:cTn id="39" dur="1" fill="hold">
                                          <p:stCondLst>
                                            <p:cond delay="0"/>
                                          </p:stCondLst>
                                        </p:cTn>
                                        <p:tgtEl>
                                          <p:spTgt spid="46"/>
                                        </p:tgtEl>
                                        <p:attrNameLst>
                                          <p:attrName>style.visibility</p:attrName>
                                        </p:attrNameLst>
                                      </p:cBhvr>
                                      <p:to>
                                        <p:strVal val="visible"/>
                                      </p:to>
                                    </p:set>
                                    <p:anim calcmode="lin" valueType="num">
                                      <p:cBhvr additive="base">
                                        <p:cTn id="40" dur="1000"/>
                                        <p:tgtEl>
                                          <p:spTgt spid="46"/>
                                        </p:tgtEl>
                                        <p:attrNameLst>
                                          <p:attrName>ppt_x</p:attrName>
                                        </p:attrNameLst>
                                      </p:cBhvr>
                                      <p:tavLst>
                                        <p:tav tm="0">
                                          <p:val>
                                            <p:strVal val="#ppt_x-#ppt_w*1.125000"/>
                                          </p:val>
                                        </p:tav>
                                        <p:tav tm="100000">
                                          <p:val>
                                            <p:strVal val="#ppt_x"/>
                                          </p:val>
                                        </p:tav>
                                      </p:tavLst>
                                    </p:anim>
                                    <p:animEffect transition="in" filter="wipe(right)">
                                      <p:cBhvr>
                                        <p:cTn id="41" dur="1000"/>
                                        <p:tgtEl>
                                          <p:spTgt spid="46"/>
                                        </p:tgtEl>
                                      </p:cBhvr>
                                    </p:animEffect>
                                  </p:childTnLst>
                                </p:cTn>
                              </p:par>
                              <p:par>
                                <p:cTn id="42" presetID="12" presetClass="entr" presetSubtype="8" fill="hold" nodeType="withEffect">
                                  <p:stCondLst>
                                    <p:cond delay="50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1000"/>
                                        <p:tgtEl>
                                          <p:spTgt spid="49"/>
                                        </p:tgtEl>
                                        <p:attrNameLst>
                                          <p:attrName>ppt_x</p:attrName>
                                        </p:attrNameLst>
                                      </p:cBhvr>
                                      <p:tavLst>
                                        <p:tav tm="0">
                                          <p:val>
                                            <p:strVal val="#ppt_x-#ppt_w*1.125000"/>
                                          </p:val>
                                        </p:tav>
                                        <p:tav tm="100000">
                                          <p:val>
                                            <p:strVal val="#ppt_x"/>
                                          </p:val>
                                        </p:tav>
                                      </p:tavLst>
                                    </p:anim>
                                    <p:animEffect transition="in" filter="wipe(right)">
                                      <p:cBhvr>
                                        <p:cTn id="45" dur="1000"/>
                                        <p:tgtEl>
                                          <p:spTgt spid="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1000"/>
                                        <p:tgtEl>
                                          <p:spTgt spid="98"/>
                                        </p:tgtEl>
                                      </p:cBhvr>
                                    </p:animEffect>
                                  </p:childTnLst>
                                </p:cTn>
                              </p:par>
                              <p:par>
                                <p:cTn id="49" presetID="12" presetClass="entr" presetSubtype="1" fill="hold" grpId="0" nodeType="withEffect">
                                  <p:stCondLst>
                                    <p:cond delay="10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1500"/>
                                        <p:tgtEl>
                                          <p:spTgt spid="12"/>
                                        </p:tgtEl>
                                        <p:attrNameLst>
                                          <p:attrName>ppt_y</p:attrName>
                                        </p:attrNameLst>
                                      </p:cBhvr>
                                      <p:tavLst>
                                        <p:tav tm="0">
                                          <p:val>
                                            <p:strVal val="#ppt_y-#ppt_h*1.125000"/>
                                          </p:val>
                                        </p:tav>
                                        <p:tav tm="100000">
                                          <p:val>
                                            <p:strVal val="#ppt_y"/>
                                          </p:val>
                                        </p:tav>
                                      </p:tavLst>
                                    </p:anim>
                                    <p:animEffect transition="in" filter="wipe(down)">
                                      <p:cBhvr>
                                        <p:cTn id="52" dur="1500"/>
                                        <p:tgtEl>
                                          <p:spTgt spid="12"/>
                                        </p:tgtEl>
                                      </p:cBhvr>
                                    </p:animEffect>
                                  </p:childTnLst>
                                </p:cTn>
                              </p:par>
                              <p:par>
                                <p:cTn id="53" presetID="12" presetClass="entr" presetSubtype="1" fill="hold" grpId="0" nodeType="withEffect">
                                  <p:stCondLst>
                                    <p:cond delay="100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500"/>
                                        <p:tgtEl>
                                          <p:spTgt spid="18"/>
                                        </p:tgtEl>
                                        <p:attrNameLst>
                                          <p:attrName>ppt_y</p:attrName>
                                        </p:attrNameLst>
                                      </p:cBhvr>
                                      <p:tavLst>
                                        <p:tav tm="0">
                                          <p:val>
                                            <p:strVal val="#ppt_y-#ppt_h*1.125000"/>
                                          </p:val>
                                        </p:tav>
                                        <p:tav tm="100000">
                                          <p:val>
                                            <p:strVal val="#ppt_y"/>
                                          </p:val>
                                        </p:tav>
                                      </p:tavLst>
                                    </p:anim>
                                    <p:animEffect transition="in" filter="wipe(down)">
                                      <p:cBhvr>
                                        <p:cTn id="56" dur="1500"/>
                                        <p:tgtEl>
                                          <p:spTgt spid="18"/>
                                        </p:tgtEl>
                                      </p:cBhvr>
                                    </p:animEffect>
                                  </p:childTnLst>
                                </p:cTn>
                              </p:par>
                              <p:par>
                                <p:cTn id="57" presetID="12" presetClass="entr" presetSubtype="1" fill="hold" grpId="0" nodeType="withEffect">
                                  <p:stCondLst>
                                    <p:cond delay="100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1500"/>
                                        <p:tgtEl>
                                          <p:spTgt spid="7"/>
                                        </p:tgtEl>
                                        <p:attrNameLst>
                                          <p:attrName>ppt_y</p:attrName>
                                        </p:attrNameLst>
                                      </p:cBhvr>
                                      <p:tavLst>
                                        <p:tav tm="0">
                                          <p:val>
                                            <p:strVal val="#ppt_y-#ppt_h*1.125000"/>
                                          </p:val>
                                        </p:tav>
                                        <p:tav tm="100000">
                                          <p:val>
                                            <p:strVal val="#ppt_y"/>
                                          </p:val>
                                        </p:tav>
                                      </p:tavLst>
                                    </p:anim>
                                    <p:animEffect transition="in" filter="wipe(down)">
                                      <p:cBhvr>
                                        <p:cTn id="60" dur="1500"/>
                                        <p:tgtEl>
                                          <p:spTgt spid="7"/>
                                        </p:tgtEl>
                                      </p:cBhvr>
                                    </p:animEffect>
                                  </p:childTnLst>
                                </p:cTn>
                              </p:par>
                              <p:par>
                                <p:cTn id="61" presetID="12" presetClass="entr" presetSubtype="1" fill="hold" grpId="0" nodeType="withEffect">
                                  <p:stCondLst>
                                    <p:cond delay="100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1500"/>
                                        <p:tgtEl>
                                          <p:spTgt spid="13"/>
                                        </p:tgtEl>
                                        <p:attrNameLst>
                                          <p:attrName>ppt_y</p:attrName>
                                        </p:attrNameLst>
                                      </p:cBhvr>
                                      <p:tavLst>
                                        <p:tav tm="0">
                                          <p:val>
                                            <p:strVal val="#ppt_y-#ppt_h*1.125000"/>
                                          </p:val>
                                        </p:tav>
                                        <p:tav tm="100000">
                                          <p:val>
                                            <p:strVal val="#ppt_y"/>
                                          </p:val>
                                        </p:tav>
                                      </p:tavLst>
                                    </p:anim>
                                    <p:animEffect transition="in" filter="wipe(down)">
                                      <p:cBhvr>
                                        <p:cTn id="64" dur="1500"/>
                                        <p:tgtEl>
                                          <p:spTgt spid="13"/>
                                        </p:tgtEl>
                                      </p:cBhvr>
                                    </p:animEffect>
                                  </p:childTnLst>
                                </p:cTn>
                              </p:par>
                              <p:par>
                                <p:cTn id="65" presetID="12" presetClass="entr" presetSubtype="1"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1500"/>
                                        <p:tgtEl>
                                          <p:spTgt spid="19"/>
                                        </p:tgtEl>
                                        <p:attrNameLst>
                                          <p:attrName>ppt_y</p:attrName>
                                        </p:attrNameLst>
                                      </p:cBhvr>
                                      <p:tavLst>
                                        <p:tav tm="0">
                                          <p:val>
                                            <p:strVal val="#ppt_y-#ppt_h*1.125000"/>
                                          </p:val>
                                        </p:tav>
                                        <p:tav tm="100000">
                                          <p:val>
                                            <p:strVal val="#ppt_y"/>
                                          </p:val>
                                        </p:tav>
                                      </p:tavLst>
                                    </p:anim>
                                    <p:animEffect transition="in" filter="wipe(down)">
                                      <p:cBhvr>
                                        <p:cTn id="68" dur="1500"/>
                                        <p:tgtEl>
                                          <p:spTgt spid="19"/>
                                        </p:tgtEl>
                                      </p:cBhvr>
                                    </p:animEffect>
                                  </p:childTnLst>
                                </p:cTn>
                              </p:par>
                              <p:par>
                                <p:cTn id="69" presetID="12" presetClass="entr" presetSubtype="1" fill="hold" grpId="0" nodeType="withEffect">
                                  <p:stCondLst>
                                    <p:cond delay="10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500"/>
                                        <p:tgtEl>
                                          <p:spTgt spid="8"/>
                                        </p:tgtEl>
                                        <p:attrNameLst>
                                          <p:attrName>ppt_y</p:attrName>
                                        </p:attrNameLst>
                                      </p:cBhvr>
                                      <p:tavLst>
                                        <p:tav tm="0">
                                          <p:val>
                                            <p:strVal val="#ppt_y-#ppt_h*1.125000"/>
                                          </p:val>
                                        </p:tav>
                                        <p:tav tm="100000">
                                          <p:val>
                                            <p:strVal val="#ppt_y"/>
                                          </p:val>
                                        </p:tav>
                                      </p:tavLst>
                                    </p:anim>
                                    <p:animEffect transition="in" filter="wipe(down)">
                                      <p:cBhvr>
                                        <p:cTn id="72" dur="1500"/>
                                        <p:tgtEl>
                                          <p:spTgt spid="8"/>
                                        </p:tgtEl>
                                      </p:cBhvr>
                                    </p:animEffect>
                                  </p:childTnLst>
                                </p:cTn>
                              </p:par>
                              <p:par>
                                <p:cTn id="73" presetID="12" presetClass="entr" presetSubtype="1" fill="hold" grpId="0" nodeType="withEffect">
                                  <p:stCondLst>
                                    <p:cond delay="100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1500"/>
                                        <p:tgtEl>
                                          <p:spTgt spid="14"/>
                                        </p:tgtEl>
                                        <p:attrNameLst>
                                          <p:attrName>ppt_y</p:attrName>
                                        </p:attrNameLst>
                                      </p:cBhvr>
                                      <p:tavLst>
                                        <p:tav tm="0">
                                          <p:val>
                                            <p:strVal val="#ppt_y-#ppt_h*1.125000"/>
                                          </p:val>
                                        </p:tav>
                                        <p:tav tm="100000">
                                          <p:val>
                                            <p:strVal val="#ppt_y"/>
                                          </p:val>
                                        </p:tav>
                                      </p:tavLst>
                                    </p:anim>
                                    <p:animEffect transition="in" filter="wipe(down)">
                                      <p:cBhvr>
                                        <p:cTn id="76" dur="1500"/>
                                        <p:tgtEl>
                                          <p:spTgt spid="14"/>
                                        </p:tgtEl>
                                      </p:cBhvr>
                                    </p:animEffect>
                                  </p:childTnLst>
                                </p:cTn>
                              </p:par>
                              <p:par>
                                <p:cTn id="77" presetID="12" presetClass="entr" presetSubtype="1" fill="hold" grpId="0" nodeType="withEffect">
                                  <p:stCondLst>
                                    <p:cond delay="100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1500"/>
                                        <p:tgtEl>
                                          <p:spTgt spid="5"/>
                                        </p:tgtEl>
                                        <p:attrNameLst>
                                          <p:attrName>ppt_y</p:attrName>
                                        </p:attrNameLst>
                                      </p:cBhvr>
                                      <p:tavLst>
                                        <p:tav tm="0">
                                          <p:val>
                                            <p:strVal val="#ppt_y-#ppt_h*1.125000"/>
                                          </p:val>
                                        </p:tav>
                                        <p:tav tm="100000">
                                          <p:val>
                                            <p:strVal val="#ppt_y"/>
                                          </p:val>
                                        </p:tav>
                                      </p:tavLst>
                                    </p:anim>
                                    <p:animEffect transition="in" filter="wipe(down)">
                                      <p:cBhvr>
                                        <p:cTn id="80" dur="1500"/>
                                        <p:tgtEl>
                                          <p:spTgt spid="5"/>
                                        </p:tgtEl>
                                      </p:cBhvr>
                                    </p:animEffect>
                                  </p:childTnLst>
                                </p:cTn>
                              </p:par>
                              <p:par>
                                <p:cTn id="81" presetID="12" presetClass="entr" presetSubtype="1" fill="hold" grpId="0" nodeType="withEffect">
                                  <p:stCondLst>
                                    <p:cond delay="100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1500"/>
                                        <p:tgtEl>
                                          <p:spTgt spid="9"/>
                                        </p:tgtEl>
                                        <p:attrNameLst>
                                          <p:attrName>ppt_y</p:attrName>
                                        </p:attrNameLst>
                                      </p:cBhvr>
                                      <p:tavLst>
                                        <p:tav tm="0">
                                          <p:val>
                                            <p:strVal val="#ppt_y-#ppt_h*1.125000"/>
                                          </p:val>
                                        </p:tav>
                                        <p:tav tm="100000">
                                          <p:val>
                                            <p:strVal val="#ppt_y"/>
                                          </p:val>
                                        </p:tav>
                                      </p:tavLst>
                                    </p:anim>
                                    <p:animEffect transition="in" filter="wipe(down)">
                                      <p:cBhvr>
                                        <p:cTn id="84" dur="1500"/>
                                        <p:tgtEl>
                                          <p:spTgt spid="9"/>
                                        </p:tgtEl>
                                      </p:cBhvr>
                                    </p:animEffect>
                                  </p:childTnLst>
                                </p:cTn>
                              </p:par>
                              <p:par>
                                <p:cTn id="85" presetID="12" presetClass="entr" presetSubtype="1" fill="hold" grpId="0" nodeType="withEffect">
                                  <p:stCondLst>
                                    <p:cond delay="100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1500"/>
                                        <p:tgtEl>
                                          <p:spTgt spid="15"/>
                                        </p:tgtEl>
                                        <p:attrNameLst>
                                          <p:attrName>ppt_y</p:attrName>
                                        </p:attrNameLst>
                                      </p:cBhvr>
                                      <p:tavLst>
                                        <p:tav tm="0">
                                          <p:val>
                                            <p:strVal val="#ppt_y-#ppt_h*1.125000"/>
                                          </p:val>
                                        </p:tav>
                                        <p:tav tm="100000">
                                          <p:val>
                                            <p:strVal val="#ppt_y"/>
                                          </p:val>
                                        </p:tav>
                                      </p:tavLst>
                                    </p:anim>
                                    <p:animEffect transition="in" filter="wipe(down)">
                                      <p:cBhvr>
                                        <p:cTn id="88" dur="1500"/>
                                        <p:tgtEl>
                                          <p:spTgt spid="15"/>
                                        </p:tgtEl>
                                      </p:cBhvr>
                                    </p:animEffect>
                                  </p:childTnLst>
                                </p:cTn>
                              </p:par>
                              <p:par>
                                <p:cTn id="89" presetID="12" presetClass="entr" presetSubtype="1" fill="hold" grpId="0" nodeType="withEffect">
                                  <p:stCondLst>
                                    <p:cond delay="100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1500"/>
                                        <p:tgtEl>
                                          <p:spTgt spid="21"/>
                                        </p:tgtEl>
                                        <p:attrNameLst>
                                          <p:attrName>ppt_y</p:attrName>
                                        </p:attrNameLst>
                                      </p:cBhvr>
                                      <p:tavLst>
                                        <p:tav tm="0">
                                          <p:val>
                                            <p:strVal val="#ppt_y-#ppt_h*1.125000"/>
                                          </p:val>
                                        </p:tav>
                                        <p:tav tm="100000">
                                          <p:val>
                                            <p:strVal val="#ppt_y"/>
                                          </p:val>
                                        </p:tav>
                                      </p:tavLst>
                                    </p:anim>
                                    <p:animEffect transition="in" filter="wipe(down)">
                                      <p:cBhvr>
                                        <p:cTn id="92" dur="1500"/>
                                        <p:tgtEl>
                                          <p:spTgt spid="21"/>
                                        </p:tgtEl>
                                      </p:cBhvr>
                                    </p:animEffect>
                                  </p:childTnLst>
                                </p:cTn>
                              </p:par>
                              <p:par>
                                <p:cTn id="93" presetID="12" presetClass="entr" presetSubtype="1" fill="hold" grpId="0" nodeType="withEffect">
                                  <p:stCondLst>
                                    <p:cond delay="100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1500"/>
                                        <p:tgtEl>
                                          <p:spTgt spid="20"/>
                                        </p:tgtEl>
                                        <p:attrNameLst>
                                          <p:attrName>ppt_y</p:attrName>
                                        </p:attrNameLst>
                                      </p:cBhvr>
                                      <p:tavLst>
                                        <p:tav tm="0">
                                          <p:val>
                                            <p:strVal val="#ppt_y-#ppt_h*1.125000"/>
                                          </p:val>
                                        </p:tav>
                                        <p:tav tm="100000">
                                          <p:val>
                                            <p:strVal val="#ppt_y"/>
                                          </p:val>
                                        </p:tav>
                                      </p:tavLst>
                                    </p:anim>
                                    <p:animEffect transition="in" filter="wipe(down)">
                                      <p:cBhvr>
                                        <p:cTn id="96" dur="1500"/>
                                        <p:tgtEl>
                                          <p:spTgt spid="20"/>
                                        </p:tgtEl>
                                      </p:cBhvr>
                                    </p:animEffect>
                                  </p:childTnLst>
                                </p:cTn>
                              </p:par>
                              <p:par>
                                <p:cTn id="97" presetID="12" presetClass="entr" presetSubtype="1" fill="hold" grpId="0" nodeType="withEffect">
                                  <p:stCondLst>
                                    <p:cond delay="100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1500"/>
                                        <p:tgtEl>
                                          <p:spTgt spid="16"/>
                                        </p:tgtEl>
                                        <p:attrNameLst>
                                          <p:attrName>ppt_y</p:attrName>
                                        </p:attrNameLst>
                                      </p:cBhvr>
                                      <p:tavLst>
                                        <p:tav tm="0">
                                          <p:val>
                                            <p:strVal val="#ppt_y-#ppt_h*1.125000"/>
                                          </p:val>
                                        </p:tav>
                                        <p:tav tm="100000">
                                          <p:val>
                                            <p:strVal val="#ppt_y"/>
                                          </p:val>
                                        </p:tav>
                                      </p:tavLst>
                                    </p:anim>
                                    <p:animEffect transition="in" filter="wipe(down)">
                                      <p:cBhvr>
                                        <p:cTn id="100" dur="1500"/>
                                        <p:tgtEl>
                                          <p:spTgt spid="16"/>
                                        </p:tgtEl>
                                      </p:cBhvr>
                                    </p:animEffect>
                                  </p:childTnLst>
                                </p:cTn>
                              </p:par>
                              <p:par>
                                <p:cTn id="101" presetID="12" presetClass="entr" presetSubtype="1" fill="hold" grpId="0" nodeType="withEffect">
                                  <p:stCondLst>
                                    <p:cond delay="1000"/>
                                  </p:stCondLst>
                                  <p:childTnLst>
                                    <p:set>
                                      <p:cBhvr>
                                        <p:cTn id="102" dur="1" fill="hold">
                                          <p:stCondLst>
                                            <p:cond delay="0"/>
                                          </p:stCondLst>
                                        </p:cTn>
                                        <p:tgtEl>
                                          <p:spTgt spid="6"/>
                                        </p:tgtEl>
                                        <p:attrNameLst>
                                          <p:attrName>style.visibility</p:attrName>
                                        </p:attrNameLst>
                                      </p:cBhvr>
                                      <p:to>
                                        <p:strVal val="visible"/>
                                      </p:to>
                                    </p:set>
                                    <p:anim calcmode="lin" valueType="num">
                                      <p:cBhvr additive="base">
                                        <p:cTn id="103" dur="1500"/>
                                        <p:tgtEl>
                                          <p:spTgt spid="6"/>
                                        </p:tgtEl>
                                        <p:attrNameLst>
                                          <p:attrName>ppt_y</p:attrName>
                                        </p:attrNameLst>
                                      </p:cBhvr>
                                      <p:tavLst>
                                        <p:tav tm="0">
                                          <p:val>
                                            <p:strVal val="#ppt_y-#ppt_h*1.125000"/>
                                          </p:val>
                                        </p:tav>
                                        <p:tav tm="100000">
                                          <p:val>
                                            <p:strVal val="#ppt_y"/>
                                          </p:val>
                                        </p:tav>
                                      </p:tavLst>
                                    </p:anim>
                                    <p:animEffect transition="in" filter="wipe(down)">
                                      <p:cBhvr>
                                        <p:cTn id="104" dur="1500"/>
                                        <p:tgtEl>
                                          <p:spTgt spid="6"/>
                                        </p:tgtEl>
                                      </p:cBhvr>
                                    </p:animEffect>
                                  </p:childTnLst>
                                </p:cTn>
                              </p:par>
                              <p:par>
                                <p:cTn id="105" presetID="17" presetClass="entr" presetSubtype="1" fill="hold" nodeType="withEffect">
                                  <p:stCondLst>
                                    <p:cond delay="2000"/>
                                  </p:stCondLst>
                                  <p:childTnLst>
                                    <p:set>
                                      <p:cBhvr>
                                        <p:cTn id="106" dur="1" fill="hold">
                                          <p:stCondLst>
                                            <p:cond delay="0"/>
                                          </p:stCondLst>
                                        </p:cTn>
                                        <p:tgtEl>
                                          <p:spTgt spid="52"/>
                                        </p:tgtEl>
                                        <p:attrNameLst>
                                          <p:attrName>style.visibility</p:attrName>
                                        </p:attrNameLst>
                                      </p:cBhvr>
                                      <p:to>
                                        <p:strVal val="visible"/>
                                      </p:to>
                                    </p:set>
                                    <p:anim calcmode="lin" valueType="num">
                                      <p:cBhvr>
                                        <p:cTn id="107" dur="1000" fill="hold"/>
                                        <p:tgtEl>
                                          <p:spTgt spid="52"/>
                                        </p:tgtEl>
                                        <p:attrNameLst>
                                          <p:attrName>ppt_x</p:attrName>
                                        </p:attrNameLst>
                                      </p:cBhvr>
                                      <p:tavLst>
                                        <p:tav tm="0">
                                          <p:val>
                                            <p:strVal val="#ppt_x"/>
                                          </p:val>
                                        </p:tav>
                                        <p:tav tm="100000">
                                          <p:val>
                                            <p:strVal val="#ppt_x"/>
                                          </p:val>
                                        </p:tav>
                                      </p:tavLst>
                                    </p:anim>
                                    <p:anim calcmode="lin" valueType="num">
                                      <p:cBhvr>
                                        <p:cTn id="108" dur="1000" fill="hold"/>
                                        <p:tgtEl>
                                          <p:spTgt spid="52"/>
                                        </p:tgtEl>
                                        <p:attrNameLst>
                                          <p:attrName>ppt_y</p:attrName>
                                        </p:attrNameLst>
                                      </p:cBhvr>
                                      <p:tavLst>
                                        <p:tav tm="0">
                                          <p:val>
                                            <p:strVal val="#ppt_y-#ppt_h/2"/>
                                          </p:val>
                                        </p:tav>
                                        <p:tav tm="100000">
                                          <p:val>
                                            <p:strVal val="#ppt_y"/>
                                          </p:val>
                                        </p:tav>
                                      </p:tavLst>
                                    </p:anim>
                                    <p:anim calcmode="lin" valueType="num">
                                      <p:cBhvr>
                                        <p:cTn id="109" dur="1000" fill="hold"/>
                                        <p:tgtEl>
                                          <p:spTgt spid="52"/>
                                        </p:tgtEl>
                                        <p:attrNameLst>
                                          <p:attrName>ppt_w</p:attrName>
                                        </p:attrNameLst>
                                      </p:cBhvr>
                                      <p:tavLst>
                                        <p:tav tm="0">
                                          <p:val>
                                            <p:strVal val="#ppt_w"/>
                                          </p:val>
                                        </p:tav>
                                        <p:tav tm="100000">
                                          <p:val>
                                            <p:strVal val="#ppt_w"/>
                                          </p:val>
                                        </p:tav>
                                      </p:tavLst>
                                    </p:anim>
                                    <p:anim calcmode="lin" valueType="num">
                                      <p:cBhvr>
                                        <p:cTn id="110" dur="1000" fill="hold"/>
                                        <p:tgtEl>
                                          <p:spTgt spid="52"/>
                                        </p:tgtEl>
                                        <p:attrNameLst>
                                          <p:attrName>ppt_h</p:attrName>
                                        </p:attrNameLst>
                                      </p:cBhvr>
                                      <p:tavLst>
                                        <p:tav tm="0">
                                          <p:val>
                                            <p:fltVal val="0"/>
                                          </p:val>
                                        </p:tav>
                                        <p:tav tm="100000">
                                          <p:val>
                                            <p:strVal val="#ppt_h"/>
                                          </p:val>
                                        </p:tav>
                                      </p:tavLst>
                                    </p:anim>
                                  </p:childTnLst>
                                </p:cTn>
                              </p:par>
                              <p:par>
                                <p:cTn id="111" presetID="17" presetClass="entr" presetSubtype="1" fill="hold" nodeType="withEffect">
                                  <p:stCondLst>
                                    <p:cond delay="2000"/>
                                  </p:stCondLst>
                                  <p:childTnLst>
                                    <p:set>
                                      <p:cBhvr>
                                        <p:cTn id="112" dur="1" fill="hold">
                                          <p:stCondLst>
                                            <p:cond delay="0"/>
                                          </p:stCondLst>
                                        </p:cTn>
                                        <p:tgtEl>
                                          <p:spTgt spid="55"/>
                                        </p:tgtEl>
                                        <p:attrNameLst>
                                          <p:attrName>style.visibility</p:attrName>
                                        </p:attrNameLst>
                                      </p:cBhvr>
                                      <p:to>
                                        <p:strVal val="visible"/>
                                      </p:to>
                                    </p:set>
                                    <p:anim calcmode="lin" valueType="num">
                                      <p:cBhvr>
                                        <p:cTn id="113" dur="1000" fill="hold"/>
                                        <p:tgtEl>
                                          <p:spTgt spid="55"/>
                                        </p:tgtEl>
                                        <p:attrNameLst>
                                          <p:attrName>ppt_x</p:attrName>
                                        </p:attrNameLst>
                                      </p:cBhvr>
                                      <p:tavLst>
                                        <p:tav tm="0">
                                          <p:val>
                                            <p:strVal val="#ppt_x"/>
                                          </p:val>
                                        </p:tav>
                                        <p:tav tm="100000">
                                          <p:val>
                                            <p:strVal val="#ppt_x"/>
                                          </p:val>
                                        </p:tav>
                                      </p:tavLst>
                                    </p:anim>
                                    <p:anim calcmode="lin" valueType="num">
                                      <p:cBhvr>
                                        <p:cTn id="114" dur="1000" fill="hold"/>
                                        <p:tgtEl>
                                          <p:spTgt spid="55"/>
                                        </p:tgtEl>
                                        <p:attrNameLst>
                                          <p:attrName>ppt_y</p:attrName>
                                        </p:attrNameLst>
                                      </p:cBhvr>
                                      <p:tavLst>
                                        <p:tav tm="0">
                                          <p:val>
                                            <p:strVal val="#ppt_y-#ppt_h/2"/>
                                          </p:val>
                                        </p:tav>
                                        <p:tav tm="100000">
                                          <p:val>
                                            <p:strVal val="#ppt_y"/>
                                          </p:val>
                                        </p:tav>
                                      </p:tavLst>
                                    </p:anim>
                                    <p:anim calcmode="lin" valueType="num">
                                      <p:cBhvr>
                                        <p:cTn id="115" dur="1000" fill="hold"/>
                                        <p:tgtEl>
                                          <p:spTgt spid="55"/>
                                        </p:tgtEl>
                                        <p:attrNameLst>
                                          <p:attrName>ppt_w</p:attrName>
                                        </p:attrNameLst>
                                      </p:cBhvr>
                                      <p:tavLst>
                                        <p:tav tm="0">
                                          <p:val>
                                            <p:strVal val="#ppt_w"/>
                                          </p:val>
                                        </p:tav>
                                        <p:tav tm="100000">
                                          <p:val>
                                            <p:strVal val="#ppt_w"/>
                                          </p:val>
                                        </p:tav>
                                      </p:tavLst>
                                    </p:anim>
                                    <p:anim calcmode="lin" valueType="num">
                                      <p:cBhvr>
                                        <p:cTn id="116" dur="1000" fill="hold"/>
                                        <p:tgtEl>
                                          <p:spTgt spid="55"/>
                                        </p:tgtEl>
                                        <p:attrNameLst>
                                          <p:attrName>ppt_h</p:attrName>
                                        </p:attrNameLst>
                                      </p:cBhvr>
                                      <p:tavLst>
                                        <p:tav tm="0">
                                          <p:val>
                                            <p:fltVal val="0"/>
                                          </p:val>
                                        </p:tav>
                                        <p:tav tm="100000">
                                          <p:val>
                                            <p:strVal val="#ppt_h"/>
                                          </p:val>
                                        </p:tav>
                                      </p:tavLst>
                                    </p:anim>
                                  </p:childTnLst>
                                </p:cTn>
                              </p:par>
                              <p:par>
                                <p:cTn id="117" presetID="17" presetClass="entr" presetSubtype="1" fill="hold" nodeType="withEffect">
                                  <p:stCondLst>
                                    <p:cond delay="2000"/>
                                  </p:stCondLst>
                                  <p:childTnLst>
                                    <p:set>
                                      <p:cBhvr>
                                        <p:cTn id="118" dur="1" fill="hold">
                                          <p:stCondLst>
                                            <p:cond delay="0"/>
                                          </p:stCondLst>
                                        </p:cTn>
                                        <p:tgtEl>
                                          <p:spTgt spid="59"/>
                                        </p:tgtEl>
                                        <p:attrNameLst>
                                          <p:attrName>style.visibility</p:attrName>
                                        </p:attrNameLst>
                                      </p:cBhvr>
                                      <p:to>
                                        <p:strVal val="visible"/>
                                      </p:to>
                                    </p:set>
                                    <p:anim calcmode="lin" valueType="num">
                                      <p:cBhvr>
                                        <p:cTn id="119" dur="1000" fill="hold"/>
                                        <p:tgtEl>
                                          <p:spTgt spid="59"/>
                                        </p:tgtEl>
                                        <p:attrNameLst>
                                          <p:attrName>ppt_x</p:attrName>
                                        </p:attrNameLst>
                                      </p:cBhvr>
                                      <p:tavLst>
                                        <p:tav tm="0">
                                          <p:val>
                                            <p:strVal val="#ppt_x"/>
                                          </p:val>
                                        </p:tav>
                                        <p:tav tm="100000">
                                          <p:val>
                                            <p:strVal val="#ppt_x"/>
                                          </p:val>
                                        </p:tav>
                                      </p:tavLst>
                                    </p:anim>
                                    <p:anim calcmode="lin" valueType="num">
                                      <p:cBhvr>
                                        <p:cTn id="120" dur="1000" fill="hold"/>
                                        <p:tgtEl>
                                          <p:spTgt spid="59"/>
                                        </p:tgtEl>
                                        <p:attrNameLst>
                                          <p:attrName>ppt_y</p:attrName>
                                        </p:attrNameLst>
                                      </p:cBhvr>
                                      <p:tavLst>
                                        <p:tav tm="0">
                                          <p:val>
                                            <p:strVal val="#ppt_y-#ppt_h/2"/>
                                          </p:val>
                                        </p:tav>
                                        <p:tav tm="100000">
                                          <p:val>
                                            <p:strVal val="#ppt_y"/>
                                          </p:val>
                                        </p:tav>
                                      </p:tavLst>
                                    </p:anim>
                                    <p:anim calcmode="lin" valueType="num">
                                      <p:cBhvr>
                                        <p:cTn id="121" dur="1000" fill="hold"/>
                                        <p:tgtEl>
                                          <p:spTgt spid="59"/>
                                        </p:tgtEl>
                                        <p:attrNameLst>
                                          <p:attrName>ppt_w</p:attrName>
                                        </p:attrNameLst>
                                      </p:cBhvr>
                                      <p:tavLst>
                                        <p:tav tm="0">
                                          <p:val>
                                            <p:strVal val="#ppt_w"/>
                                          </p:val>
                                        </p:tav>
                                        <p:tav tm="100000">
                                          <p:val>
                                            <p:strVal val="#ppt_w"/>
                                          </p:val>
                                        </p:tav>
                                      </p:tavLst>
                                    </p:anim>
                                    <p:anim calcmode="lin" valueType="num">
                                      <p:cBhvr>
                                        <p:cTn id="122" dur="1000" fill="hold"/>
                                        <p:tgtEl>
                                          <p:spTgt spid="59"/>
                                        </p:tgtEl>
                                        <p:attrNameLst>
                                          <p:attrName>ppt_h</p:attrName>
                                        </p:attrNameLst>
                                      </p:cBhvr>
                                      <p:tavLst>
                                        <p:tav tm="0">
                                          <p:val>
                                            <p:fltVal val="0"/>
                                          </p:val>
                                        </p:tav>
                                        <p:tav tm="100000">
                                          <p:val>
                                            <p:strVal val="#ppt_h"/>
                                          </p:val>
                                        </p:tav>
                                      </p:tavLst>
                                    </p:anim>
                                  </p:childTnLst>
                                </p:cTn>
                              </p:par>
                              <p:par>
                                <p:cTn id="123" presetID="17" presetClass="entr" presetSubtype="1" fill="hold" nodeType="withEffect">
                                  <p:stCondLst>
                                    <p:cond delay="2000"/>
                                  </p:stCondLst>
                                  <p:childTnLst>
                                    <p:set>
                                      <p:cBhvr>
                                        <p:cTn id="124" dur="1" fill="hold">
                                          <p:stCondLst>
                                            <p:cond delay="0"/>
                                          </p:stCondLst>
                                        </p:cTn>
                                        <p:tgtEl>
                                          <p:spTgt spid="62"/>
                                        </p:tgtEl>
                                        <p:attrNameLst>
                                          <p:attrName>style.visibility</p:attrName>
                                        </p:attrNameLst>
                                      </p:cBhvr>
                                      <p:to>
                                        <p:strVal val="visible"/>
                                      </p:to>
                                    </p:set>
                                    <p:anim calcmode="lin" valueType="num">
                                      <p:cBhvr>
                                        <p:cTn id="125" dur="1000" fill="hold"/>
                                        <p:tgtEl>
                                          <p:spTgt spid="62"/>
                                        </p:tgtEl>
                                        <p:attrNameLst>
                                          <p:attrName>ppt_x</p:attrName>
                                        </p:attrNameLst>
                                      </p:cBhvr>
                                      <p:tavLst>
                                        <p:tav tm="0">
                                          <p:val>
                                            <p:strVal val="#ppt_x"/>
                                          </p:val>
                                        </p:tav>
                                        <p:tav tm="100000">
                                          <p:val>
                                            <p:strVal val="#ppt_x"/>
                                          </p:val>
                                        </p:tav>
                                      </p:tavLst>
                                    </p:anim>
                                    <p:anim calcmode="lin" valueType="num">
                                      <p:cBhvr>
                                        <p:cTn id="126" dur="1000" fill="hold"/>
                                        <p:tgtEl>
                                          <p:spTgt spid="62"/>
                                        </p:tgtEl>
                                        <p:attrNameLst>
                                          <p:attrName>ppt_y</p:attrName>
                                        </p:attrNameLst>
                                      </p:cBhvr>
                                      <p:tavLst>
                                        <p:tav tm="0">
                                          <p:val>
                                            <p:strVal val="#ppt_y-#ppt_h/2"/>
                                          </p:val>
                                        </p:tav>
                                        <p:tav tm="100000">
                                          <p:val>
                                            <p:strVal val="#ppt_y"/>
                                          </p:val>
                                        </p:tav>
                                      </p:tavLst>
                                    </p:anim>
                                    <p:anim calcmode="lin" valueType="num">
                                      <p:cBhvr>
                                        <p:cTn id="127" dur="1000" fill="hold"/>
                                        <p:tgtEl>
                                          <p:spTgt spid="62"/>
                                        </p:tgtEl>
                                        <p:attrNameLst>
                                          <p:attrName>ppt_w</p:attrName>
                                        </p:attrNameLst>
                                      </p:cBhvr>
                                      <p:tavLst>
                                        <p:tav tm="0">
                                          <p:val>
                                            <p:strVal val="#ppt_w"/>
                                          </p:val>
                                        </p:tav>
                                        <p:tav tm="100000">
                                          <p:val>
                                            <p:strVal val="#ppt_w"/>
                                          </p:val>
                                        </p:tav>
                                      </p:tavLst>
                                    </p:anim>
                                    <p:anim calcmode="lin" valueType="num">
                                      <p:cBhvr>
                                        <p:cTn id="128" dur="1000" fill="hold"/>
                                        <p:tgtEl>
                                          <p:spTgt spid="62"/>
                                        </p:tgtEl>
                                        <p:attrNameLst>
                                          <p:attrName>ppt_h</p:attrName>
                                        </p:attrNameLst>
                                      </p:cBhvr>
                                      <p:tavLst>
                                        <p:tav tm="0">
                                          <p:val>
                                            <p:fltVal val="0"/>
                                          </p:val>
                                        </p:tav>
                                        <p:tav tm="100000">
                                          <p:val>
                                            <p:strVal val="#ppt_h"/>
                                          </p:val>
                                        </p:tav>
                                      </p:tavLst>
                                    </p:anim>
                                  </p:childTnLst>
                                </p:cTn>
                              </p:par>
                              <p:par>
                                <p:cTn id="129" presetID="17" presetClass="entr" presetSubtype="1" fill="hold" nodeType="withEffect">
                                  <p:stCondLst>
                                    <p:cond delay="2000"/>
                                  </p:stCondLst>
                                  <p:childTnLst>
                                    <p:set>
                                      <p:cBhvr>
                                        <p:cTn id="130" dur="1" fill="hold">
                                          <p:stCondLst>
                                            <p:cond delay="0"/>
                                          </p:stCondLst>
                                        </p:cTn>
                                        <p:tgtEl>
                                          <p:spTgt spid="65"/>
                                        </p:tgtEl>
                                        <p:attrNameLst>
                                          <p:attrName>style.visibility</p:attrName>
                                        </p:attrNameLst>
                                      </p:cBhvr>
                                      <p:to>
                                        <p:strVal val="visible"/>
                                      </p:to>
                                    </p:set>
                                    <p:anim calcmode="lin" valueType="num">
                                      <p:cBhvr>
                                        <p:cTn id="131" dur="1000" fill="hold"/>
                                        <p:tgtEl>
                                          <p:spTgt spid="65"/>
                                        </p:tgtEl>
                                        <p:attrNameLst>
                                          <p:attrName>ppt_x</p:attrName>
                                        </p:attrNameLst>
                                      </p:cBhvr>
                                      <p:tavLst>
                                        <p:tav tm="0">
                                          <p:val>
                                            <p:strVal val="#ppt_x"/>
                                          </p:val>
                                        </p:tav>
                                        <p:tav tm="100000">
                                          <p:val>
                                            <p:strVal val="#ppt_x"/>
                                          </p:val>
                                        </p:tav>
                                      </p:tavLst>
                                    </p:anim>
                                    <p:anim calcmode="lin" valueType="num">
                                      <p:cBhvr>
                                        <p:cTn id="132" dur="1000" fill="hold"/>
                                        <p:tgtEl>
                                          <p:spTgt spid="65"/>
                                        </p:tgtEl>
                                        <p:attrNameLst>
                                          <p:attrName>ppt_y</p:attrName>
                                        </p:attrNameLst>
                                      </p:cBhvr>
                                      <p:tavLst>
                                        <p:tav tm="0">
                                          <p:val>
                                            <p:strVal val="#ppt_y-#ppt_h/2"/>
                                          </p:val>
                                        </p:tav>
                                        <p:tav tm="100000">
                                          <p:val>
                                            <p:strVal val="#ppt_y"/>
                                          </p:val>
                                        </p:tav>
                                      </p:tavLst>
                                    </p:anim>
                                    <p:anim calcmode="lin" valueType="num">
                                      <p:cBhvr>
                                        <p:cTn id="133" dur="1000" fill="hold"/>
                                        <p:tgtEl>
                                          <p:spTgt spid="65"/>
                                        </p:tgtEl>
                                        <p:attrNameLst>
                                          <p:attrName>ppt_w</p:attrName>
                                        </p:attrNameLst>
                                      </p:cBhvr>
                                      <p:tavLst>
                                        <p:tav tm="0">
                                          <p:val>
                                            <p:strVal val="#ppt_w"/>
                                          </p:val>
                                        </p:tav>
                                        <p:tav tm="100000">
                                          <p:val>
                                            <p:strVal val="#ppt_w"/>
                                          </p:val>
                                        </p:tav>
                                      </p:tavLst>
                                    </p:anim>
                                    <p:anim calcmode="lin" valueType="num">
                                      <p:cBhvr>
                                        <p:cTn id="134" dur="1000" fill="hold"/>
                                        <p:tgtEl>
                                          <p:spTgt spid="65"/>
                                        </p:tgtEl>
                                        <p:attrNameLst>
                                          <p:attrName>ppt_h</p:attrName>
                                        </p:attrNameLst>
                                      </p:cBhvr>
                                      <p:tavLst>
                                        <p:tav tm="0">
                                          <p:val>
                                            <p:fltVal val="0"/>
                                          </p:val>
                                        </p:tav>
                                        <p:tav tm="100000">
                                          <p:val>
                                            <p:strVal val="#ppt_h"/>
                                          </p:val>
                                        </p:tav>
                                      </p:tavLst>
                                    </p:anim>
                                  </p:childTnLst>
                                </p:cTn>
                              </p:par>
                              <p:par>
                                <p:cTn id="135" presetID="17" presetClass="entr" presetSubtype="1" fill="hold" nodeType="withEffect">
                                  <p:stCondLst>
                                    <p:cond delay="2000"/>
                                  </p:stCondLst>
                                  <p:childTnLst>
                                    <p:set>
                                      <p:cBhvr>
                                        <p:cTn id="136" dur="1" fill="hold">
                                          <p:stCondLst>
                                            <p:cond delay="0"/>
                                          </p:stCondLst>
                                        </p:cTn>
                                        <p:tgtEl>
                                          <p:spTgt spid="68"/>
                                        </p:tgtEl>
                                        <p:attrNameLst>
                                          <p:attrName>style.visibility</p:attrName>
                                        </p:attrNameLst>
                                      </p:cBhvr>
                                      <p:to>
                                        <p:strVal val="visible"/>
                                      </p:to>
                                    </p:set>
                                    <p:anim calcmode="lin" valueType="num">
                                      <p:cBhvr>
                                        <p:cTn id="137" dur="1000" fill="hold"/>
                                        <p:tgtEl>
                                          <p:spTgt spid="68"/>
                                        </p:tgtEl>
                                        <p:attrNameLst>
                                          <p:attrName>ppt_x</p:attrName>
                                        </p:attrNameLst>
                                      </p:cBhvr>
                                      <p:tavLst>
                                        <p:tav tm="0">
                                          <p:val>
                                            <p:strVal val="#ppt_x"/>
                                          </p:val>
                                        </p:tav>
                                        <p:tav tm="100000">
                                          <p:val>
                                            <p:strVal val="#ppt_x"/>
                                          </p:val>
                                        </p:tav>
                                      </p:tavLst>
                                    </p:anim>
                                    <p:anim calcmode="lin" valueType="num">
                                      <p:cBhvr>
                                        <p:cTn id="138" dur="1000" fill="hold"/>
                                        <p:tgtEl>
                                          <p:spTgt spid="68"/>
                                        </p:tgtEl>
                                        <p:attrNameLst>
                                          <p:attrName>ppt_y</p:attrName>
                                        </p:attrNameLst>
                                      </p:cBhvr>
                                      <p:tavLst>
                                        <p:tav tm="0">
                                          <p:val>
                                            <p:strVal val="#ppt_y-#ppt_h/2"/>
                                          </p:val>
                                        </p:tav>
                                        <p:tav tm="100000">
                                          <p:val>
                                            <p:strVal val="#ppt_y"/>
                                          </p:val>
                                        </p:tav>
                                      </p:tavLst>
                                    </p:anim>
                                    <p:anim calcmode="lin" valueType="num">
                                      <p:cBhvr>
                                        <p:cTn id="139" dur="1000" fill="hold"/>
                                        <p:tgtEl>
                                          <p:spTgt spid="68"/>
                                        </p:tgtEl>
                                        <p:attrNameLst>
                                          <p:attrName>ppt_w</p:attrName>
                                        </p:attrNameLst>
                                      </p:cBhvr>
                                      <p:tavLst>
                                        <p:tav tm="0">
                                          <p:val>
                                            <p:strVal val="#ppt_w"/>
                                          </p:val>
                                        </p:tav>
                                        <p:tav tm="100000">
                                          <p:val>
                                            <p:strVal val="#ppt_w"/>
                                          </p:val>
                                        </p:tav>
                                      </p:tavLst>
                                    </p:anim>
                                    <p:anim calcmode="lin" valueType="num">
                                      <p:cBhvr>
                                        <p:cTn id="140" dur="1000" fill="hold"/>
                                        <p:tgtEl>
                                          <p:spTgt spid="68"/>
                                        </p:tgtEl>
                                        <p:attrNameLst>
                                          <p:attrName>ppt_h</p:attrName>
                                        </p:attrNameLst>
                                      </p:cBhvr>
                                      <p:tavLst>
                                        <p:tav tm="0">
                                          <p:val>
                                            <p:fltVal val="0"/>
                                          </p:val>
                                        </p:tav>
                                        <p:tav tm="100000">
                                          <p:val>
                                            <p:strVal val="#ppt_h"/>
                                          </p:val>
                                        </p:tav>
                                      </p:tavLst>
                                    </p:anim>
                                  </p:childTnLst>
                                </p:cTn>
                              </p:par>
                              <p:par>
                                <p:cTn id="141" presetID="17" presetClass="entr" presetSubtype="1" fill="hold" nodeType="withEffect">
                                  <p:stCondLst>
                                    <p:cond delay="2000"/>
                                  </p:stCondLst>
                                  <p:childTnLst>
                                    <p:set>
                                      <p:cBhvr>
                                        <p:cTn id="142" dur="1" fill="hold">
                                          <p:stCondLst>
                                            <p:cond delay="0"/>
                                          </p:stCondLst>
                                        </p:cTn>
                                        <p:tgtEl>
                                          <p:spTgt spid="74"/>
                                        </p:tgtEl>
                                        <p:attrNameLst>
                                          <p:attrName>style.visibility</p:attrName>
                                        </p:attrNameLst>
                                      </p:cBhvr>
                                      <p:to>
                                        <p:strVal val="visible"/>
                                      </p:to>
                                    </p:set>
                                    <p:anim calcmode="lin" valueType="num">
                                      <p:cBhvr>
                                        <p:cTn id="143" dur="1000" fill="hold"/>
                                        <p:tgtEl>
                                          <p:spTgt spid="74"/>
                                        </p:tgtEl>
                                        <p:attrNameLst>
                                          <p:attrName>ppt_x</p:attrName>
                                        </p:attrNameLst>
                                      </p:cBhvr>
                                      <p:tavLst>
                                        <p:tav tm="0">
                                          <p:val>
                                            <p:strVal val="#ppt_x"/>
                                          </p:val>
                                        </p:tav>
                                        <p:tav tm="100000">
                                          <p:val>
                                            <p:strVal val="#ppt_x"/>
                                          </p:val>
                                        </p:tav>
                                      </p:tavLst>
                                    </p:anim>
                                    <p:anim calcmode="lin" valueType="num">
                                      <p:cBhvr>
                                        <p:cTn id="144" dur="1000" fill="hold"/>
                                        <p:tgtEl>
                                          <p:spTgt spid="74"/>
                                        </p:tgtEl>
                                        <p:attrNameLst>
                                          <p:attrName>ppt_y</p:attrName>
                                        </p:attrNameLst>
                                      </p:cBhvr>
                                      <p:tavLst>
                                        <p:tav tm="0">
                                          <p:val>
                                            <p:strVal val="#ppt_y-#ppt_h/2"/>
                                          </p:val>
                                        </p:tav>
                                        <p:tav tm="100000">
                                          <p:val>
                                            <p:strVal val="#ppt_y"/>
                                          </p:val>
                                        </p:tav>
                                      </p:tavLst>
                                    </p:anim>
                                    <p:anim calcmode="lin" valueType="num">
                                      <p:cBhvr>
                                        <p:cTn id="145" dur="1000" fill="hold"/>
                                        <p:tgtEl>
                                          <p:spTgt spid="74"/>
                                        </p:tgtEl>
                                        <p:attrNameLst>
                                          <p:attrName>ppt_w</p:attrName>
                                        </p:attrNameLst>
                                      </p:cBhvr>
                                      <p:tavLst>
                                        <p:tav tm="0">
                                          <p:val>
                                            <p:strVal val="#ppt_w"/>
                                          </p:val>
                                        </p:tav>
                                        <p:tav tm="100000">
                                          <p:val>
                                            <p:strVal val="#ppt_w"/>
                                          </p:val>
                                        </p:tav>
                                      </p:tavLst>
                                    </p:anim>
                                    <p:anim calcmode="lin" valueType="num">
                                      <p:cBhvr>
                                        <p:cTn id="146" dur="1000" fill="hold"/>
                                        <p:tgtEl>
                                          <p:spTgt spid="74"/>
                                        </p:tgtEl>
                                        <p:attrNameLst>
                                          <p:attrName>ppt_h</p:attrName>
                                        </p:attrNameLst>
                                      </p:cBhvr>
                                      <p:tavLst>
                                        <p:tav tm="0">
                                          <p:val>
                                            <p:fltVal val="0"/>
                                          </p:val>
                                        </p:tav>
                                        <p:tav tm="100000">
                                          <p:val>
                                            <p:strVal val="#ppt_h"/>
                                          </p:val>
                                        </p:tav>
                                      </p:tavLst>
                                    </p:anim>
                                  </p:childTnLst>
                                </p:cTn>
                              </p:par>
                              <p:par>
                                <p:cTn id="147" presetID="17" presetClass="entr" presetSubtype="1" fill="hold" nodeType="withEffect">
                                  <p:stCondLst>
                                    <p:cond delay="2000"/>
                                  </p:stCondLst>
                                  <p:childTnLst>
                                    <p:set>
                                      <p:cBhvr>
                                        <p:cTn id="148" dur="1" fill="hold">
                                          <p:stCondLst>
                                            <p:cond delay="0"/>
                                          </p:stCondLst>
                                        </p:cTn>
                                        <p:tgtEl>
                                          <p:spTgt spid="71"/>
                                        </p:tgtEl>
                                        <p:attrNameLst>
                                          <p:attrName>style.visibility</p:attrName>
                                        </p:attrNameLst>
                                      </p:cBhvr>
                                      <p:to>
                                        <p:strVal val="visible"/>
                                      </p:to>
                                    </p:set>
                                    <p:anim calcmode="lin" valueType="num">
                                      <p:cBhvr>
                                        <p:cTn id="149" dur="1000" fill="hold"/>
                                        <p:tgtEl>
                                          <p:spTgt spid="71"/>
                                        </p:tgtEl>
                                        <p:attrNameLst>
                                          <p:attrName>ppt_x</p:attrName>
                                        </p:attrNameLst>
                                      </p:cBhvr>
                                      <p:tavLst>
                                        <p:tav tm="0">
                                          <p:val>
                                            <p:strVal val="#ppt_x"/>
                                          </p:val>
                                        </p:tav>
                                        <p:tav tm="100000">
                                          <p:val>
                                            <p:strVal val="#ppt_x"/>
                                          </p:val>
                                        </p:tav>
                                      </p:tavLst>
                                    </p:anim>
                                    <p:anim calcmode="lin" valueType="num">
                                      <p:cBhvr>
                                        <p:cTn id="150" dur="1000" fill="hold"/>
                                        <p:tgtEl>
                                          <p:spTgt spid="71"/>
                                        </p:tgtEl>
                                        <p:attrNameLst>
                                          <p:attrName>ppt_y</p:attrName>
                                        </p:attrNameLst>
                                      </p:cBhvr>
                                      <p:tavLst>
                                        <p:tav tm="0">
                                          <p:val>
                                            <p:strVal val="#ppt_y-#ppt_h/2"/>
                                          </p:val>
                                        </p:tav>
                                        <p:tav tm="100000">
                                          <p:val>
                                            <p:strVal val="#ppt_y"/>
                                          </p:val>
                                        </p:tav>
                                      </p:tavLst>
                                    </p:anim>
                                    <p:anim calcmode="lin" valueType="num">
                                      <p:cBhvr>
                                        <p:cTn id="151" dur="1000" fill="hold"/>
                                        <p:tgtEl>
                                          <p:spTgt spid="71"/>
                                        </p:tgtEl>
                                        <p:attrNameLst>
                                          <p:attrName>ppt_w</p:attrName>
                                        </p:attrNameLst>
                                      </p:cBhvr>
                                      <p:tavLst>
                                        <p:tav tm="0">
                                          <p:val>
                                            <p:strVal val="#ppt_w"/>
                                          </p:val>
                                        </p:tav>
                                        <p:tav tm="100000">
                                          <p:val>
                                            <p:strVal val="#ppt_w"/>
                                          </p:val>
                                        </p:tav>
                                      </p:tavLst>
                                    </p:anim>
                                    <p:anim calcmode="lin" valueType="num">
                                      <p:cBhvr>
                                        <p:cTn id="152" dur="1000" fill="hold"/>
                                        <p:tgtEl>
                                          <p:spTgt spid="71"/>
                                        </p:tgtEl>
                                        <p:attrNameLst>
                                          <p:attrName>ppt_h</p:attrName>
                                        </p:attrNameLst>
                                      </p:cBhvr>
                                      <p:tavLst>
                                        <p:tav tm="0">
                                          <p:val>
                                            <p:fltVal val="0"/>
                                          </p:val>
                                        </p:tav>
                                        <p:tav tm="100000">
                                          <p:val>
                                            <p:strVal val="#ppt_h"/>
                                          </p:val>
                                        </p:tav>
                                      </p:tavLst>
                                    </p:anim>
                                  </p:childTnLst>
                                </p:cTn>
                              </p:par>
                              <p:par>
                                <p:cTn id="153" presetID="17" presetClass="entr" presetSubtype="1" fill="hold" nodeType="withEffect">
                                  <p:stCondLst>
                                    <p:cond delay="2000"/>
                                  </p:stCondLst>
                                  <p:childTnLst>
                                    <p:set>
                                      <p:cBhvr>
                                        <p:cTn id="154" dur="1" fill="hold">
                                          <p:stCondLst>
                                            <p:cond delay="0"/>
                                          </p:stCondLst>
                                        </p:cTn>
                                        <p:tgtEl>
                                          <p:spTgt spid="92"/>
                                        </p:tgtEl>
                                        <p:attrNameLst>
                                          <p:attrName>style.visibility</p:attrName>
                                        </p:attrNameLst>
                                      </p:cBhvr>
                                      <p:to>
                                        <p:strVal val="visible"/>
                                      </p:to>
                                    </p:set>
                                    <p:anim calcmode="lin" valueType="num">
                                      <p:cBhvr>
                                        <p:cTn id="155" dur="1000" fill="hold"/>
                                        <p:tgtEl>
                                          <p:spTgt spid="92"/>
                                        </p:tgtEl>
                                        <p:attrNameLst>
                                          <p:attrName>ppt_x</p:attrName>
                                        </p:attrNameLst>
                                      </p:cBhvr>
                                      <p:tavLst>
                                        <p:tav tm="0">
                                          <p:val>
                                            <p:strVal val="#ppt_x"/>
                                          </p:val>
                                        </p:tav>
                                        <p:tav tm="100000">
                                          <p:val>
                                            <p:strVal val="#ppt_x"/>
                                          </p:val>
                                        </p:tav>
                                      </p:tavLst>
                                    </p:anim>
                                    <p:anim calcmode="lin" valueType="num">
                                      <p:cBhvr>
                                        <p:cTn id="156" dur="1000" fill="hold"/>
                                        <p:tgtEl>
                                          <p:spTgt spid="92"/>
                                        </p:tgtEl>
                                        <p:attrNameLst>
                                          <p:attrName>ppt_y</p:attrName>
                                        </p:attrNameLst>
                                      </p:cBhvr>
                                      <p:tavLst>
                                        <p:tav tm="0">
                                          <p:val>
                                            <p:strVal val="#ppt_y-#ppt_h/2"/>
                                          </p:val>
                                        </p:tav>
                                        <p:tav tm="100000">
                                          <p:val>
                                            <p:strVal val="#ppt_y"/>
                                          </p:val>
                                        </p:tav>
                                      </p:tavLst>
                                    </p:anim>
                                    <p:anim calcmode="lin" valueType="num">
                                      <p:cBhvr>
                                        <p:cTn id="157" dur="1000" fill="hold"/>
                                        <p:tgtEl>
                                          <p:spTgt spid="92"/>
                                        </p:tgtEl>
                                        <p:attrNameLst>
                                          <p:attrName>ppt_w</p:attrName>
                                        </p:attrNameLst>
                                      </p:cBhvr>
                                      <p:tavLst>
                                        <p:tav tm="0">
                                          <p:val>
                                            <p:strVal val="#ppt_w"/>
                                          </p:val>
                                        </p:tav>
                                        <p:tav tm="100000">
                                          <p:val>
                                            <p:strVal val="#ppt_w"/>
                                          </p:val>
                                        </p:tav>
                                      </p:tavLst>
                                    </p:anim>
                                    <p:anim calcmode="lin" valueType="num">
                                      <p:cBhvr>
                                        <p:cTn id="158" dur="1000" fill="hold"/>
                                        <p:tgtEl>
                                          <p:spTgt spid="92"/>
                                        </p:tgtEl>
                                        <p:attrNameLst>
                                          <p:attrName>ppt_h</p:attrName>
                                        </p:attrNameLst>
                                      </p:cBhvr>
                                      <p:tavLst>
                                        <p:tav tm="0">
                                          <p:val>
                                            <p:fltVal val="0"/>
                                          </p:val>
                                        </p:tav>
                                        <p:tav tm="100000">
                                          <p:val>
                                            <p:strVal val="#ppt_h"/>
                                          </p:val>
                                        </p:tav>
                                      </p:tavLst>
                                    </p:anim>
                                  </p:childTnLst>
                                </p:cTn>
                              </p:par>
                              <p:par>
                                <p:cTn id="159" presetID="17" presetClass="entr" presetSubtype="1" fill="hold" nodeType="withEffect">
                                  <p:stCondLst>
                                    <p:cond delay="2000"/>
                                  </p:stCondLst>
                                  <p:childTnLst>
                                    <p:set>
                                      <p:cBhvr>
                                        <p:cTn id="160" dur="1" fill="hold">
                                          <p:stCondLst>
                                            <p:cond delay="0"/>
                                          </p:stCondLst>
                                        </p:cTn>
                                        <p:tgtEl>
                                          <p:spTgt spid="77"/>
                                        </p:tgtEl>
                                        <p:attrNameLst>
                                          <p:attrName>style.visibility</p:attrName>
                                        </p:attrNameLst>
                                      </p:cBhvr>
                                      <p:to>
                                        <p:strVal val="visible"/>
                                      </p:to>
                                    </p:set>
                                    <p:anim calcmode="lin" valueType="num">
                                      <p:cBhvr>
                                        <p:cTn id="161" dur="1000" fill="hold"/>
                                        <p:tgtEl>
                                          <p:spTgt spid="77"/>
                                        </p:tgtEl>
                                        <p:attrNameLst>
                                          <p:attrName>ppt_x</p:attrName>
                                        </p:attrNameLst>
                                      </p:cBhvr>
                                      <p:tavLst>
                                        <p:tav tm="0">
                                          <p:val>
                                            <p:strVal val="#ppt_x"/>
                                          </p:val>
                                        </p:tav>
                                        <p:tav tm="100000">
                                          <p:val>
                                            <p:strVal val="#ppt_x"/>
                                          </p:val>
                                        </p:tav>
                                      </p:tavLst>
                                    </p:anim>
                                    <p:anim calcmode="lin" valueType="num">
                                      <p:cBhvr>
                                        <p:cTn id="162" dur="1000" fill="hold"/>
                                        <p:tgtEl>
                                          <p:spTgt spid="77"/>
                                        </p:tgtEl>
                                        <p:attrNameLst>
                                          <p:attrName>ppt_y</p:attrName>
                                        </p:attrNameLst>
                                      </p:cBhvr>
                                      <p:tavLst>
                                        <p:tav tm="0">
                                          <p:val>
                                            <p:strVal val="#ppt_y-#ppt_h/2"/>
                                          </p:val>
                                        </p:tav>
                                        <p:tav tm="100000">
                                          <p:val>
                                            <p:strVal val="#ppt_y"/>
                                          </p:val>
                                        </p:tav>
                                      </p:tavLst>
                                    </p:anim>
                                    <p:anim calcmode="lin" valueType="num">
                                      <p:cBhvr>
                                        <p:cTn id="163" dur="1000" fill="hold"/>
                                        <p:tgtEl>
                                          <p:spTgt spid="77"/>
                                        </p:tgtEl>
                                        <p:attrNameLst>
                                          <p:attrName>ppt_w</p:attrName>
                                        </p:attrNameLst>
                                      </p:cBhvr>
                                      <p:tavLst>
                                        <p:tav tm="0">
                                          <p:val>
                                            <p:strVal val="#ppt_w"/>
                                          </p:val>
                                        </p:tav>
                                        <p:tav tm="100000">
                                          <p:val>
                                            <p:strVal val="#ppt_w"/>
                                          </p:val>
                                        </p:tav>
                                      </p:tavLst>
                                    </p:anim>
                                    <p:anim calcmode="lin" valueType="num">
                                      <p:cBhvr>
                                        <p:cTn id="164" dur="1000" fill="hold"/>
                                        <p:tgtEl>
                                          <p:spTgt spid="77"/>
                                        </p:tgtEl>
                                        <p:attrNameLst>
                                          <p:attrName>ppt_h</p:attrName>
                                        </p:attrNameLst>
                                      </p:cBhvr>
                                      <p:tavLst>
                                        <p:tav tm="0">
                                          <p:val>
                                            <p:fltVal val="0"/>
                                          </p:val>
                                        </p:tav>
                                        <p:tav tm="100000">
                                          <p:val>
                                            <p:strVal val="#ppt_h"/>
                                          </p:val>
                                        </p:tav>
                                      </p:tavLst>
                                    </p:anim>
                                  </p:childTnLst>
                                </p:cTn>
                              </p:par>
                              <p:par>
                                <p:cTn id="165" presetID="17" presetClass="entr" presetSubtype="1" fill="hold" nodeType="withEffect">
                                  <p:stCondLst>
                                    <p:cond delay="2000"/>
                                  </p:stCondLst>
                                  <p:childTnLst>
                                    <p:set>
                                      <p:cBhvr>
                                        <p:cTn id="166" dur="1" fill="hold">
                                          <p:stCondLst>
                                            <p:cond delay="0"/>
                                          </p:stCondLst>
                                        </p:cTn>
                                        <p:tgtEl>
                                          <p:spTgt spid="86"/>
                                        </p:tgtEl>
                                        <p:attrNameLst>
                                          <p:attrName>style.visibility</p:attrName>
                                        </p:attrNameLst>
                                      </p:cBhvr>
                                      <p:to>
                                        <p:strVal val="visible"/>
                                      </p:to>
                                    </p:set>
                                    <p:anim calcmode="lin" valueType="num">
                                      <p:cBhvr>
                                        <p:cTn id="167" dur="1000" fill="hold"/>
                                        <p:tgtEl>
                                          <p:spTgt spid="86"/>
                                        </p:tgtEl>
                                        <p:attrNameLst>
                                          <p:attrName>ppt_x</p:attrName>
                                        </p:attrNameLst>
                                      </p:cBhvr>
                                      <p:tavLst>
                                        <p:tav tm="0">
                                          <p:val>
                                            <p:strVal val="#ppt_x"/>
                                          </p:val>
                                        </p:tav>
                                        <p:tav tm="100000">
                                          <p:val>
                                            <p:strVal val="#ppt_x"/>
                                          </p:val>
                                        </p:tav>
                                      </p:tavLst>
                                    </p:anim>
                                    <p:anim calcmode="lin" valueType="num">
                                      <p:cBhvr>
                                        <p:cTn id="168" dur="1000" fill="hold"/>
                                        <p:tgtEl>
                                          <p:spTgt spid="86"/>
                                        </p:tgtEl>
                                        <p:attrNameLst>
                                          <p:attrName>ppt_y</p:attrName>
                                        </p:attrNameLst>
                                      </p:cBhvr>
                                      <p:tavLst>
                                        <p:tav tm="0">
                                          <p:val>
                                            <p:strVal val="#ppt_y-#ppt_h/2"/>
                                          </p:val>
                                        </p:tav>
                                        <p:tav tm="100000">
                                          <p:val>
                                            <p:strVal val="#ppt_y"/>
                                          </p:val>
                                        </p:tav>
                                      </p:tavLst>
                                    </p:anim>
                                    <p:anim calcmode="lin" valueType="num">
                                      <p:cBhvr>
                                        <p:cTn id="169" dur="1000" fill="hold"/>
                                        <p:tgtEl>
                                          <p:spTgt spid="86"/>
                                        </p:tgtEl>
                                        <p:attrNameLst>
                                          <p:attrName>ppt_w</p:attrName>
                                        </p:attrNameLst>
                                      </p:cBhvr>
                                      <p:tavLst>
                                        <p:tav tm="0">
                                          <p:val>
                                            <p:strVal val="#ppt_w"/>
                                          </p:val>
                                        </p:tav>
                                        <p:tav tm="100000">
                                          <p:val>
                                            <p:strVal val="#ppt_w"/>
                                          </p:val>
                                        </p:tav>
                                      </p:tavLst>
                                    </p:anim>
                                    <p:anim calcmode="lin" valueType="num">
                                      <p:cBhvr>
                                        <p:cTn id="170" dur="1000" fill="hold"/>
                                        <p:tgtEl>
                                          <p:spTgt spid="86"/>
                                        </p:tgtEl>
                                        <p:attrNameLst>
                                          <p:attrName>ppt_h</p:attrName>
                                        </p:attrNameLst>
                                      </p:cBhvr>
                                      <p:tavLst>
                                        <p:tav tm="0">
                                          <p:val>
                                            <p:fltVal val="0"/>
                                          </p:val>
                                        </p:tav>
                                        <p:tav tm="100000">
                                          <p:val>
                                            <p:strVal val="#ppt_h"/>
                                          </p:val>
                                        </p:tav>
                                      </p:tavLst>
                                    </p:anim>
                                  </p:childTnLst>
                                </p:cTn>
                              </p:par>
                              <p:par>
                                <p:cTn id="171" presetID="17" presetClass="entr" presetSubtype="1" fill="hold" nodeType="withEffect">
                                  <p:stCondLst>
                                    <p:cond delay="2000"/>
                                  </p:stCondLst>
                                  <p:childTnLst>
                                    <p:set>
                                      <p:cBhvr>
                                        <p:cTn id="172" dur="1" fill="hold">
                                          <p:stCondLst>
                                            <p:cond delay="0"/>
                                          </p:stCondLst>
                                        </p:cTn>
                                        <p:tgtEl>
                                          <p:spTgt spid="89"/>
                                        </p:tgtEl>
                                        <p:attrNameLst>
                                          <p:attrName>style.visibility</p:attrName>
                                        </p:attrNameLst>
                                      </p:cBhvr>
                                      <p:to>
                                        <p:strVal val="visible"/>
                                      </p:to>
                                    </p:set>
                                    <p:anim calcmode="lin" valueType="num">
                                      <p:cBhvr>
                                        <p:cTn id="173" dur="1000" fill="hold"/>
                                        <p:tgtEl>
                                          <p:spTgt spid="89"/>
                                        </p:tgtEl>
                                        <p:attrNameLst>
                                          <p:attrName>ppt_x</p:attrName>
                                        </p:attrNameLst>
                                      </p:cBhvr>
                                      <p:tavLst>
                                        <p:tav tm="0">
                                          <p:val>
                                            <p:strVal val="#ppt_x"/>
                                          </p:val>
                                        </p:tav>
                                        <p:tav tm="100000">
                                          <p:val>
                                            <p:strVal val="#ppt_x"/>
                                          </p:val>
                                        </p:tav>
                                      </p:tavLst>
                                    </p:anim>
                                    <p:anim calcmode="lin" valueType="num">
                                      <p:cBhvr>
                                        <p:cTn id="174" dur="1000" fill="hold"/>
                                        <p:tgtEl>
                                          <p:spTgt spid="89"/>
                                        </p:tgtEl>
                                        <p:attrNameLst>
                                          <p:attrName>ppt_y</p:attrName>
                                        </p:attrNameLst>
                                      </p:cBhvr>
                                      <p:tavLst>
                                        <p:tav tm="0">
                                          <p:val>
                                            <p:strVal val="#ppt_y-#ppt_h/2"/>
                                          </p:val>
                                        </p:tav>
                                        <p:tav tm="100000">
                                          <p:val>
                                            <p:strVal val="#ppt_y"/>
                                          </p:val>
                                        </p:tav>
                                      </p:tavLst>
                                    </p:anim>
                                    <p:anim calcmode="lin" valueType="num">
                                      <p:cBhvr>
                                        <p:cTn id="175" dur="1000" fill="hold"/>
                                        <p:tgtEl>
                                          <p:spTgt spid="89"/>
                                        </p:tgtEl>
                                        <p:attrNameLst>
                                          <p:attrName>ppt_w</p:attrName>
                                        </p:attrNameLst>
                                      </p:cBhvr>
                                      <p:tavLst>
                                        <p:tav tm="0">
                                          <p:val>
                                            <p:strVal val="#ppt_w"/>
                                          </p:val>
                                        </p:tav>
                                        <p:tav tm="100000">
                                          <p:val>
                                            <p:strVal val="#ppt_w"/>
                                          </p:val>
                                        </p:tav>
                                      </p:tavLst>
                                    </p:anim>
                                    <p:anim calcmode="lin" valueType="num">
                                      <p:cBhvr>
                                        <p:cTn id="176" dur="1000" fill="hold"/>
                                        <p:tgtEl>
                                          <p:spTgt spid="89"/>
                                        </p:tgtEl>
                                        <p:attrNameLst>
                                          <p:attrName>ppt_h</p:attrName>
                                        </p:attrNameLst>
                                      </p:cBhvr>
                                      <p:tavLst>
                                        <p:tav tm="0">
                                          <p:val>
                                            <p:fltVal val="0"/>
                                          </p:val>
                                        </p:tav>
                                        <p:tav tm="100000">
                                          <p:val>
                                            <p:strVal val="#ppt_h"/>
                                          </p:val>
                                        </p:tav>
                                      </p:tavLst>
                                    </p:anim>
                                  </p:childTnLst>
                                </p:cTn>
                              </p:par>
                              <p:par>
                                <p:cTn id="177" presetID="17" presetClass="entr" presetSubtype="1" fill="hold" nodeType="withEffect">
                                  <p:stCondLst>
                                    <p:cond delay="2000"/>
                                  </p:stCondLst>
                                  <p:childTnLst>
                                    <p:set>
                                      <p:cBhvr>
                                        <p:cTn id="178" dur="1" fill="hold">
                                          <p:stCondLst>
                                            <p:cond delay="0"/>
                                          </p:stCondLst>
                                        </p:cTn>
                                        <p:tgtEl>
                                          <p:spTgt spid="80"/>
                                        </p:tgtEl>
                                        <p:attrNameLst>
                                          <p:attrName>style.visibility</p:attrName>
                                        </p:attrNameLst>
                                      </p:cBhvr>
                                      <p:to>
                                        <p:strVal val="visible"/>
                                      </p:to>
                                    </p:set>
                                    <p:anim calcmode="lin" valueType="num">
                                      <p:cBhvr>
                                        <p:cTn id="179" dur="1000" fill="hold"/>
                                        <p:tgtEl>
                                          <p:spTgt spid="80"/>
                                        </p:tgtEl>
                                        <p:attrNameLst>
                                          <p:attrName>ppt_x</p:attrName>
                                        </p:attrNameLst>
                                      </p:cBhvr>
                                      <p:tavLst>
                                        <p:tav tm="0">
                                          <p:val>
                                            <p:strVal val="#ppt_x"/>
                                          </p:val>
                                        </p:tav>
                                        <p:tav tm="100000">
                                          <p:val>
                                            <p:strVal val="#ppt_x"/>
                                          </p:val>
                                        </p:tav>
                                      </p:tavLst>
                                    </p:anim>
                                    <p:anim calcmode="lin" valueType="num">
                                      <p:cBhvr>
                                        <p:cTn id="180" dur="1000" fill="hold"/>
                                        <p:tgtEl>
                                          <p:spTgt spid="80"/>
                                        </p:tgtEl>
                                        <p:attrNameLst>
                                          <p:attrName>ppt_y</p:attrName>
                                        </p:attrNameLst>
                                      </p:cBhvr>
                                      <p:tavLst>
                                        <p:tav tm="0">
                                          <p:val>
                                            <p:strVal val="#ppt_y-#ppt_h/2"/>
                                          </p:val>
                                        </p:tav>
                                        <p:tav tm="100000">
                                          <p:val>
                                            <p:strVal val="#ppt_y"/>
                                          </p:val>
                                        </p:tav>
                                      </p:tavLst>
                                    </p:anim>
                                    <p:anim calcmode="lin" valueType="num">
                                      <p:cBhvr>
                                        <p:cTn id="181" dur="1000" fill="hold"/>
                                        <p:tgtEl>
                                          <p:spTgt spid="80"/>
                                        </p:tgtEl>
                                        <p:attrNameLst>
                                          <p:attrName>ppt_w</p:attrName>
                                        </p:attrNameLst>
                                      </p:cBhvr>
                                      <p:tavLst>
                                        <p:tav tm="0">
                                          <p:val>
                                            <p:strVal val="#ppt_w"/>
                                          </p:val>
                                        </p:tav>
                                        <p:tav tm="100000">
                                          <p:val>
                                            <p:strVal val="#ppt_w"/>
                                          </p:val>
                                        </p:tav>
                                      </p:tavLst>
                                    </p:anim>
                                    <p:anim calcmode="lin" valueType="num">
                                      <p:cBhvr>
                                        <p:cTn id="182" dur="1000" fill="hold"/>
                                        <p:tgtEl>
                                          <p:spTgt spid="80"/>
                                        </p:tgtEl>
                                        <p:attrNameLst>
                                          <p:attrName>ppt_h</p:attrName>
                                        </p:attrNameLst>
                                      </p:cBhvr>
                                      <p:tavLst>
                                        <p:tav tm="0">
                                          <p:val>
                                            <p:fltVal val="0"/>
                                          </p:val>
                                        </p:tav>
                                        <p:tav tm="100000">
                                          <p:val>
                                            <p:strVal val="#ppt_h"/>
                                          </p:val>
                                        </p:tav>
                                      </p:tavLst>
                                    </p:anim>
                                  </p:childTnLst>
                                </p:cTn>
                              </p:par>
                              <p:par>
                                <p:cTn id="183" presetID="17" presetClass="entr" presetSubtype="1" fill="hold" nodeType="withEffect">
                                  <p:stCondLst>
                                    <p:cond delay="2000"/>
                                  </p:stCondLst>
                                  <p:childTnLst>
                                    <p:set>
                                      <p:cBhvr>
                                        <p:cTn id="184" dur="1" fill="hold">
                                          <p:stCondLst>
                                            <p:cond delay="0"/>
                                          </p:stCondLst>
                                        </p:cTn>
                                        <p:tgtEl>
                                          <p:spTgt spid="83"/>
                                        </p:tgtEl>
                                        <p:attrNameLst>
                                          <p:attrName>style.visibility</p:attrName>
                                        </p:attrNameLst>
                                      </p:cBhvr>
                                      <p:to>
                                        <p:strVal val="visible"/>
                                      </p:to>
                                    </p:set>
                                    <p:anim calcmode="lin" valueType="num">
                                      <p:cBhvr>
                                        <p:cTn id="185" dur="1000" fill="hold"/>
                                        <p:tgtEl>
                                          <p:spTgt spid="83"/>
                                        </p:tgtEl>
                                        <p:attrNameLst>
                                          <p:attrName>ppt_x</p:attrName>
                                        </p:attrNameLst>
                                      </p:cBhvr>
                                      <p:tavLst>
                                        <p:tav tm="0">
                                          <p:val>
                                            <p:strVal val="#ppt_x"/>
                                          </p:val>
                                        </p:tav>
                                        <p:tav tm="100000">
                                          <p:val>
                                            <p:strVal val="#ppt_x"/>
                                          </p:val>
                                        </p:tav>
                                      </p:tavLst>
                                    </p:anim>
                                    <p:anim calcmode="lin" valueType="num">
                                      <p:cBhvr>
                                        <p:cTn id="186" dur="1000" fill="hold"/>
                                        <p:tgtEl>
                                          <p:spTgt spid="83"/>
                                        </p:tgtEl>
                                        <p:attrNameLst>
                                          <p:attrName>ppt_y</p:attrName>
                                        </p:attrNameLst>
                                      </p:cBhvr>
                                      <p:tavLst>
                                        <p:tav tm="0">
                                          <p:val>
                                            <p:strVal val="#ppt_y-#ppt_h/2"/>
                                          </p:val>
                                        </p:tav>
                                        <p:tav tm="100000">
                                          <p:val>
                                            <p:strVal val="#ppt_y"/>
                                          </p:val>
                                        </p:tav>
                                      </p:tavLst>
                                    </p:anim>
                                    <p:anim calcmode="lin" valueType="num">
                                      <p:cBhvr>
                                        <p:cTn id="187" dur="1000" fill="hold"/>
                                        <p:tgtEl>
                                          <p:spTgt spid="83"/>
                                        </p:tgtEl>
                                        <p:attrNameLst>
                                          <p:attrName>ppt_w</p:attrName>
                                        </p:attrNameLst>
                                      </p:cBhvr>
                                      <p:tavLst>
                                        <p:tav tm="0">
                                          <p:val>
                                            <p:strVal val="#ppt_w"/>
                                          </p:val>
                                        </p:tav>
                                        <p:tav tm="100000">
                                          <p:val>
                                            <p:strVal val="#ppt_w"/>
                                          </p:val>
                                        </p:tav>
                                      </p:tavLst>
                                    </p:anim>
                                    <p:anim calcmode="lin" valueType="num">
                                      <p:cBhvr>
                                        <p:cTn id="188" dur="1000" fill="hold"/>
                                        <p:tgtEl>
                                          <p:spTgt spid="83"/>
                                        </p:tgtEl>
                                        <p:attrNameLst>
                                          <p:attrName>ppt_h</p:attrName>
                                        </p:attrNameLst>
                                      </p:cBhvr>
                                      <p:tavLst>
                                        <p:tav tm="0">
                                          <p:val>
                                            <p:fltVal val="0"/>
                                          </p:val>
                                        </p:tav>
                                        <p:tav tm="100000">
                                          <p:val>
                                            <p:strVal val="#ppt_h"/>
                                          </p:val>
                                        </p:tav>
                                      </p:tavLst>
                                    </p:anim>
                                  </p:childTnLst>
                                </p:cTn>
                              </p:par>
                              <p:par>
                                <p:cTn id="189" presetID="10" presetClass="entr" presetSubtype="0" fill="hold" grpId="0" nodeType="withEffect">
                                  <p:stCondLst>
                                    <p:cond delay="2000"/>
                                  </p:stCondLst>
                                  <p:childTnLst>
                                    <p:set>
                                      <p:cBhvr>
                                        <p:cTn id="190" dur="1" fill="hold">
                                          <p:stCondLst>
                                            <p:cond delay="0"/>
                                          </p:stCondLst>
                                        </p:cTn>
                                        <p:tgtEl>
                                          <p:spTgt spid="100"/>
                                        </p:tgtEl>
                                        <p:attrNameLst>
                                          <p:attrName>style.visibility</p:attrName>
                                        </p:attrNameLst>
                                      </p:cBhvr>
                                      <p:to>
                                        <p:strVal val="visible"/>
                                      </p:to>
                                    </p:set>
                                    <p:animEffect transition="in" filter="fade">
                                      <p:cBhvr>
                                        <p:cTn id="191" dur="1000"/>
                                        <p:tgtEl>
                                          <p:spTgt spid="100"/>
                                        </p:tgtEl>
                                      </p:cBhvr>
                                    </p:animEffect>
                                  </p:childTnLst>
                                </p:cTn>
                              </p:par>
                              <p:par>
                                <p:cTn id="192" presetID="10" presetClass="entr" presetSubtype="0" fill="hold" grpId="0" nodeType="withEffect">
                                  <p:stCondLst>
                                    <p:cond delay="3500"/>
                                  </p:stCondLst>
                                  <p:childTnLst>
                                    <p:set>
                                      <p:cBhvr>
                                        <p:cTn id="193" dur="1" fill="hold">
                                          <p:stCondLst>
                                            <p:cond delay="0"/>
                                          </p:stCondLst>
                                        </p:cTn>
                                        <p:tgtEl>
                                          <p:spTgt spid="101"/>
                                        </p:tgtEl>
                                        <p:attrNameLst>
                                          <p:attrName>style.visibility</p:attrName>
                                        </p:attrNameLst>
                                      </p:cBhvr>
                                      <p:to>
                                        <p:strVal val="visible"/>
                                      </p:to>
                                    </p:set>
                                    <p:animEffect transition="in" filter="fade">
                                      <p:cBhvr>
                                        <p:cTn id="194" dur="1000"/>
                                        <p:tgtEl>
                                          <p:spTgt spid="101"/>
                                        </p:tgtEl>
                                      </p:cBhvr>
                                    </p:animEffect>
                                  </p:childTnLst>
                                </p:cTn>
                              </p:par>
                              <p:par>
                                <p:cTn id="195" presetID="10" presetClass="entr" presetSubtype="0" fill="hold" grpId="0" nodeType="withEffect">
                                  <p:stCondLst>
                                    <p:cond delay="3500"/>
                                  </p:stCondLst>
                                  <p:childTnLst>
                                    <p:set>
                                      <p:cBhvr>
                                        <p:cTn id="196" dur="1" fill="hold">
                                          <p:stCondLst>
                                            <p:cond delay="0"/>
                                          </p:stCondLst>
                                        </p:cTn>
                                        <p:tgtEl>
                                          <p:spTgt spid="30"/>
                                        </p:tgtEl>
                                        <p:attrNameLst>
                                          <p:attrName>style.visibility</p:attrName>
                                        </p:attrNameLst>
                                      </p:cBhvr>
                                      <p:to>
                                        <p:strVal val="visible"/>
                                      </p:to>
                                    </p:set>
                                    <p:animEffect transition="in" filter="fade">
                                      <p:cBhvr>
                                        <p:cTn id="197" dur="1000"/>
                                        <p:tgtEl>
                                          <p:spTgt spid="30"/>
                                        </p:tgtEl>
                                      </p:cBhvr>
                                    </p:animEffect>
                                  </p:childTnLst>
                                </p:cTn>
                              </p:par>
                              <p:par>
                                <p:cTn id="198" presetID="10" presetClass="entr" presetSubtype="0" fill="hold" grpId="0" nodeType="withEffect">
                                  <p:stCondLst>
                                    <p:cond delay="3500"/>
                                  </p:stCondLst>
                                  <p:childTnLst>
                                    <p:set>
                                      <p:cBhvr>
                                        <p:cTn id="199" dur="1" fill="hold">
                                          <p:stCondLst>
                                            <p:cond delay="0"/>
                                          </p:stCondLst>
                                        </p:cTn>
                                        <p:tgtEl>
                                          <p:spTgt spid="31"/>
                                        </p:tgtEl>
                                        <p:attrNameLst>
                                          <p:attrName>style.visibility</p:attrName>
                                        </p:attrNameLst>
                                      </p:cBhvr>
                                      <p:to>
                                        <p:strVal val="visible"/>
                                      </p:to>
                                    </p:set>
                                    <p:animEffect transition="in" filter="fade">
                                      <p:cBhvr>
                                        <p:cTn id="200" dur="1000"/>
                                        <p:tgtEl>
                                          <p:spTgt spid="31"/>
                                        </p:tgtEl>
                                      </p:cBhvr>
                                    </p:animEffect>
                                  </p:childTnLst>
                                </p:cTn>
                              </p:par>
                              <p:par>
                                <p:cTn id="201" presetID="10" presetClass="entr" presetSubtype="0" fill="hold" grpId="0" nodeType="withEffect">
                                  <p:stCondLst>
                                    <p:cond delay="3500"/>
                                  </p:stCondLst>
                                  <p:childTnLst>
                                    <p:set>
                                      <p:cBhvr>
                                        <p:cTn id="202" dur="1" fill="hold">
                                          <p:stCondLst>
                                            <p:cond delay="0"/>
                                          </p:stCondLst>
                                        </p:cTn>
                                        <p:tgtEl>
                                          <p:spTgt spid="26"/>
                                        </p:tgtEl>
                                        <p:attrNameLst>
                                          <p:attrName>style.visibility</p:attrName>
                                        </p:attrNameLst>
                                      </p:cBhvr>
                                      <p:to>
                                        <p:strVal val="visible"/>
                                      </p:to>
                                    </p:set>
                                    <p:animEffect transition="in" filter="fade">
                                      <p:cBhvr>
                                        <p:cTn id="203" dur="1000"/>
                                        <p:tgtEl>
                                          <p:spTgt spid="26"/>
                                        </p:tgtEl>
                                      </p:cBhvr>
                                    </p:animEffect>
                                  </p:childTnLst>
                                </p:cTn>
                              </p:par>
                              <p:par>
                                <p:cTn id="204" presetID="10" presetClass="entr" presetSubtype="0" fill="hold" grpId="0" nodeType="withEffect">
                                  <p:stCondLst>
                                    <p:cond delay="3500"/>
                                  </p:stCondLst>
                                  <p:childTnLst>
                                    <p:set>
                                      <p:cBhvr>
                                        <p:cTn id="205" dur="1" fill="hold">
                                          <p:stCondLst>
                                            <p:cond delay="0"/>
                                          </p:stCondLst>
                                        </p:cTn>
                                        <p:tgtEl>
                                          <p:spTgt spid="32"/>
                                        </p:tgtEl>
                                        <p:attrNameLst>
                                          <p:attrName>style.visibility</p:attrName>
                                        </p:attrNameLst>
                                      </p:cBhvr>
                                      <p:to>
                                        <p:strVal val="visible"/>
                                      </p:to>
                                    </p:set>
                                    <p:animEffect transition="in" filter="fade">
                                      <p:cBhvr>
                                        <p:cTn id="206" dur="1000"/>
                                        <p:tgtEl>
                                          <p:spTgt spid="32"/>
                                        </p:tgtEl>
                                      </p:cBhvr>
                                    </p:animEffect>
                                  </p:childTnLst>
                                </p:cTn>
                              </p:par>
                              <p:par>
                                <p:cTn id="207" presetID="10" presetClass="entr" presetSubtype="0" fill="hold" grpId="0" nodeType="withEffect">
                                  <p:stCondLst>
                                    <p:cond delay="3500"/>
                                  </p:stCondLst>
                                  <p:childTnLst>
                                    <p:set>
                                      <p:cBhvr>
                                        <p:cTn id="208" dur="1" fill="hold">
                                          <p:stCondLst>
                                            <p:cond delay="0"/>
                                          </p:stCondLst>
                                        </p:cTn>
                                        <p:tgtEl>
                                          <p:spTgt spid="33"/>
                                        </p:tgtEl>
                                        <p:attrNameLst>
                                          <p:attrName>style.visibility</p:attrName>
                                        </p:attrNameLst>
                                      </p:cBhvr>
                                      <p:to>
                                        <p:strVal val="visible"/>
                                      </p:to>
                                    </p:set>
                                    <p:animEffect transition="in" filter="fade">
                                      <p:cBhvr>
                                        <p:cTn id="209" dur="1000"/>
                                        <p:tgtEl>
                                          <p:spTgt spid="33"/>
                                        </p:tgtEl>
                                      </p:cBhvr>
                                    </p:animEffect>
                                  </p:childTnLst>
                                </p:cTn>
                              </p:par>
                              <p:par>
                                <p:cTn id="210" presetID="10" presetClass="entr" presetSubtype="0" fill="hold" grpId="0" nodeType="withEffect">
                                  <p:stCondLst>
                                    <p:cond delay="3500"/>
                                  </p:stCondLst>
                                  <p:childTnLst>
                                    <p:set>
                                      <p:cBhvr>
                                        <p:cTn id="211" dur="1" fill="hold">
                                          <p:stCondLst>
                                            <p:cond delay="0"/>
                                          </p:stCondLst>
                                        </p:cTn>
                                        <p:tgtEl>
                                          <p:spTgt spid="28"/>
                                        </p:tgtEl>
                                        <p:attrNameLst>
                                          <p:attrName>style.visibility</p:attrName>
                                        </p:attrNameLst>
                                      </p:cBhvr>
                                      <p:to>
                                        <p:strVal val="visible"/>
                                      </p:to>
                                    </p:set>
                                    <p:animEffect transition="in" filter="fade">
                                      <p:cBhvr>
                                        <p:cTn id="212" dur="1000"/>
                                        <p:tgtEl>
                                          <p:spTgt spid="28"/>
                                        </p:tgtEl>
                                      </p:cBhvr>
                                    </p:animEffect>
                                  </p:childTnLst>
                                </p:cTn>
                              </p:par>
                              <p:par>
                                <p:cTn id="213" presetID="26" presetClass="emph" presetSubtype="0" fill="hold" grpId="1" nodeType="withEffect">
                                  <p:stCondLst>
                                    <p:cond delay="4000"/>
                                  </p:stCondLst>
                                  <p:childTnLst>
                                    <p:animEffect transition="out" filter="fade">
                                      <p:cBhvr>
                                        <p:cTn id="214" dur="1000" tmFilter="0, 0; .2, .5; .8, .5; 1, 0"/>
                                        <p:tgtEl>
                                          <p:spTgt spid="30"/>
                                        </p:tgtEl>
                                      </p:cBhvr>
                                    </p:animEffect>
                                    <p:animScale>
                                      <p:cBhvr>
                                        <p:cTn id="215" dur="500" autoRev="1" fill="hold"/>
                                        <p:tgtEl>
                                          <p:spTgt spid="30"/>
                                        </p:tgtEl>
                                      </p:cBhvr>
                                      <p:by x="105000" y="105000"/>
                                    </p:animScale>
                                  </p:childTnLst>
                                </p:cTn>
                              </p:par>
                              <p:par>
                                <p:cTn id="216" presetID="26" presetClass="emph" presetSubtype="0" fill="hold" grpId="1" nodeType="withEffect">
                                  <p:stCondLst>
                                    <p:cond delay="4000"/>
                                  </p:stCondLst>
                                  <p:childTnLst>
                                    <p:animEffect transition="out" filter="fade">
                                      <p:cBhvr>
                                        <p:cTn id="217" dur="1000" tmFilter="0, 0; .2, .5; .8, .5; 1, 0"/>
                                        <p:tgtEl>
                                          <p:spTgt spid="31"/>
                                        </p:tgtEl>
                                      </p:cBhvr>
                                    </p:animEffect>
                                    <p:animScale>
                                      <p:cBhvr>
                                        <p:cTn id="218" dur="500" autoRev="1" fill="hold"/>
                                        <p:tgtEl>
                                          <p:spTgt spid="31"/>
                                        </p:tgtEl>
                                      </p:cBhvr>
                                      <p:by x="105000" y="105000"/>
                                    </p:animScale>
                                  </p:childTnLst>
                                </p:cTn>
                              </p:par>
                              <p:par>
                                <p:cTn id="219" presetID="26" presetClass="emph" presetSubtype="0" fill="hold" grpId="1" nodeType="withEffect">
                                  <p:stCondLst>
                                    <p:cond delay="4000"/>
                                  </p:stCondLst>
                                  <p:childTnLst>
                                    <p:animEffect transition="out" filter="fade">
                                      <p:cBhvr>
                                        <p:cTn id="220" dur="1000" tmFilter="0, 0; .2, .5; .8, .5; 1, 0"/>
                                        <p:tgtEl>
                                          <p:spTgt spid="26"/>
                                        </p:tgtEl>
                                      </p:cBhvr>
                                    </p:animEffect>
                                    <p:animScale>
                                      <p:cBhvr>
                                        <p:cTn id="221" dur="500" autoRev="1" fill="hold"/>
                                        <p:tgtEl>
                                          <p:spTgt spid="26"/>
                                        </p:tgtEl>
                                      </p:cBhvr>
                                      <p:by x="105000" y="105000"/>
                                    </p:animScale>
                                  </p:childTnLst>
                                </p:cTn>
                              </p:par>
                              <p:par>
                                <p:cTn id="222" presetID="26" presetClass="emph" presetSubtype="0" fill="hold" grpId="1" nodeType="withEffect">
                                  <p:stCondLst>
                                    <p:cond delay="4000"/>
                                  </p:stCondLst>
                                  <p:childTnLst>
                                    <p:animEffect transition="out" filter="fade">
                                      <p:cBhvr>
                                        <p:cTn id="223" dur="1000" tmFilter="0, 0; .2, .5; .8, .5; 1, 0"/>
                                        <p:tgtEl>
                                          <p:spTgt spid="32"/>
                                        </p:tgtEl>
                                      </p:cBhvr>
                                    </p:animEffect>
                                    <p:animScale>
                                      <p:cBhvr>
                                        <p:cTn id="224" dur="500" autoRev="1" fill="hold"/>
                                        <p:tgtEl>
                                          <p:spTgt spid="32"/>
                                        </p:tgtEl>
                                      </p:cBhvr>
                                      <p:by x="105000" y="105000"/>
                                    </p:animScale>
                                  </p:childTnLst>
                                </p:cTn>
                              </p:par>
                              <p:par>
                                <p:cTn id="225" presetID="26" presetClass="emph" presetSubtype="0" fill="hold" grpId="1" nodeType="withEffect">
                                  <p:stCondLst>
                                    <p:cond delay="4000"/>
                                  </p:stCondLst>
                                  <p:childTnLst>
                                    <p:animEffect transition="out" filter="fade">
                                      <p:cBhvr>
                                        <p:cTn id="226" dur="1000" tmFilter="0, 0; .2, .5; .8, .5; 1, 0"/>
                                        <p:tgtEl>
                                          <p:spTgt spid="33"/>
                                        </p:tgtEl>
                                      </p:cBhvr>
                                    </p:animEffect>
                                    <p:animScale>
                                      <p:cBhvr>
                                        <p:cTn id="227" dur="500" autoRev="1" fill="hold"/>
                                        <p:tgtEl>
                                          <p:spTgt spid="33"/>
                                        </p:tgtEl>
                                      </p:cBhvr>
                                      <p:by x="105000" y="105000"/>
                                    </p:animScale>
                                  </p:childTnLst>
                                </p:cTn>
                              </p:par>
                              <p:par>
                                <p:cTn id="228" presetID="26" presetClass="emph" presetSubtype="0" fill="hold" grpId="1" nodeType="withEffect">
                                  <p:stCondLst>
                                    <p:cond delay="4000"/>
                                  </p:stCondLst>
                                  <p:childTnLst>
                                    <p:animEffect transition="out" filter="fade">
                                      <p:cBhvr>
                                        <p:cTn id="229" dur="1000" tmFilter="0, 0; .2, .5; .8, .5; 1, 0"/>
                                        <p:tgtEl>
                                          <p:spTgt spid="28"/>
                                        </p:tgtEl>
                                      </p:cBhvr>
                                    </p:animEffect>
                                    <p:animScale>
                                      <p:cBhvr>
                                        <p:cTn id="230" dur="500" autoRev="1" fill="hold"/>
                                        <p:tgtEl>
                                          <p:spTgt spid="28"/>
                                        </p:tgtEl>
                                      </p:cBhvr>
                                      <p:by x="105000" y="105000"/>
                                    </p:animScale>
                                  </p:childTnLst>
                                </p:cTn>
                              </p:par>
                              <p:par>
                                <p:cTn id="231" presetID="16" presetClass="entr" presetSubtype="37" fill="hold" nodeType="withEffect">
                                  <p:stCondLst>
                                    <p:cond delay="4000"/>
                                  </p:stCondLst>
                                  <p:childTnLst>
                                    <p:set>
                                      <p:cBhvr>
                                        <p:cTn id="232" dur="1" fill="hold">
                                          <p:stCondLst>
                                            <p:cond delay="0"/>
                                          </p:stCondLst>
                                        </p:cTn>
                                        <p:tgtEl>
                                          <p:spTgt spid="95"/>
                                        </p:tgtEl>
                                        <p:attrNameLst>
                                          <p:attrName>style.visibility</p:attrName>
                                        </p:attrNameLst>
                                      </p:cBhvr>
                                      <p:to>
                                        <p:strVal val="visible"/>
                                      </p:to>
                                    </p:set>
                                    <p:animEffect transition="in" filter="barn(outVertical)">
                                      <p:cBhvr>
                                        <p:cTn id="233" dur="1500"/>
                                        <p:tgtEl>
                                          <p:spTgt spid="95"/>
                                        </p:tgtEl>
                                      </p:cBhvr>
                                    </p:animEffect>
                                  </p:childTnLst>
                                </p:cTn>
                              </p:par>
                              <p:par>
                                <p:cTn id="234" presetID="22" presetClass="entr" presetSubtype="1" fill="hold" grpId="0" nodeType="withEffect">
                                  <p:stCondLst>
                                    <p:cond delay="5000"/>
                                  </p:stCondLst>
                                  <p:childTnLst>
                                    <p:set>
                                      <p:cBhvr>
                                        <p:cTn id="235" dur="1" fill="hold">
                                          <p:stCondLst>
                                            <p:cond delay="0"/>
                                          </p:stCondLst>
                                        </p:cTn>
                                        <p:tgtEl>
                                          <p:spTgt spid="99"/>
                                        </p:tgtEl>
                                        <p:attrNameLst>
                                          <p:attrName>style.visibility</p:attrName>
                                        </p:attrNameLst>
                                      </p:cBhvr>
                                      <p:to>
                                        <p:strVal val="visible"/>
                                      </p:to>
                                    </p:set>
                                    <p:animEffect transition="in" filter="wipe(up)">
                                      <p:cBhvr>
                                        <p:cTn id="23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 grpId="0" animBg="1"/>
      <p:bldP spid="14" grpId="0" animBg="1"/>
      <p:bldP spid="15" grpId="0" animBg="1"/>
      <p:bldP spid="16" grpId="0" animBg="1"/>
      <p:bldP spid="19" grpId="0" animBg="1"/>
      <p:bldP spid="21" grpId="0" animBg="1"/>
      <p:bldP spid="98" grpId="0"/>
      <p:bldP spid="100" grpId="0"/>
      <p:bldP spid="101" grpId="0"/>
      <p:bldP spid="2" grpId="0" animBg="1"/>
      <p:bldP spid="3" grpId="0" animBg="1"/>
      <p:bldP spid="10" grpId="0" animBg="1"/>
      <p:bldP spid="11" grpId="0" animBg="1"/>
      <p:bldP spid="17" grpId="0" animBg="1"/>
      <p:bldP spid="5" grpId="0" animBg="1"/>
      <p:bldP spid="6" grpId="0" animBg="1"/>
      <p:bldP spid="12" grpId="0" animBg="1"/>
      <p:bldP spid="18" grpId="0" animBg="1"/>
      <p:bldP spid="7" grpId="0" animBg="1"/>
      <p:bldP spid="8" grpId="0" animBg="1"/>
      <p:bldP spid="9" grpId="0" animBg="1"/>
      <p:bldP spid="20" grpId="0" animBg="1"/>
      <p:bldP spid="26" grpId="0" animBg="1"/>
      <p:bldP spid="26" grpId="1" animBg="1"/>
      <p:bldP spid="28" grpId="0" animBg="1"/>
      <p:bldP spid="28"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3">
                <a:lumMod val="20000"/>
                <a:lumOff val="80000"/>
              </a:schemeClr>
            </a:gs>
            <a:gs pos="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1515" name="Group 1514">
            <a:extLst>
              <a:ext uri="{FF2B5EF4-FFF2-40B4-BE49-F238E27FC236}">
                <a16:creationId xmlns:a16="http://schemas.microsoft.com/office/drawing/2014/main" id="{1AF58A20-6CD5-4159-84E5-6FE304E4B10D}"/>
              </a:ext>
            </a:extLst>
          </p:cNvPr>
          <p:cNvGrpSpPr/>
          <p:nvPr/>
        </p:nvGrpSpPr>
        <p:grpSpPr>
          <a:xfrm>
            <a:off x="742950" y="2638394"/>
            <a:ext cx="9863480" cy="3731624"/>
            <a:chOff x="6390300" y="1654565"/>
            <a:chExt cx="5789736" cy="6586724"/>
          </a:xfrm>
          <a:effectLst/>
        </p:grpSpPr>
        <p:sp>
          <p:nvSpPr>
            <p:cNvPr id="1516" name="Oval 41">
              <a:extLst>
                <a:ext uri="{FF2B5EF4-FFF2-40B4-BE49-F238E27FC236}">
                  <a16:creationId xmlns:a16="http://schemas.microsoft.com/office/drawing/2014/main" id="{A1E55E12-29FB-4074-B9D1-BE7E82051FDC}"/>
                </a:ext>
              </a:extLst>
            </p:cNvPr>
            <p:cNvSpPr/>
            <p:nvPr/>
          </p:nvSpPr>
          <p:spPr>
            <a:xfrm>
              <a:off x="6971643" y="2507904"/>
              <a:ext cx="4880059" cy="4880056"/>
            </a:xfrm>
            <a:prstGeom prst="rect">
              <a:avLst/>
            </a:prstGeom>
            <a:gradFill flip="none" rotWithShape="1">
              <a:gsLst>
                <a:gs pos="100000">
                  <a:schemeClr val="accent2">
                    <a:lumMod val="60000"/>
                    <a:lumOff val="40000"/>
                  </a:schemeClr>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useBgFill="1">
          <p:nvSpPr>
            <p:cNvPr id="1517" name="Oval 42">
              <a:extLst>
                <a:ext uri="{FF2B5EF4-FFF2-40B4-BE49-F238E27FC236}">
                  <a16:creationId xmlns:a16="http://schemas.microsoft.com/office/drawing/2014/main" id="{53103123-DEC2-4A54-AD6B-46CC4842B00C}"/>
                </a:ext>
              </a:extLst>
            </p:cNvPr>
            <p:cNvSpPr/>
            <p:nvPr/>
          </p:nvSpPr>
          <p:spPr>
            <a:xfrm>
              <a:off x="6390300" y="1654565"/>
              <a:ext cx="5789736" cy="6586724"/>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Box 2">
            <a:extLst>
              <a:ext uri="{FF2B5EF4-FFF2-40B4-BE49-F238E27FC236}">
                <a16:creationId xmlns:a16="http://schemas.microsoft.com/office/drawing/2014/main" id="{653CF604-F6E7-7CB1-C685-5DFAA4F14861}"/>
              </a:ext>
            </a:extLst>
          </p:cNvPr>
          <p:cNvSpPr txBox="1"/>
          <p:nvPr/>
        </p:nvSpPr>
        <p:spPr>
          <a:xfrm>
            <a:off x="4419207" y="3829430"/>
            <a:ext cx="5173250" cy="1272464"/>
          </a:xfrm>
          <a:prstGeom prst="rect">
            <a:avLst/>
          </a:prstGeom>
          <a:noFill/>
        </p:spPr>
        <p:txBody>
          <a:bodyPr wrap="square" rtlCol="0">
            <a:spAutoFit/>
          </a:bodyPr>
          <a:lstStyle/>
          <a:p>
            <a:pPr>
              <a:lnSpc>
                <a:spcPts val="2200"/>
              </a:lnSpc>
              <a:spcAft>
                <a:spcPts val="600"/>
              </a:spcAft>
            </a:pPr>
            <a:r>
              <a:rPr lang="en-US" sz="1500" dirty="0">
                <a:solidFill>
                  <a:schemeClr val="accent2">
                    <a:lumMod val="50000"/>
                  </a:schemeClr>
                </a:solidFill>
                <a:latin typeface="Montserrat" panose="00000500000000000000" pitchFamily="50" charset="0"/>
              </a:rPr>
              <a:t>“Get closer than ever to your customer. So close, in fact, that you tell them what they need well before they realize it themselves.”</a:t>
            </a:r>
          </a:p>
          <a:p>
            <a:pPr algn="r">
              <a:lnSpc>
                <a:spcPts val="2200"/>
              </a:lnSpc>
              <a:spcAft>
                <a:spcPts val="600"/>
              </a:spcAft>
            </a:pPr>
            <a:r>
              <a:rPr lang="en-US" sz="1500" b="1" dirty="0">
                <a:solidFill>
                  <a:schemeClr val="accent2">
                    <a:lumMod val="50000"/>
                  </a:schemeClr>
                </a:solidFill>
                <a:latin typeface="Montserrat" panose="00000500000000000000" pitchFamily="50" charset="0"/>
              </a:rPr>
              <a:t>–– Steve Jobs</a:t>
            </a:r>
          </a:p>
        </p:txBody>
      </p:sp>
      <p:sp>
        <p:nvSpPr>
          <p:cNvPr id="1511" name="Graphic 1509">
            <a:extLst>
              <a:ext uri="{FF2B5EF4-FFF2-40B4-BE49-F238E27FC236}">
                <a16:creationId xmlns:a16="http://schemas.microsoft.com/office/drawing/2014/main" id="{88D489B2-ED66-4D03-B186-198EA2EA1EFB}"/>
              </a:ext>
            </a:extLst>
          </p:cNvPr>
          <p:cNvSpPr/>
          <p:nvPr/>
        </p:nvSpPr>
        <p:spPr>
          <a:xfrm rot="1648924">
            <a:off x="-702331" y="-2196736"/>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1">
              <a:alpha val="39610"/>
            </a:schemeClr>
          </a:solidFill>
          <a:ln w="9525" cap="flat">
            <a:noFill/>
            <a:prstDash val="solid"/>
            <a:miter/>
          </a:ln>
        </p:spPr>
        <p:txBody>
          <a:bodyPr rtlCol="0" anchor="ctr"/>
          <a:lstStyle/>
          <a:p>
            <a:endParaRPr lang="en-US"/>
          </a:p>
        </p:txBody>
      </p:sp>
      <p:sp>
        <p:nvSpPr>
          <p:cNvPr id="1512" name="Graphic 1509">
            <a:extLst>
              <a:ext uri="{FF2B5EF4-FFF2-40B4-BE49-F238E27FC236}">
                <a16:creationId xmlns:a16="http://schemas.microsoft.com/office/drawing/2014/main" id="{4D0E421C-7E59-4EED-91AD-9360A0DDBD8C}"/>
              </a:ext>
            </a:extLst>
          </p:cNvPr>
          <p:cNvSpPr/>
          <p:nvPr/>
        </p:nvSpPr>
        <p:spPr>
          <a:xfrm rot="8264580">
            <a:off x="8819217" y="-3407428"/>
            <a:ext cx="9260664" cy="8219734"/>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EB56A330-AF85-BED6-9CB3-CCE15651C7AD}"/>
              </a:ext>
            </a:extLst>
          </p:cNvPr>
          <p:cNvGrpSpPr/>
          <p:nvPr/>
        </p:nvGrpSpPr>
        <p:grpSpPr>
          <a:xfrm>
            <a:off x="8771994" y="-2273584"/>
            <a:ext cx="3636048" cy="3731624"/>
            <a:chOff x="8771994" y="-2273584"/>
            <a:chExt cx="3636048" cy="3731624"/>
          </a:xfrm>
        </p:grpSpPr>
        <p:sp>
          <p:nvSpPr>
            <p:cNvPr id="1522" name="Oval 41">
              <a:extLst>
                <a:ext uri="{FF2B5EF4-FFF2-40B4-BE49-F238E27FC236}">
                  <a16:creationId xmlns:a16="http://schemas.microsoft.com/office/drawing/2014/main" id="{F9A57225-ED39-467D-A23D-2A8851B41D23}"/>
                </a:ext>
              </a:extLst>
            </p:cNvPr>
            <p:cNvSpPr/>
            <p:nvPr/>
          </p:nvSpPr>
          <p:spPr>
            <a:xfrm>
              <a:off x="9265554" y="-1787419"/>
              <a:ext cx="2648929" cy="2764733"/>
            </a:xfrm>
            <a:prstGeom prst="ellipse">
              <a:avLst/>
            </a:prstGeom>
            <a:gradFill flip="none" rotWithShape="1">
              <a:gsLst>
                <a:gs pos="0">
                  <a:schemeClr val="accent2">
                    <a:lumMod val="60000"/>
                    <a:lumOff val="40000"/>
                    <a:alpha val="0"/>
                  </a:schemeClr>
                </a:gs>
                <a:gs pos="99000">
                  <a:schemeClr val="accent2">
                    <a:alpha val="36919"/>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23" name="Oval 42">
              <a:extLst>
                <a:ext uri="{FF2B5EF4-FFF2-40B4-BE49-F238E27FC236}">
                  <a16:creationId xmlns:a16="http://schemas.microsoft.com/office/drawing/2014/main" id="{C3B2B1E6-E033-4299-907E-BD0012E66B85}"/>
                </a:ext>
              </a:extLst>
            </p:cNvPr>
            <p:cNvSpPr/>
            <p:nvPr/>
          </p:nvSpPr>
          <p:spPr>
            <a:xfrm>
              <a:off x="8771994" y="-2273584"/>
              <a:ext cx="3636048" cy="3731624"/>
            </a:xfrm>
            <a:prstGeom prst="ellipse">
              <a:avLst/>
            </a:prstGeom>
            <a:solidFill>
              <a:srgbClr val="CCF7FF">
                <a:alpha val="60981"/>
              </a:srgbClr>
            </a:soli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
        <p:nvSpPr>
          <p:cNvPr id="2" name="TextBox 1">
            <a:extLst>
              <a:ext uri="{FF2B5EF4-FFF2-40B4-BE49-F238E27FC236}">
                <a16:creationId xmlns:a16="http://schemas.microsoft.com/office/drawing/2014/main" id="{58B3AD93-5DA7-A6FA-FE78-0D3F5D5D2BB2}"/>
              </a:ext>
            </a:extLst>
          </p:cNvPr>
          <p:cNvSpPr txBox="1"/>
          <p:nvPr/>
        </p:nvSpPr>
        <p:spPr>
          <a:xfrm>
            <a:off x="1694255" y="1533278"/>
            <a:ext cx="4746812" cy="1200329"/>
          </a:xfrm>
          <a:prstGeom prst="rect">
            <a:avLst/>
          </a:prstGeom>
          <a:noFill/>
          <a:effectLst/>
        </p:spPr>
        <p:txBody>
          <a:bodyPr wrap="none" rtlCol="0">
            <a:spAutoFit/>
          </a:bodyPr>
          <a:lstStyle/>
          <a:p>
            <a:r>
              <a:rPr lang="en-US" sz="3600" b="1" dirty="0">
                <a:solidFill>
                  <a:schemeClr val="bg1"/>
                </a:solidFill>
                <a:effectLst>
                  <a:outerShdw blurRad="215900" algn="ctr" rotWithShape="0">
                    <a:schemeClr val="accent2">
                      <a:lumMod val="50000"/>
                      <a:alpha val="40000"/>
                    </a:schemeClr>
                  </a:outerShdw>
                </a:effectLst>
                <a:latin typeface="Montserrat" panose="00000500000000000000" pitchFamily="50" charset="0"/>
              </a:rPr>
              <a:t>CUSTOMER NEEDS</a:t>
            </a:r>
          </a:p>
          <a:p>
            <a:r>
              <a:rPr lang="en-US" sz="3600" b="1" dirty="0">
                <a:solidFill>
                  <a:schemeClr val="bg1"/>
                </a:solidFill>
                <a:effectLst>
                  <a:outerShdw blurRad="215900" algn="ctr" rotWithShape="0">
                    <a:schemeClr val="accent2">
                      <a:lumMod val="50000"/>
                      <a:alpha val="40000"/>
                    </a:schemeClr>
                  </a:outerShdw>
                </a:effectLst>
                <a:latin typeface="Montserrat" panose="00000500000000000000" pitchFamily="50" charset="0"/>
              </a:rPr>
              <a:t>ANALYSIS</a:t>
            </a:r>
          </a:p>
        </p:txBody>
      </p:sp>
      <p:grpSp>
        <p:nvGrpSpPr>
          <p:cNvPr id="6" name="Group 5">
            <a:extLst>
              <a:ext uri="{FF2B5EF4-FFF2-40B4-BE49-F238E27FC236}">
                <a16:creationId xmlns:a16="http://schemas.microsoft.com/office/drawing/2014/main" id="{D9CAA4AB-80A0-FD6B-AF75-47C67FC5F88F}"/>
              </a:ext>
            </a:extLst>
          </p:cNvPr>
          <p:cNvGrpSpPr/>
          <p:nvPr/>
        </p:nvGrpSpPr>
        <p:grpSpPr>
          <a:xfrm>
            <a:off x="3214136" y="4987654"/>
            <a:ext cx="3636048" cy="3731624"/>
            <a:chOff x="8771994" y="-2273584"/>
            <a:chExt cx="3636048" cy="3731624"/>
          </a:xfrm>
        </p:grpSpPr>
        <p:sp>
          <p:nvSpPr>
            <p:cNvPr id="7" name="Oval 41">
              <a:extLst>
                <a:ext uri="{FF2B5EF4-FFF2-40B4-BE49-F238E27FC236}">
                  <a16:creationId xmlns:a16="http://schemas.microsoft.com/office/drawing/2014/main" id="{756CF1D4-CAA7-2916-604A-BA298E0BE48F}"/>
                </a:ext>
              </a:extLst>
            </p:cNvPr>
            <p:cNvSpPr/>
            <p:nvPr/>
          </p:nvSpPr>
          <p:spPr>
            <a:xfrm>
              <a:off x="9265554" y="-1787419"/>
              <a:ext cx="2648929" cy="2764733"/>
            </a:xfrm>
            <a:prstGeom prst="ellipse">
              <a:avLst/>
            </a:prstGeom>
            <a:gradFill flip="none" rotWithShape="1">
              <a:gsLst>
                <a:gs pos="0">
                  <a:schemeClr val="accent2">
                    <a:lumMod val="60000"/>
                    <a:lumOff val="40000"/>
                    <a:alpha val="0"/>
                  </a:schemeClr>
                </a:gs>
                <a:gs pos="99000">
                  <a:schemeClr val="accent2">
                    <a:alpha val="36919"/>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42">
              <a:extLst>
                <a:ext uri="{FF2B5EF4-FFF2-40B4-BE49-F238E27FC236}">
                  <a16:creationId xmlns:a16="http://schemas.microsoft.com/office/drawing/2014/main" id="{D6EA200F-2883-4D42-8402-FAE2E8F439C1}"/>
                </a:ext>
              </a:extLst>
            </p:cNvPr>
            <p:cNvSpPr/>
            <p:nvPr/>
          </p:nvSpPr>
          <p:spPr>
            <a:xfrm>
              <a:off x="8771994" y="-2273584"/>
              <a:ext cx="3636048" cy="3731624"/>
            </a:xfrm>
            <a:prstGeom prst="ellipse">
              <a:avLst/>
            </a:prstGeom>
            <a:solidFill>
              <a:srgbClr val="CCF7FF">
                <a:alpha val="60981"/>
              </a:srgbClr>
            </a:soli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4" name="Group 3">
            <a:extLst>
              <a:ext uri="{FF2B5EF4-FFF2-40B4-BE49-F238E27FC236}">
                <a16:creationId xmlns:a16="http://schemas.microsoft.com/office/drawing/2014/main" id="{F8388430-B56B-2CF3-A8D8-24F9E29EC552}"/>
              </a:ext>
            </a:extLst>
          </p:cNvPr>
          <p:cNvGrpSpPr/>
          <p:nvPr/>
        </p:nvGrpSpPr>
        <p:grpSpPr>
          <a:xfrm>
            <a:off x="-1941793" y="250277"/>
            <a:ext cx="3636048" cy="3731624"/>
            <a:chOff x="-1941793" y="250277"/>
            <a:chExt cx="3636048" cy="3731624"/>
          </a:xfrm>
        </p:grpSpPr>
        <p:sp>
          <p:nvSpPr>
            <p:cNvPr id="13" name="Oval 41">
              <a:extLst>
                <a:ext uri="{FF2B5EF4-FFF2-40B4-BE49-F238E27FC236}">
                  <a16:creationId xmlns:a16="http://schemas.microsoft.com/office/drawing/2014/main" id="{F6ABCA00-3906-3CEA-8EFB-32F30444EC7D}"/>
                </a:ext>
              </a:extLst>
            </p:cNvPr>
            <p:cNvSpPr/>
            <p:nvPr/>
          </p:nvSpPr>
          <p:spPr>
            <a:xfrm>
              <a:off x="-1409153" y="733723"/>
              <a:ext cx="2648929" cy="2764733"/>
            </a:xfrm>
            <a:prstGeom prst="ellipse">
              <a:avLst/>
            </a:prstGeom>
            <a:gradFill flip="none" rotWithShape="1">
              <a:gsLst>
                <a:gs pos="0">
                  <a:schemeClr val="accent2">
                    <a:lumMod val="60000"/>
                    <a:lumOff val="40000"/>
                    <a:alpha val="0"/>
                  </a:schemeClr>
                </a:gs>
                <a:gs pos="99000">
                  <a:schemeClr val="accent2">
                    <a:alpha val="73351"/>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42">
              <a:extLst>
                <a:ext uri="{FF2B5EF4-FFF2-40B4-BE49-F238E27FC236}">
                  <a16:creationId xmlns:a16="http://schemas.microsoft.com/office/drawing/2014/main" id="{49B1B8AE-A1A4-18D8-99CA-44F10BC6E0A9}"/>
                </a:ext>
              </a:extLst>
            </p:cNvPr>
            <p:cNvSpPr/>
            <p:nvPr/>
          </p:nvSpPr>
          <p:spPr>
            <a:xfrm>
              <a:off x="-1941793" y="250277"/>
              <a:ext cx="3636048" cy="3731624"/>
            </a:xfrm>
            <a:prstGeom prst="ellipse">
              <a:avLst/>
            </a:prstGeom>
            <a:solidFill>
              <a:srgbClr val="CCF7FF">
                <a:alpha val="60981"/>
              </a:srgbClr>
            </a:soli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296662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0" presetClass="path" presetSubtype="0" decel="50000" fill="hold" nodeType="withEffect">
                                  <p:stCondLst>
                                    <p:cond delay="0"/>
                                  </p:stCondLst>
                                  <p:childTnLst>
                                    <p:animMotion origin="layout" path="M -0.00312 0.41875 L -0.00312 0.19144 " pathEditMode="relative" ptsTypes="AA">
                                      <p:cBhvr>
                                        <p:cTn id="12" dur="5000" fill="hold"/>
                                        <p:tgtEl>
                                          <p:spTgt spid="4"/>
                                        </p:tgtEl>
                                        <p:attrNameLst>
                                          <p:attrName>ppt_x</p:attrName>
                                          <p:attrName>ppt_y</p:attrName>
                                        </p:attrNameLst>
                                      </p:cBhvr>
                                    </p:animMotion>
                                  </p:childTnLst>
                                </p:cTn>
                              </p:par>
                              <p:par>
                                <p:cTn id="13" presetID="0" presetClass="path" presetSubtype="0" decel="50000" fill="hold" nodeType="withEffect">
                                  <p:stCondLst>
                                    <p:cond delay="0"/>
                                  </p:stCondLst>
                                  <p:childTnLst>
                                    <p:animMotion origin="layout" path="M -0.00143 -0.20116 L -4.16667E-7 4.44444E-6 " pathEditMode="relative" rAng="0" ptsTypes="AA">
                                      <p:cBhvr>
                                        <p:cTn id="14" dur="5000" fill="hold"/>
                                        <p:tgtEl>
                                          <p:spTgt spid="6"/>
                                        </p:tgtEl>
                                        <p:attrNameLst>
                                          <p:attrName>ppt_x</p:attrName>
                                          <p:attrName>ppt_y</p:attrName>
                                        </p:attrNameLst>
                                      </p:cBhvr>
                                      <p:rCtr x="65" y="10046"/>
                                    </p:animMotion>
                                  </p:childTnLst>
                                </p:cTn>
                              </p:par>
                              <p:par>
                                <p:cTn id="15" presetID="6" presetClass="emph" presetSubtype="0" repeatCount="indefinite" autoRev="1" fill="hold" nodeType="withEffect">
                                  <p:stCondLst>
                                    <p:cond delay="0"/>
                                  </p:stCondLst>
                                  <p:endCondLst>
                                    <p:cond evt="onNext" delay="0">
                                      <p:tgtEl>
                                        <p:sldTgt/>
                                      </p:tgtEl>
                                    </p:cond>
                                  </p:endCondLst>
                                  <p:childTnLst>
                                    <p:animScale>
                                      <p:cBhvr>
                                        <p:cTn id="16" dur="5000" fill="hold"/>
                                        <p:tgtEl>
                                          <p:spTgt spid="5"/>
                                        </p:tgtEl>
                                      </p:cBhvr>
                                      <p:by x="130000" y="130000"/>
                                    </p:animScale>
                                  </p:childTnLst>
                                </p:cTn>
                              </p:par>
                              <p:par>
                                <p:cTn id="17" presetID="22" presetClass="entr" presetSubtype="8" fill="hold" grpId="0" nodeType="withEffect">
                                  <p:stCondLst>
                                    <p:cond delay="0"/>
                                  </p:stCondLst>
                                  <p:childTnLst>
                                    <p:set>
                                      <p:cBhvr>
                                        <p:cTn id="18" dur="1" fill="hold">
                                          <p:stCondLst>
                                            <p:cond delay="0"/>
                                          </p:stCondLst>
                                        </p:cTn>
                                        <p:tgtEl>
                                          <p:spTgt spid="1511"/>
                                        </p:tgtEl>
                                        <p:attrNameLst>
                                          <p:attrName>style.visibility</p:attrName>
                                        </p:attrNameLst>
                                      </p:cBhvr>
                                      <p:to>
                                        <p:strVal val="visible"/>
                                      </p:to>
                                    </p:set>
                                    <p:animEffect transition="in" filter="wipe(left)">
                                      <p:cBhvr>
                                        <p:cTn id="19" dur="5000"/>
                                        <p:tgtEl>
                                          <p:spTgt spid="1511"/>
                                        </p:tgtEl>
                                      </p:cBhvr>
                                    </p:animEffect>
                                  </p:childTnLst>
                                </p:cTn>
                              </p:par>
                              <p:par>
                                <p:cTn id="20" presetID="8" presetClass="emph" presetSubtype="0" repeatCount="indefinite" fill="hold" grpId="0" nodeType="withEffect">
                                  <p:stCondLst>
                                    <p:cond delay="0"/>
                                  </p:stCondLst>
                                  <p:endCondLst>
                                    <p:cond evt="onNext" delay="0">
                                      <p:tgtEl>
                                        <p:sldTgt/>
                                      </p:tgtEl>
                                    </p:cond>
                                  </p:endCondLst>
                                  <p:childTnLst>
                                    <p:animRot by="-21600000">
                                      <p:cBhvr>
                                        <p:cTn id="21" dur="200000" fill="hold"/>
                                        <p:tgtEl>
                                          <p:spTgt spid="1512"/>
                                        </p:tgtEl>
                                        <p:attrNameLst>
                                          <p:attrName>r</p:attrName>
                                        </p:attrNameLst>
                                      </p:cBhvr>
                                    </p:animRot>
                                  </p:childTnLst>
                                </p:cTn>
                              </p:par>
                              <p:par>
                                <p:cTn id="22" presetID="10" presetClass="entr" presetSubtype="0" fill="hold" grpId="0" nodeType="withEffect">
                                  <p:stCondLst>
                                    <p:cond delay="1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500"/>
                                        <p:tgtEl>
                                          <p:spTgt spid="2"/>
                                        </p:tgtEl>
                                      </p:cBhvr>
                                    </p:animEffect>
                                  </p:childTnLst>
                                </p:cTn>
                              </p:par>
                              <p:par>
                                <p:cTn id="25" presetID="10" presetClass="entr" presetSubtype="0" fill="hold" nodeType="withEffect">
                                  <p:stCondLst>
                                    <p:cond delay="2500"/>
                                  </p:stCondLst>
                                  <p:childTnLst>
                                    <p:set>
                                      <p:cBhvr>
                                        <p:cTn id="26" dur="1" fill="hold">
                                          <p:stCondLst>
                                            <p:cond delay="0"/>
                                          </p:stCondLst>
                                        </p:cTn>
                                        <p:tgtEl>
                                          <p:spTgt spid="1515"/>
                                        </p:tgtEl>
                                        <p:attrNameLst>
                                          <p:attrName>style.visibility</p:attrName>
                                        </p:attrNameLst>
                                      </p:cBhvr>
                                      <p:to>
                                        <p:strVal val="visible"/>
                                      </p:to>
                                    </p:set>
                                    <p:animEffect transition="in" filter="fade">
                                      <p:cBhvr>
                                        <p:cTn id="27" dur="1500"/>
                                        <p:tgtEl>
                                          <p:spTgt spid="1515"/>
                                        </p:tgtEl>
                                      </p:cBhvr>
                                    </p:animEffect>
                                  </p:childTnLst>
                                </p:cTn>
                              </p:par>
                              <p:par>
                                <p:cTn id="28" presetID="0" presetClass="path" presetSubtype="0" decel="50000" fill="hold" nodeType="withEffect">
                                  <p:stCondLst>
                                    <p:cond delay="2500"/>
                                  </p:stCondLst>
                                  <p:childTnLst>
                                    <p:animMotion origin="layout" path="M -0.07864 -2.96296E-6 L -4.58333E-6 -2.96296E-6 " pathEditMode="relative" rAng="0" ptsTypes="AA">
                                      <p:cBhvr>
                                        <p:cTn id="29" dur="1500" fill="hold"/>
                                        <p:tgtEl>
                                          <p:spTgt spid="1515"/>
                                        </p:tgtEl>
                                        <p:attrNameLst>
                                          <p:attrName>ppt_x</p:attrName>
                                          <p:attrName>ppt_y</p:attrName>
                                        </p:attrNameLst>
                                      </p:cBhvr>
                                      <p:rCtr x="3932" y="0"/>
                                    </p:animMotion>
                                  </p:childTnLst>
                                </p:cTn>
                              </p:par>
                              <p:par>
                                <p:cTn id="30" presetID="10" presetClass="entr" presetSubtype="0" fill="hold" grpId="0" nodeType="withEffect">
                                  <p:stCondLst>
                                    <p:cond delay="4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11" grpId="0" animBg="1"/>
      <p:bldP spid="1512"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raphic 1509">
            <a:extLst>
              <a:ext uri="{FF2B5EF4-FFF2-40B4-BE49-F238E27FC236}">
                <a16:creationId xmlns:a16="http://schemas.microsoft.com/office/drawing/2014/main" id="{2456D4DF-6AD2-0ADF-A343-6B7016F068B8}"/>
              </a:ext>
            </a:extLst>
          </p:cNvPr>
          <p:cNvSpPr/>
          <p:nvPr/>
        </p:nvSpPr>
        <p:spPr>
          <a:xfrm rot="10351011" flipH="1">
            <a:off x="4362569" y="4215"/>
            <a:ext cx="7716985" cy="6849569"/>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C28A355B-F0A9-45D5-885A-E17451E93566}"/>
              </a:ext>
            </a:extLst>
          </p:cNvPr>
          <p:cNvSpPr txBox="1"/>
          <p:nvPr/>
        </p:nvSpPr>
        <p:spPr>
          <a:xfrm>
            <a:off x="670147" y="731207"/>
            <a:ext cx="3408305"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Value Proposition</a:t>
            </a:r>
          </a:p>
        </p:txBody>
      </p:sp>
      <p:sp>
        <p:nvSpPr>
          <p:cNvPr id="7" name="Rectangle 6">
            <a:extLst>
              <a:ext uri="{FF2B5EF4-FFF2-40B4-BE49-F238E27FC236}">
                <a16:creationId xmlns:a16="http://schemas.microsoft.com/office/drawing/2014/main" id="{EC5B9441-5625-47A9-B8EF-16A9843B1312}"/>
              </a:ext>
            </a:extLst>
          </p:cNvPr>
          <p:cNvSpPr/>
          <p:nvPr/>
        </p:nvSpPr>
        <p:spPr>
          <a:xfrm>
            <a:off x="916210" y="1990996"/>
            <a:ext cx="2320263" cy="2093009"/>
          </a:xfrm>
          <a:prstGeom prst="rect">
            <a:avLst/>
          </a:prstGeom>
          <a:gradFill>
            <a:gsLst>
              <a:gs pos="100000">
                <a:schemeClr val="accent2">
                  <a:alpha val="17000"/>
                </a:schemeClr>
              </a:gs>
              <a:gs pos="0">
                <a:schemeClr val="accent3">
                  <a:alpha val="5945"/>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tx1"/>
              </a:solidFill>
              <a:latin typeface="Montserrat" panose="00000500000000000000" pitchFamily="50" charset="0"/>
            </a:endParaRPr>
          </a:p>
        </p:txBody>
      </p:sp>
      <p:sp>
        <p:nvSpPr>
          <p:cNvPr id="34" name="Rectangle 33">
            <a:extLst>
              <a:ext uri="{FF2B5EF4-FFF2-40B4-BE49-F238E27FC236}">
                <a16:creationId xmlns:a16="http://schemas.microsoft.com/office/drawing/2014/main" id="{2198A85F-77F1-4A14-A950-76DE978E2E15}"/>
              </a:ext>
            </a:extLst>
          </p:cNvPr>
          <p:cNvSpPr/>
          <p:nvPr/>
        </p:nvSpPr>
        <p:spPr>
          <a:xfrm>
            <a:off x="916210" y="3585993"/>
            <a:ext cx="2320263" cy="498012"/>
          </a:xfrm>
          <a:prstGeom prst="rect">
            <a:avLst/>
          </a:prstGeom>
          <a:solidFill>
            <a:schemeClr val="bg1">
              <a:alpha val="590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accent2"/>
              </a:solidFill>
              <a:latin typeface="Montserrat" panose="00000500000000000000" pitchFamily="50" charset="0"/>
            </a:endParaRPr>
          </a:p>
        </p:txBody>
      </p:sp>
      <p:sp>
        <p:nvSpPr>
          <p:cNvPr id="3" name="Rectangle 2">
            <a:extLst>
              <a:ext uri="{FF2B5EF4-FFF2-40B4-BE49-F238E27FC236}">
                <a16:creationId xmlns:a16="http://schemas.microsoft.com/office/drawing/2014/main" id="{89B29CD6-4299-4447-B04C-1909FD67E251}"/>
              </a:ext>
            </a:extLst>
          </p:cNvPr>
          <p:cNvSpPr/>
          <p:nvPr/>
        </p:nvSpPr>
        <p:spPr>
          <a:xfrm>
            <a:off x="3342544" y="1990996"/>
            <a:ext cx="2320263" cy="4300584"/>
          </a:xfrm>
          <a:prstGeom prst="rect">
            <a:avLst/>
          </a:prstGeom>
          <a:gradFill>
            <a:gsLst>
              <a:gs pos="100000">
                <a:schemeClr val="accent2">
                  <a:alpha val="17000"/>
                </a:schemeClr>
              </a:gs>
              <a:gs pos="0">
                <a:schemeClr val="accent3">
                  <a:alpha val="5945"/>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tx1"/>
              </a:solidFill>
              <a:latin typeface="Montserrat" panose="00000500000000000000" pitchFamily="50" charset="0"/>
            </a:endParaRPr>
          </a:p>
        </p:txBody>
      </p:sp>
      <p:sp>
        <p:nvSpPr>
          <p:cNvPr id="8" name="Rectangle 7">
            <a:extLst>
              <a:ext uri="{FF2B5EF4-FFF2-40B4-BE49-F238E27FC236}">
                <a16:creationId xmlns:a16="http://schemas.microsoft.com/office/drawing/2014/main" id="{8B03FC65-52B7-461B-B1C3-8CBEA1866349}"/>
              </a:ext>
            </a:extLst>
          </p:cNvPr>
          <p:cNvSpPr/>
          <p:nvPr/>
        </p:nvSpPr>
        <p:spPr>
          <a:xfrm>
            <a:off x="916210" y="4198571"/>
            <a:ext cx="2320263" cy="2093009"/>
          </a:xfrm>
          <a:prstGeom prst="rect">
            <a:avLst/>
          </a:prstGeom>
          <a:gradFill>
            <a:gsLst>
              <a:gs pos="100000">
                <a:schemeClr val="accent2">
                  <a:alpha val="17000"/>
                </a:schemeClr>
              </a:gs>
              <a:gs pos="0">
                <a:schemeClr val="accent3">
                  <a:alpha val="5945"/>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tx1"/>
              </a:solidFill>
              <a:latin typeface="Montserrat" panose="00000500000000000000" pitchFamily="50" charset="0"/>
            </a:endParaRPr>
          </a:p>
        </p:txBody>
      </p:sp>
      <p:sp>
        <p:nvSpPr>
          <p:cNvPr id="35" name="Rectangle 34">
            <a:extLst>
              <a:ext uri="{FF2B5EF4-FFF2-40B4-BE49-F238E27FC236}">
                <a16:creationId xmlns:a16="http://schemas.microsoft.com/office/drawing/2014/main" id="{E168CF5A-4487-4EC7-B1AE-EF0CEE9AB10C}"/>
              </a:ext>
            </a:extLst>
          </p:cNvPr>
          <p:cNvSpPr/>
          <p:nvPr/>
        </p:nvSpPr>
        <p:spPr>
          <a:xfrm>
            <a:off x="916209" y="4198570"/>
            <a:ext cx="2320263" cy="498012"/>
          </a:xfrm>
          <a:prstGeom prst="rect">
            <a:avLst/>
          </a:prstGeom>
          <a:solidFill>
            <a:schemeClr val="bg1">
              <a:alpha val="590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accent2"/>
              </a:solidFill>
              <a:latin typeface="Montserrat" panose="00000500000000000000" pitchFamily="50" charset="0"/>
            </a:endParaRPr>
          </a:p>
        </p:txBody>
      </p:sp>
      <p:sp>
        <p:nvSpPr>
          <p:cNvPr id="36" name="Rectangle 35">
            <a:extLst>
              <a:ext uri="{FF2B5EF4-FFF2-40B4-BE49-F238E27FC236}">
                <a16:creationId xmlns:a16="http://schemas.microsoft.com/office/drawing/2014/main" id="{B8CA4EFE-FCE7-42B8-9257-E6B8CD90DA72}"/>
              </a:ext>
            </a:extLst>
          </p:cNvPr>
          <p:cNvSpPr/>
          <p:nvPr/>
        </p:nvSpPr>
        <p:spPr>
          <a:xfrm>
            <a:off x="3340884" y="3890537"/>
            <a:ext cx="2320263" cy="498012"/>
          </a:xfrm>
          <a:prstGeom prst="rect">
            <a:avLst/>
          </a:prstGeom>
          <a:solidFill>
            <a:schemeClr val="bg1">
              <a:alpha val="5908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accent2"/>
              </a:solidFill>
              <a:latin typeface="Montserrat" panose="00000500000000000000" pitchFamily="50" charset="0"/>
            </a:endParaRPr>
          </a:p>
        </p:txBody>
      </p:sp>
      <p:sp>
        <p:nvSpPr>
          <p:cNvPr id="30" name="TextBox 29">
            <a:extLst>
              <a:ext uri="{FF2B5EF4-FFF2-40B4-BE49-F238E27FC236}">
                <a16:creationId xmlns:a16="http://schemas.microsoft.com/office/drawing/2014/main" id="{F0E40513-E1E9-4476-8114-3406DFFE09F6}"/>
              </a:ext>
            </a:extLst>
          </p:cNvPr>
          <p:cNvSpPr txBox="1"/>
          <p:nvPr/>
        </p:nvSpPr>
        <p:spPr>
          <a:xfrm>
            <a:off x="1552472" y="3697204"/>
            <a:ext cx="1047738" cy="283667"/>
          </a:xfrm>
          <a:prstGeom prst="rect">
            <a:avLst/>
          </a:prstGeom>
          <a:noFill/>
        </p:spPr>
        <p:txBody>
          <a:bodyPr wrap="none" rtlCol="0">
            <a:noAutofit/>
          </a:bodyPr>
          <a:lstStyle/>
          <a:p>
            <a:pPr algn="ctr"/>
            <a:r>
              <a:rPr lang="en-US" sz="1100" b="1" dirty="0">
                <a:solidFill>
                  <a:schemeClr val="accent2"/>
                </a:solidFill>
                <a:latin typeface="Montserrat" panose="00000500000000000000" pitchFamily="50" charset="0"/>
              </a:rPr>
              <a:t>BENEFITS</a:t>
            </a:r>
          </a:p>
        </p:txBody>
      </p:sp>
      <p:sp>
        <p:nvSpPr>
          <p:cNvPr id="32" name="TextBox 31">
            <a:extLst>
              <a:ext uri="{FF2B5EF4-FFF2-40B4-BE49-F238E27FC236}">
                <a16:creationId xmlns:a16="http://schemas.microsoft.com/office/drawing/2014/main" id="{737523CC-2539-4052-85E7-A12E89CB0C56}"/>
              </a:ext>
            </a:extLst>
          </p:cNvPr>
          <p:cNvSpPr txBox="1"/>
          <p:nvPr/>
        </p:nvSpPr>
        <p:spPr>
          <a:xfrm>
            <a:off x="1552472" y="4304665"/>
            <a:ext cx="1047738" cy="283667"/>
          </a:xfrm>
          <a:prstGeom prst="rect">
            <a:avLst/>
          </a:prstGeom>
          <a:noFill/>
        </p:spPr>
        <p:txBody>
          <a:bodyPr wrap="none" rtlCol="0">
            <a:noAutofit/>
          </a:bodyPr>
          <a:lstStyle/>
          <a:p>
            <a:pPr algn="ctr"/>
            <a:r>
              <a:rPr lang="en-US" sz="1100" b="1" dirty="0">
                <a:solidFill>
                  <a:schemeClr val="accent2"/>
                </a:solidFill>
                <a:latin typeface="Montserrat" panose="00000500000000000000" pitchFamily="50" charset="0"/>
              </a:rPr>
              <a:t>FEATURES</a:t>
            </a:r>
          </a:p>
        </p:txBody>
      </p:sp>
      <p:sp>
        <p:nvSpPr>
          <p:cNvPr id="33" name="TextBox 32">
            <a:extLst>
              <a:ext uri="{FF2B5EF4-FFF2-40B4-BE49-F238E27FC236}">
                <a16:creationId xmlns:a16="http://schemas.microsoft.com/office/drawing/2014/main" id="{B554A4A2-B624-4DA9-AE13-6CFE2F71A04B}"/>
              </a:ext>
            </a:extLst>
          </p:cNvPr>
          <p:cNvSpPr txBox="1"/>
          <p:nvPr/>
        </p:nvSpPr>
        <p:spPr>
          <a:xfrm>
            <a:off x="3908278" y="3999455"/>
            <a:ext cx="1188794" cy="283667"/>
          </a:xfrm>
          <a:prstGeom prst="rect">
            <a:avLst/>
          </a:prstGeom>
          <a:noFill/>
        </p:spPr>
        <p:txBody>
          <a:bodyPr wrap="none" rtlCol="0">
            <a:noAutofit/>
          </a:bodyPr>
          <a:lstStyle/>
          <a:p>
            <a:pPr algn="ctr"/>
            <a:r>
              <a:rPr lang="en-US" sz="1100" b="1" dirty="0">
                <a:solidFill>
                  <a:schemeClr val="accent2"/>
                </a:solidFill>
                <a:latin typeface="Montserrat" panose="00000500000000000000" pitchFamily="50" charset="0"/>
              </a:rPr>
              <a:t>EXPERIENCE</a:t>
            </a:r>
          </a:p>
        </p:txBody>
      </p:sp>
      <p:sp>
        <p:nvSpPr>
          <p:cNvPr id="40" name="TextBox 39">
            <a:extLst>
              <a:ext uri="{FF2B5EF4-FFF2-40B4-BE49-F238E27FC236}">
                <a16:creationId xmlns:a16="http://schemas.microsoft.com/office/drawing/2014/main" id="{EE6EA3BE-1794-43C5-8D6E-2DD115E6EDF2}"/>
              </a:ext>
            </a:extLst>
          </p:cNvPr>
          <p:cNvSpPr txBox="1"/>
          <p:nvPr/>
        </p:nvSpPr>
        <p:spPr>
          <a:xfrm>
            <a:off x="2689825" y="1576863"/>
            <a:ext cx="1199367" cy="323165"/>
          </a:xfrm>
          <a:prstGeom prst="rect">
            <a:avLst/>
          </a:prstGeom>
          <a:noFill/>
        </p:spPr>
        <p:txBody>
          <a:bodyPr wrap="none" rtlCol="0">
            <a:spAutoFit/>
          </a:bodyPr>
          <a:lstStyle/>
          <a:p>
            <a:pPr algn="ctr"/>
            <a:r>
              <a:rPr lang="en-US" sz="1500" b="1" dirty="0">
                <a:solidFill>
                  <a:schemeClr val="tx2"/>
                </a:solidFill>
                <a:latin typeface="Montserrat" panose="00000500000000000000" pitchFamily="50" charset="0"/>
              </a:rPr>
              <a:t>PRODUCT</a:t>
            </a:r>
          </a:p>
        </p:txBody>
      </p:sp>
      <p:grpSp>
        <p:nvGrpSpPr>
          <p:cNvPr id="70" name="Group 69">
            <a:extLst>
              <a:ext uri="{FF2B5EF4-FFF2-40B4-BE49-F238E27FC236}">
                <a16:creationId xmlns:a16="http://schemas.microsoft.com/office/drawing/2014/main" id="{F67C5894-C092-4FCD-87B0-35C9AB621DAD}"/>
              </a:ext>
            </a:extLst>
          </p:cNvPr>
          <p:cNvGrpSpPr/>
          <p:nvPr/>
        </p:nvGrpSpPr>
        <p:grpSpPr>
          <a:xfrm>
            <a:off x="2137994" y="2262929"/>
            <a:ext cx="864309" cy="384334"/>
            <a:chOff x="1329732" y="3222221"/>
            <a:chExt cx="1164834" cy="384334"/>
          </a:xfrm>
        </p:grpSpPr>
        <p:sp>
          <p:nvSpPr>
            <p:cNvPr id="71" name="Freeform: Shape 25">
              <a:extLst>
                <a:ext uri="{FF2B5EF4-FFF2-40B4-BE49-F238E27FC236}">
                  <a16:creationId xmlns:a16="http://schemas.microsoft.com/office/drawing/2014/main" id="{94B97825-240F-4873-828C-DF50E8285A8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72" name="Rectangle 71">
              <a:extLst>
                <a:ext uri="{FF2B5EF4-FFF2-40B4-BE49-F238E27FC236}">
                  <a16:creationId xmlns:a16="http://schemas.microsoft.com/office/drawing/2014/main" id="{9DD9845D-57EA-4DE0-AD83-957505B5A288}"/>
                </a:ext>
              </a:extLst>
            </p:cNvPr>
            <p:cNvSpPr/>
            <p:nvPr/>
          </p:nvSpPr>
          <p:spPr>
            <a:xfrm>
              <a:off x="1329732" y="3222221"/>
              <a:ext cx="1164834" cy="38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Simple</a:t>
              </a:r>
            </a:p>
          </p:txBody>
        </p:sp>
      </p:grpSp>
      <p:grpSp>
        <p:nvGrpSpPr>
          <p:cNvPr id="73" name="Group 72">
            <a:extLst>
              <a:ext uri="{FF2B5EF4-FFF2-40B4-BE49-F238E27FC236}">
                <a16:creationId xmlns:a16="http://schemas.microsoft.com/office/drawing/2014/main" id="{40500A5E-468E-4939-91F7-76E5007F9B9E}"/>
              </a:ext>
            </a:extLst>
          </p:cNvPr>
          <p:cNvGrpSpPr/>
          <p:nvPr/>
        </p:nvGrpSpPr>
        <p:grpSpPr>
          <a:xfrm>
            <a:off x="1081476" y="2293025"/>
            <a:ext cx="864309" cy="606469"/>
            <a:chOff x="1329732" y="3000086"/>
            <a:chExt cx="1164834" cy="606469"/>
          </a:xfrm>
        </p:grpSpPr>
        <p:sp>
          <p:nvSpPr>
            <p:cNvPr id="74" name="Freeform: Shape 25">
              <a:extLst>
                <a:ext uri="{FF2B5EF4-FFF2-40B4-BE49-F238E27FC236}">
                  <a16:creationId xmlns:a16="http://schemas.microsoft.com/office/drawing/2014/main" id="{78F56463-D3D3-476B-866A-E222CE0F5835}"/>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75" name="Rectangle 74">
              <a:extLst>
                <a:ext uri="{FF2B5EF4-FFF2-40B4-BE49-F238E27FC236}">
                  <a16:creationId xmlns:a16="http://schemas.microsoft.com/office/drawing/2014/main" id="{CBFB925C-1659-4DD9-B69B-E1E3FF3F4228}"/>
                </a:ext>
              </a:extLst>
            </p:cNvPr>
            <p:cNvSpPr/>
            <p:nvPr/>
          </p:nvSpPr>
          <p:spPr>
            <a:xfrm>
              <a:off x="1329732" y="3000086"/>
              <a:ext cx="1164834" cy="606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Easy Syncing</a:t>
              </a:r>
            </a:p>
          </p:txBody>
        </p:sp>
      </p:grpSp>
      <p:grpSp>
        <p:nvGrpSpPr>
          <p:cNvPr id="76" name="Group 75">
            <a:extLst>
              <a:ext uri="{FF2B5EF4-FFF2-40B4-BE49-F238E27FC236}">
                <a16:creationId xmlns:a16="http://schemas.microsoft.com/office/drawing/2014/main" id="{2613FD11-5E53-40C9-B439-8279ACF7777E}"/>
              </a:ext>
            </a:extLst>
          </p:cNvPr>
          <p:cNvGrpSpPr/>
          <p:nvPr/>
        </p:nvGrpSpPr>
        <p:grpSpPr>
          <a:xfrm>
            <a:off x="2100145" y="2748430"/>
            <a:ext cx="864309" cy="529229"/>
            <a:chOff x="1329732" y="3077326"/>
            <a:chExt cx="1164834" cy="529229"/>
          </a:xfrm>
        </p:grpSpPr>
        <p:sp>
          <p:nvSpPr>
            <p:cNvPr id="77" name="Freeform: Shape 25">
              <a:extLst>
                <a:ext uri="{FF2B5EF4-FFF2-40B4-BE49-F238E27FC236}">
                  <a16:creationId xmlns:a16="http://schemas.microsoft.com/office/drawing/2014/main" id="{533383B9-6FB1-4328-B19F-F79FFF92E46A}"/>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78" name="Rectangle 77">
              <a:extLst>
                <a:ext uri="{FF2B5EF4-FFF2-40B4-BE49-F238E27FC236}">
                  <a16:creationId xmlns:a16="http://schemas.microsoft.com/office/drawing/2014/main" id="{B5390C11-EC4F-4F6B-B8A4-D7A1B5185976}"/>
                </a:ext>
              </a:extLst>
            </p:cNvPr>
            <p:cNvSpPr/>
            <p:nvPr/>
          </p:nvSpPr>
          <p:spPr>
            <a:xfrm>
              <a:off x="1329732" y="3077326"/>
              <a:ext cx="1164834" cy="529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Fast to use</a:t>
              </a:r>
            </a:p>
          </p:txBody>
        </p:sp>
      </p:grpSp>
      <p:grpSp>
        <p:nvGrpSpPr>
          <p:cNvPr id="79" name="Group 78">
            <a:extLst>
              <a:ext uri="{FF2B5EF4-FFF2-40B4-BE49-F238E27FC236}">
                <a16:creationId xmlns:a16="http://schemas.microsoft.com/office/drawing/2014/main" id="{ECD65095-60E4-45D0-BB73-8D710BB97763}"/>
              </a:ext>
            </a:extLst>
          </p:cNvPr>
          <p:cNvGrpSpPr/>
          <p:nvPr/>
        </p:nvGrpSpPr>
        <p:grpSpPr>
          <a:xfrm>
            <a:off x="4176001" y="2209666"/>
            <a:ext cx="1087813" cy="578098"/>
            <a:chOff x="1329732" y="3028458"/>
            <a:chExt cx="1164834" cy="578098"/>
          </a:xfrm>
        </p:grpSpPr>
        <p:sp>
          <p:nvSpPr>
            <p:cNvPr id="80" name="Freeform: Shape 25">
              <a:extLst>
                <a:ext uri="{FF2B5EF4-FFF2-40B4-BE49-F238E27FC236}">
                  <a16:creationId xmlns:a16="http://schemas.microsoft.com/office/drawing/2014/main" id="{2BDF153F-9255-492F-A3AA-F0A80D8A0CC6}"/>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81" name="Rectangle 80">
              <a:extLst>
                <a:ext uri="{FF2B5EF4-FFF2-40B4-BE49-F238E27FC236}">
                  <a16:creationId xmlns:a16="http://schemas.microsoft.com/office/drawing/2014/main" id="{40A38F6D-7937-46A8-A0C0-9B0D85EB8735}"/>
                </a:ext>
              </a:extLst>
            </p:cNvPr>
            <p:cNvSpPr/>
            <p:nvPr/>
          </p:nvSpPr>
          <p:spPr>
            <a:xfrm>
              <a:off x="1329732" y="3028458"/>
              <a:ext cx="1164834" cy="5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Everything everywhere</a:t>
              </a:r>
            </a:p>
          </p:txBody>
        </p:sp>
      </p:grpSp>
      <p:grpSp>
        <p:nvGrpSpPr>
          <p:cNvPr id="82" name="Group 81">
            <a:extLst>
              <a:ext uri="{FF2B5EF4-FFF2-40B4-BE49-F238E27FC236}">
                <a16:creationId xmlns:a16="http://schemas.microsoft.com/office/drawing/2014/main" id="{B22B667D-01AA-4D3D-9465-D72A28F2769B}"/>
              </a:ext>
            </a:extLst>
          </p:cNvPr>
          <p:cNvGrpSpPr/>
          <p:nvPr/>
        </p:nvGrpSpPr>
        <p:grpSpPr>
          <a:xfrm>
            <a:off x="3675964" y="2928611"/>
            <a:ext cx="910390" cy="578098"/>
            <a:chOff x="1329732" y="3028458"/>
            <a:chExt cx="1164834" cy="578098"/>
          </a:xfrm>
        </p:grpSpPr>
        <p:sp>
          <p:nvSpPr>
            <p:cNvPr id="83" name="Freeform: Shape 25">
              <a:extLst>
                <a:ext uri="{FF2B5EF4-FFF2-40B4-BE49-F238E27FC236}">
                  <a16:creationId xmlns:a16="http://schemas.microsoft.com/office/drawing/2014/main" id="{8857C101-60F9-4C8E-A6CE-A5796633D973}"/>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84" name="Rectangle 83">
              <a:extLst>
                <a:ext uri="{FF2B5EF4-FFF2-40B4-BE49-F238E27FC236}">
                  <a16:creationId xmlns:a16="http://schemas.microsoft.com/office/drawing/2014/main" id="{682FC923-9A4F-4730-B353-3BC7C2690E43}"/>
                </a:ext>
              </a:extLst>
            </p:cNvPr>
            <p:cNvSpPr/>
            <p:nvPr/>
          </p:nvSpPr>
          <p:spPr>
            <a:xfrm>
              <a:off x="1329732" y="3028458"/>
              <a:ext cx="1164834" cy="5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Never forget</a:t>
              </a:r>
            </a:p>
          </p:txBody>
        </p:sp>
      </p:grpSp>
      <p:grpSp>
        <p:nvGrpSpPr>
          <p:cNvPr id="88" name="Group 87">
            <a:extLst>
              <a:ext uri="{FF2B5EF4-FFF2-40B4-BE49-F238E27FC236}">
                <a16:creationId xmlns:a16="http://schemas.microsoft.com/office/drawing/2014/main" id="{453584AB-1DED-43FB-A8BE-415772260744}"/>
              </a:ext>
            </a:extLst>
          </p:cNvPr>
          <p:cNvGrpSpPr/>
          <p:nvPr/>
        </p:nvGrpSpPr>
        <p:grpSpPr>
          <a:xfrm>
            <a:off x="3638816" y="4636519"/>
            <a:ext cx="910390" cy="578098"/>
            <a:chOff x="1329732" y="3028458"/>
            <a:chExt cx="1164834" cy="578098"/>
          </a:xfrm>
        </p:grpSpPr>
        <p:sp>
          <p:nvSpPr>
            <p:cNvPr id="89" name="Freeform: Shape 25">
              <a:extLst>
                <a:ext uri="{FF2B5EF4-FFF2-40B4-BE49-F238E27FC236}">
                  <a16:creationId xmlns:a16="http://schemas.microsoft.com/office/drawing/2014/main" id="{0F0E26D8-BD15-476D-A17C-29E8D88A02B2}"/>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90" name="Rectangle 89">
              <a:extLst>
                <a:ext uri="{FF2B5EF4-FFF2-40B4-BE49-F238E27FC236}">
                  <a16:creationId xmlns:a16="http://schemas.microsoft.com/office/drawing/2014/main" id="{3F0C0908-A08A-437F-8337-6FA4D622852A}"/>
                </a:ext>
              </a:extLst>
            </p:cNvPr>
            <p:cNvSpPr/>
            <p:nvPr/>
          </p:nvSpPr>
          <p:spPr>
            <a:xfrm>
              <a:off x="1329732" y="3028458"/>
              <a:ext cx="1164834" cy="5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External Brain</a:t>
              </a:r>
            </a:p>
          </p:txBody>
        </p:sp>
      </p:grpSp>
      <p:grpSp>
        <p:nvGrpSpPr>
          <p:cNvPr id="91" name="Group 90">
            <a:extLst>
              <a:ext uri="{FF2B5EF4-FFF2-40B4-BE49-F238E27FC236}">
                <a16:creationId xmlns:a16="http://schemas.microsoft.com/office/drawing/2014/main" id="{486460EE-6ECB-40B9-953F-01937F058E0E}"/>
              </a:ext>
            </a:extLst>
          </p:cNvPr>
          <p:cNvGrpSpPr/>
          <p:nvPr/>
        </p:nvGrpSpPr>
        <p:grpSpPr>
          <a:xfrm>
            <a:off x="4078452" y="5325230"/>
            <a:ext cx="1260006" cy="578098"/>
            <a:chOff x="1329732" y="3028458"/>
            <a:chExt cx="1164834" cy="578098"/>
          </a:xfrm>
        </p:grpSpPr>
        <p:sp>
          <p:nvSpPr>
            <p:cNvPr id="92" name="Freeform: Shape 25">
              <a:extLst>
                <a:ext uri="{FF2B5EF4-FFF2-40B4-BE49-F238E27FC236}">
                  <a16:creationId xmlns:a16="http://schemas.microsoft.com/office/drawing/2014/main" id="{4F361521-50C2-428E-AB37-5E9348D37040}"/>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93" name="Rectangle 92">
              <a:extLst>
                <a:ext uri="{FF2B5EF4-FFF2-40B4-BE49-F238E27FC236}">
                  <a16:creationId xmlns:a16="http://schemas.microsoft.com/office/drawing/2014/main" id="{6B6E1A8B-6F85-4C75-9D52-9A7E7C052B32}"/>
                </a:ext>
              </a:extLst>
            </p:cNvPr>
            <p:cNvSpPr/>
            <p:nvPr/>
          </p:nvSpPr>
          <p:spPr>
            <a:xfrm>
              <a:off x="1329732" y="3028458"/>
              <a:ext cx="1164834" cy="5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Remember Everything</a:t>
              </a:r>
            </a:p>
          </p:txBody>
        </p:sp>
      </p:grpSp>
      <p:grpSp>
        <p:nvGrpSpPr>
          <p:cNvPr id="100" name="Group 99">
            <a:extLst>
              <a:ext uri="{FF2B5EF4-FFF2-40B4-BE49-F238E27FC236}">
                <a16:creationId xmlns:a16="http://schemas.microsoft.com/office/drawing/2014/main" id="{3638D7E9-802C-41E4-8DC1-448847DFACF1}"/>
              </a:ext>
            </a:extLst>
          </p:cNvPr>
          <p:cNvGrpSpPr/>
          <p:nvPr/>
        </p:nvGrpSpPr>
        <p:grpSpPr>
          <a:xfrm>
            <a:off x="1152686" y="5604372"/>
            <a:ext cx="1087813" cy="492293"/>
            <a:chOff x="1329732" y="3114262"/>
            <a:chExt cx="1164834" cy="492293"/>
          </a:xfrm>
        </p:grpSpPr>
        <p:sp>
          <p:nvSpPr>
            <p:cNvPr id="101" name="Freeform: Shape 25">
              <a:extLst>
                <a:ext uri="{FF2B5EF4-FFF2-40B4-BE49-F238E27FC236}">
                  <a16:creationId xmlns:a16="http://schemas.microsoft.com/office/drawing/2014/main" id="{97E0CE23-BCCD-4D46-AC36-DA54D404341B}"/>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02" name="Rectangle 101">
              <a:extLst>
                <a:ext uri="{FF2B5EF4-FFF2-40B4-BE49-F238E27FC236}">
                  <a16:creationId xmlns:a16="http://schemas.microsoft.com/office/drawing/2014/main" id="{88B5742C-C1EA-4512-8531-243E44718E58}"/>
                </a:ext>
              </a:extLst>
            </p:cNvPr>
            <p:cNvSpPr/>
            <p:nvPr/>
          </p:nvSpPr>
          <p:spPr>
            <a:xfrm>
              <a:off x="1329732" y="3114262"/>
              <a:ext cx="1164834" cy="492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Includes images</a:t>
              </a:r>
            </a:p>
          </p:txBody>
        </p:sp>
      </p:grpSp>
      <p:grpSp>
        <p:nvGrpSpPr>
          <p:cNvPr id="97" name="Group 96">
            <a:extLst>
              <a:ext uri="{FF2B5EF4-FFF2-40B4-BE49-F238E27FC236}">
                <a16:creationId xmlns:a16="http://schemas.microsoft.com/office/drawing/2014/main" id="{EC015314-9FF8-4320-9E75-EC0536144AB1}"/>
              </a:ext>
            </a:extLst>
          </p:cNvPr>
          <p:cNvGrpSpPr/>
          <p:nvPr/>
        </p:nvGrpSpPr>
        <p:grpSpPr>
          <a:xfrm>
            <a:off x="2039593" y="5213631"/>
            <a:ext cx="1087813" cy="492293"/>
            <a:chOff x="1329732" y="3114262"/>
            <a:chExt cx="1164834" cy="492293"/>
          </a:xfrm>
        </p:grpSpPr>
        <p:sp>
          <p:nvSpPr>
            <p:cNvPr id="98" name="Freeform: Shape 25">
              <a:extLst>
                <a:ext uri="{FF2B5EF4-FFF2-40B4-BE49-F238E27FC236}">
                  <a16:creationId xmlns:a16="http://schemas.microsoft.com/office/drawing/2014/main" id="{0113D5E0-1515-48BF-943E-FE3BBE777A79}"/>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99" name="Rectangle 98">
              <a:extLst>
                <a:ext uri="{FF2B5EF4-FFF2-40B4-BE49-F238E27FC236}">
                  <a16:creationId xmlns:a16="http://schemas.microsoft.com/office/drawing/2014/main" id="{44CF55E4-4F9A-4461-B00C-7B041723F1C8}"/>
                </a:ext>
              </a:extLst>
            </p:cNvPr>
            <p:cNvSpPr/>
            <p:nvPr/>
          </p:nvSpPr>
          <p:spPr>
            <a:xfrm>
              <a:off x="1329732" y="3114262"/>
              <a:ext cx="1164834" cy="492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Rich meta data</a:t>
              </a:r>
            </a:p>
          </p:txBody>
        </p:sp>
      </p:grpSp>
      <p:grpSp>
        <p:nvGrpSpPr>
          <p:cNvPr id="94" name="Group 93">
            <a:extLst>
              <a:ext uri="{FF2B5EF4-FFF2-40B4-BE49-F238E27FC236}">
                <a16:creationId xmlns:a16="http://schemas.microsoft.com/office/drawing/2014/main" id="{BAB70F84-99CE-4EEB-80AD-C3BF814D62E1}"/>
              </a:ext>
            </a:extLst>
          </p:cNvPr>
          <p:cNvGrpSpPr/>
          <p:nvPr/>
        </p:nvGrpSpPr>
        <p:grpSpPr>
          <a:xfrm>
            <a:off x="1063381" y="4915449"/>
            <a:ext cx="1087813" cy="492293"/>
            <a:chOff x="1329732" y="3114262"/>
            <a:chExt cx="1164834" cy="492293"/>
          </a:xfrm>
        </p:grpSpPr>
        <p:sp>
          <p:nvSpPr>
            <p:cNvPr id="95" name="Freeform: Shape 25">
              <a:extLst>
                <a:ext uri="{FF2B5EF4-FFF2-40B4-BE49-F238E27FC236}">
                  <a16:creationId xmlns:a16="http://schemas.microsoft.com/office/drawing/2014/main" id="{57F2AE8D-8185-418B-A290-211950199E5E}"/>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96" name="Rectangle 95">
              <a:extLst>
                <a:ext uri="{FF2B5EF4-FFF2-40B4-BE49-F238E27FC236}">
                  <a16:creationId xmlns:a16="http://schemas.microsoft.com/office/drawing/2014/main" id="{A038F8A4-7DBB-485C-B8B6-CD63CA69171A}"/>
                </a:ext>
              </a:extLst>
            </p:cNvPr>
            <p:cNvSpPr/>
            <p:nvPr/>
          </p:nvSpPr>
          <p:spPr>
            <a:xfrm>
              <a:off x="1329732" y="3114262"/>
              <a:ext cx="1164834" cy="492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Sync across devices</a:t>
              </a:r>
            </a:p>
          </p:txBody>
        </p:sp>
      </p:grpSp>
      <p:sp>
        <p:nvSpPr>
          <p:cNvPr id="22" name="Freeform: Shape 21">
            <a:extLst>
              <a:ext uri="{FF2B5EF4-FFF2-40B4-BE49-F238E27FC236}">
                <a16:creationId xmlns:a16="http://schemas.microsoft.com/office/drawing/2014/main" id="{EA2712C1-637D-441F-8874-7F17C8A0681C}"/>
              </a:ext>
            </a:extLst>
          </p:cNvPr>
          <p:cNvSpPr/>
          <p:nvPr/>
        </p:nvSpPr>
        <p:spPr>
          <a:xfrm>
            <a:off x="8961281" y="1990996"/>
            <a:ext cx="2169413" cy="3323086"/>
          </a:xfrm>
          <a:custGeom>
            <a:avLst/>
            <a:gdLst>
              <a:gd name="connsiteX0" fmla="*/ 1648968 w 1647825"/>
              <a:gd name="connsiteY0" fmla="*/ 1642777 h 2524125"/>
              <a:gd name="connsiteX1" fmla="*/ 1390841 w 1647825"/>
              <a:gd name="connsiteY1" fmla="*/ 2525649 h 2524125"/>
              <a:gd name="connsiteX2" fmla="*/ 5144 w 1647825"/>
              <a:gd name="connsiteY2" fmla="*/ 1645158 h 2524125"/>
              <a:gd name="connsiteX3" fmla="*/ 0 w 1647825"/>
              <a:gd name="connsiteY3" fmla="*/ 1641824 h 2524125"/>
              <a:gd name="connsiteX4" fmla="*/ 0 w 1647825"/>
              <a:gd name="connsiteY4" fmla="*/ 0 h 2524125"/>
              <a:gd name="connsiteX5" fmla="*/ 1392936 w 1647825"/>
              <a:gd name="connsiteY5" fmla="*/ 763238 h 2524125"/>
              <a:gd name="connsiteX6" fmla="*/ 1648968 w 1647825"/>
              <a:gd name="connsiteY6" fmla="*/ 1642777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7825" h="2524125">
                <a:moveTo>
                  <a:pt x="1648968" y="1642777"/>
                </a:moveTo>
                <a:cubicBezTo>
                  <a:pt x="1648968" y="1967770"/>
                  <a:pt x="1554289" y="2270665"/>
                  <a:pt x="1390841" y="2525649"/>
                </a:cubicBezTo>
                <a:lnTo>
                  <a:pt x="5144" y="1645158"/>
                </a:lnTo>
                <a:lnTo>
                  <a:pt x="0" y="1641824"/>
                </a:lnTo>
                <a:lnTo>
                  <a:pt x="0" y="0"/>
                </a:lnTo>
                <a:cubicBezTo>
                  <a:pt x="585883" y="0"/>
                  <a:pt x="1100423" y="304419"/>
                  <a:pt x="1392936" y="763238"/>
                </a:cubicBezTo>
                <a:cubicBezTo>
                  <a:pt x="1555052" y="1017556"/>
                  <a:pt x="1648968" y="1319308"/>
                  <a:pt x="1648968" y="1642777"/>
                </a:cubicBezTo>
                <a:close/>
              </a:path>
            </a:pathLst>
          </a:custGeom>
          <a:gradFill>
            <a:gsLst>
              <a:gs pos="0">
                <a:schemeClr val="accent2">
                  <a:alpha val="17000"/>
                </a:schemeClr>
              </a:gs>
              <a:gs pos="100000">
                <a:schemeClr val="accent3">
                  <a:alpha val="5945"/>
                </a:schemeClr>
              </a:gs>
            </a:gsLst>
            <a:path path="circle">
              <a:fillToRect r="100000" b="100000"/>
            </a:path>
          </a:gradFill>
          <a:ln w="19050" cap="flat">
            <a:solidFill>
              <a:schemeClr val="bg1"/>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7020282-88B1-4B5F-86A6-24DDA127ED2A}"/>
              </a:ext>
            </a:extLst>
          </p:cNvPr>
          <p:cNvSpPr/>
          <p:nvPr/>
        </p:nvSpPr>
        <p:spPr>
          <a:xfrm>
            <a:off x="6790363" y="1990997"/>
            <a:ext cx="2169413" cy="3323086"/>
          </a:xfrm>
          <a:custGeom>
            <a:avLst/>
            <a:gdLst>
              <a:gd name="connsiteX0" fmla="*/ 1648968 w 1647825"/>
              <a:gd name="connsiteY0" fmla="*/ 0 h 2524125"/>
              <a:gd name="connsiteX1" fmla="*/ 1648968 w 1647825"/>
              <a:gd name="connsiteY1" fmla="*/ 1648397 h 2524125"/>
              <a:gd name="connsiteX2" fmla="*/ 261176 w 1647825"/>
              <a:gd name="connsiteY2" fmla="*/ 2530221 h 2524125"/>
              <a:gd name="connsiteX3" fmla="*/ 0 w 1647825"/>
              <a:gd name="connsiteY3" fmla="*/ 1642777 h 2524125"/>
              <a:gd name="connsiteX4" fmla="*/ 258985 w 1647825"/>
              <a:gd name="connsiteY4" fmla="*/ 758666 h 2524125"/>
              <a:gd name="connsiteX5" fmla="*/ 1648968 w 1647825"/>
              <a:gd name="connsiteY5" fmla="*/ 0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825" h="2524125">
                <a:moveTo>
                  <a:pt x="1648968" y="0"/>
                </a:moveTo>
                <a:lnTo>
                  <a:pt x="1648968" y="1648397"/>
                </a:lnTo>
                <a:lnTo>
                  <a:pt x="261176" y="2530221"/>
                </a:lnTo>
                <a:cubicBezTo>
                  <a:pt x="95822" y="2274284"/>
                  <a:pt x="0" y="1969675"/>
                  <a:pt x="0" y="1642777"/>
                </a:cubicBezTo>
                <a:cubicBezTo>
                  <a:pt x="0" y="1317308"/>
                  <a:pt x="95059" y="1013936"/>
                  <a:pt x="258985" y="758666"/>
                </a:cubicBezTo>
                <a:cubicBezTo>
                  <a:pt x="551879" y="302419"/>
                  <a:pt x="1064990" y="0"/>
                  <a:pt x="1648968" y="0"/>
                </a:cubicBezTo>
                <a:close/>
              </a:path>
            </a:pathLst>
          </a:custGeom>
          <a:gradFill flip="none" rotWithShape="1">
            <a:gsLst>
              <a:gs pos="0">
                <a:schemeClr val="accent2">
                  <a:alpha val="17000"/>
                </a:schemeClr>
              </a:gs>
              <a:gs pos="100000">
                <a:schemeClr val="accent3">
                  <a:alpha val="5945"/>
                </a:schemeClr>
              </a:gs>
            </a:gsLst>
            <a:path path="circle">
              <a:fillToRect t="100000" r="100000"/>
            </a:path>
            <a:tileRect l="-100000" b="-100000"/>
          </a:gradFill>
          <a:ln w="19050" cap="flat">
            <a:solidFill>
              <a:schemeClr val="bg1"/>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E1F36D0-36BD-475F-B7DF-B3C66DACE9AB}"/>
              </a:ext>
            </a:extLst>
          </p:cNvPr>
          <p:cNvSpPr/>
          <p:nvPr/>
        </p:nvSpPr>
        <p:spPr>
          <a:xfrm>
            <a:off x="7134210" y="4156896"/>
            <a:ext cx="3649127" cy="2156872"/>
          </a:xfrm>
          <a:custGeom>
            <a:avLst/>
            <a:gdLst>
              <a:gd name="connsiteX0" fmla="*/ 2778633 w 2771775"/>
              <a:gd name="connsiteY0" fmla="*/ 880491 h 1638300"/>
              <a:gd name="connsiteX1" fmla="*/ 1387793 w 2771775"/>
              <a:gd name="connsiteY1" fmla="*/ 1640491 h 1638300"/>
              <a:gd name="connsiteX2" fmla="*/ 0 w 2771775"/>
              <a:gd name="connsiteY2" fmla="*/ 885063 h 1638300"/>
              <a:gd name="connsiteX3" fmla="*/ 1387793 w 2771775"/>
              <a:gd name="connsiteY3" fmla="*/ 3238 h 1638300"/>
              <a:gd name="connsiteX4" fmla="*/ 1392936 w 2771775"/>
              <a:gd name="connsiteY4" fmla="*/ 0 h 1638300"/>
              <a:gd name="connsiteX5" fmla="*/ 2778633 w 2771775"/>
              <a:gd name="connsiteY5" fmla="*/ 880491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1775" h="1638300">
                <a:moveTo>
                  <a:pt x="2778633" y="880491"/>
                </a:moveTo>
                <a:cubicBezTo>
                  <a:pt x="2485740" y="1337501"/>
                  <a:pt x="1972342" y="1640491"/>
                  <a:pt x="1387793" y="1640491"/>
                </a:cubicBezTo>
                <a:cubicBezTo>
                  <a:pt x="805244" y="1640491"/>
                  <a:pt x="293275" y="1339501"/>
                  <a:pt x="0" y="885063"/>
                </a:cubicBezTo>
                <a:lnTo>
                  <a:pt x="1387793" y="3238"/>
                </a:lnTo>
                <a:lnTo>
                  <a:pt x="1392936" y="0"/>
                </a:lnTo>
                <a:lnTo>
                  <a:pt x="2778633" y="880491"/>
                </a:lnTo>
                <a:close/>
              </a:path>
            </a:pathLst>
          </a:custGeom>
          <a:gradFill flip="none" rotWithShape="1">
            <a:gsLst>
              <a:gs pos="0">
                <a:schemeClr val="accent2">
                  <a:alpha val="17000"/>
                </a:schemeClr>
              </a:gs>
              <a:gs pos="100000">
                <a:schemeClr val="accent3">
                  <a:alpha val="5945"/>
                </a:schemeClr>
              </a:gs>
            </a:gsLst>
            <a:path path="circle">
              <a:fillToRect l="100000" b="100000"/>
            </a:path>
            <a:tileRect t="-100000" r="-100000"/>
          </a:gradFill>
          <a:ln w="19050" cap="flat">
            <a:solidFill>
              <a:schemeClr val="bg1"/>
            </a:solid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DE06D549-89CF-4DC9-B521-A2CE5FBCB3F0}"/>
              </a:ext>
            </a:extLst>
          </p:cNvPr>
          <p:cNvSpPr txBox="1"/>
          <p:nvPr/>
        </p:nvSpPr>
        <p:spPr>
          <a:xfrm>
            <a:off x="8290159" y="1575658"/>
            <a:ext cx="1337226" cy="323165"/>
          </a:xfrm>
          <a:prstGeom prst="rect">
            <a:avLst/>
          </a:prstGeom>
          <a:noFill/>
        </p:spPr>
        <p:txBody>
          <a:bodyPr wrap="none" rtlCol="0">
            <a:spAutoFit/>
          </a:bodyPr>
          <a:lstStyle/>
          <a:p>
            <a:pPr algn="ctr"/>
            <a:r>
              <a:rPr lang="en-US" sz="1500" b="1" dirty="0">
                <a:solidFill>
                  <a:schemeClr val="tx2"/>
                </a:solidFill>
                <a:latin typeface="Montserrat" panose="00000500000000000000" pitchFamily="50" charset="0"/>
              </a:rPr>
              <a:t>CUSTOMER</a:t>
            </a:r>
          </a:p>
        </p:txBody>
      </p:sp>
      <p:grpSp>
        <p:nvGrpSpPr>
          <p:cNvPr id="45" name="Group 44">
            <a:extLst>
              <a:ext uri="{FF2B5EF4-FFF2-40B4-BE49-F238E27FC236}">
                <a16:creationId xmlns:a16="http://schemas.microsoft.com/office/drawing/2014/main" id="{C92A506E-47E5-42F5-9596-A9D8E8868D02}"/>
              </a:ext>
            </a:extLst>
          </p:cNvPr>
          <p:cNvGrpSpPr/>
          <p:nvPr/>
        </p:nvGrpSpPr>
        <p:grpSpPr>
          <a:xfrm>
            <a:off x="7767438" y="2491371"/>
            <a:ext cx="1012461" cy="543783"/>
            <a:chOff x="1329732" y="3062772"/>
            <a:chExt cx="1164834" cy="543783"/>
          </a:xfrm>
        </p:grpSpPr>
        <p:sp>
          <p:nvSpPr>
            <p:cNvPr id="46" name="Freeform: Shape 25">
              <a:extLst>
                <a:ext uri="{FF2B5EF4-FFF2-40B4-BE49-F238E27FC236}">
                  <a16:creationId xmlns:a16="http://schemas.microsoft.com/office/drawing/2014/main" id="{7BB2C5D5-F7B0-43FB-A819-073DF3B3BCB2}"/>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47" name="Rectangle 46">
              <a:extLst>
                <a:ext uri="{FF2B5EF4-FFF2-40B4-BE49-F238E27FC236}">
                  <a16:creationId xmlns:a16="http://schemas.microsoft.com/office/drawing/2014/main" id="{6A0EDE3E-E24A-4E0F-B5B5-2F788D968A1C}"/>
                </a:ext>
              </a:extLst>
            </p:cNvPr>
            <p:cNvSpPr/>
            <p:nvPr/>
          </p:nvSpPr>
          <p:spPr>
            <a:xfrm>
              <a:off x="1329732" y="3062772"/>
              <a:ext cx="1164834" cy="543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Fast to enter things</a:t>
              </a:r>
            </a:p>
          </p:txBody>
        </p:sp>
      </p:grpSp>
      <p:grpSp>
        <p:nvGrpSpPr>
          <p:cNvPr id="49" name="Group 48">
            <a:extLst>
              <a:ext uri="{FF2B5EF4-FFF2-40B4-BE49-F238E27FC236}">
                <a16:creationId xmlns:a16="http://schemas.microsoft.com/office/drawing/2014/main" id="{1363E0BD-4529-48CD-A0F6-D750373F9656}"/>
              </a:ext>
            </a:extLst>
          </p:cNvPr>
          <p:cNvGrpSpPr/>
          <p:nvPr/>
        </p:nvGrpSpPr>
        <p:grpSpPr>
          <a:xfrm>
            <a:off x="7331418" y="3143856"/>
            <a:ext cx="805552" cy="510515"/>
            <a:chOff x="1329732" y="3096040"/>
            <a:chExt cx="1164834" cy="510515"/>
          </a:xfrm>
        </p:grpSpPr>
        <p:sp>
          <p:nvSpPr>
            <p:cNvPr id="50" name="Freeform: Shape 25">
              <a:extLst>
                <a:ext uri="{FF2B5EF4-FFF2-40B4-BE49-F238E27FC236}">
                  <a16:creationId xmlns:a16="http://schemas.microsoft.com/office/drawing/2014/main" id="{7F2F0F67-74B9-48BD-9BC0-3A1E3908F7F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1" name="Rectangle 50">
              <a:extLst>
                <a:ext uri="{FF2B5EF4-FFF2-40B4-BE49-F238E27FC236}">
                  <a16:creationId xmlns:a16="http://schemas.microsoft.com/office/drawing/2014/main" id="{6387D769-4096-4485-81CB-32DDD0FCBB94}"/>
                </a:ext>
              </a:extLst>
            </p:cNvPr>
            <p:cNvSpPr/>
            <p:nvPr/>
          </p:nvSpPr>
          <p:spPr>
            <a:xfrm>
              <a:off x="1329732" y="3096040"/>
              <a:ext cx="1164834" cy="51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Single System</a:t>
              </a:r>
            </a:p>
          </p:txBody>
        </p:sp>
      </p:grpSp>
      <p:grpSp>
        <p:nvGrpSpPr>
          <p:cNvPr id="52" name="Group 51">
            <a:extLst>
              <a:ext uri="{FF2B5EF4-FFF2-40B4-BE49-F238E27FC236}">
                <a16:creationId xmlns:a16="http://schemas.microsoft.com/office/drawing/2014/main" id="{1BB88D54-2905-4192-A33D-E89F83F240EA}"/>
              </a:ext>
            </a:extLst>
          </p:cNvPr>
          <p:cNvGrpSpPr/>
          <p:nvPr/>
        </p:nvGrpSpPr>
        <p:grpSpPr>
          <a:xfrm>
            <a:off x="7062134" y="3762550"/>
            <a:ext cx="1008916" cy="566213"/>
            <a:chOff x="1329732" y="3040342"/>
            <a:chExt cx="1164834" cy="566213"/>
          </a:xfrm>
        </p:grpSpPr>
        <p:sp>
          <p:nvSpPr>
            <p:cNvPr id="53" name="Freeform: Shape 25">
              <a:extLst>
                <a:ext uri="{FF2B5EF4-FFF2-40B4-BE49-F238E27FC236}">
                  <a16:creationId xmlns:a16="http://schemas.microsoft.com/office/drawing/2014/main" id="{8B27E51B-A547-42DC-BBD0-EC64B894785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4" name="Rectangle 53">
              <a:extLst>
                <a:ext uri="{FF2B5EF4-FFF2-40B4-BE49-F238E27FC236}">
                  <a16:creationId xmlns:a16="http://schemas.microsoft.com/office/drawing/2014/main" id="{688F0969-53B4-49CC-A661-E57DF74DCC30}"/>
                </a:ext>
              </a:extLst>
            </p:cNvPr>
            <p:cNvSpPr/>
            <p:nvPr/>
          </p:nvSpPr>
          <p:spPr>
            <a:xfrm>
              <a:off x="1329732" y="3040342"/>
              <a:ext cx="1164834" cy="56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Share notes with people</a:t>
              </a:r>
            </a:p>
          </p:txBody>
        </p:sp>
      </p:grpSp>
      <p:grpSp>
        <p:nvGrpSpPr>
          <p:cNvPr id="55" name="Group 54">
            <a:extLst>
              <a:ext uri="{FF2B5EF4-FFF2-40B4-BE49-F238E27FC236}">
                <a16:creationId xmlns:a16="http://schemas.microsoft.com/office/drawing/2014/main" id="{4E776E03-4171-479F-A9DC-B6389BBF57C0}"/>
              </a:ext>
            </a:extLst>
          </p:cNvPr>
          <p:cNvGrpSpPr/>
          <p:nvPr/>
        </p:nvGrpSpPr>
        <p:grpSpPr>
          <a:xfrm>
            <a:off x="9430620" y="2843249"/>
            <a:ext cx="1012461" cy="543783"/>
            <a:chOff x="1329732" y="3062772"/>
            <a:chExt cx="1164834" cy="543783"/>
          </a:xfrm>
        </p:grpSpPr>
        <p:sp>
          <p:nvSpPr>
            <p:cNvPr id="56" name="Freeform: Shape 25">
              <a:extLst>
                <a:ext uri="{FF2B5EF4-FFF2-40B4-BE49-F238E27FC236}">
                  <a16:creationId xmlns:a16="http://schemas.microsoft.com/office/drawing/2014/main" id="{76EFA8A0-3441-487D-BDD3-C2473F40C31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7" name="Rectangle 56">
              <a:extLst>
                <a:ext uri="{FF2B5EF4-FFF2-40B4-BE49-F238E27FC236}">
                  <a16:creationId xmlns:a16="http://schemas.microsoft.com/office/drawing/2014/main" id="{0F7D7940-EA40-4EE8-AEB7-E16A2DC7554C}"/>
                </a:ext>
              </a:extLst>
            </p:cNvPr>
            <p:cNvSpPr/>
            <p:nvPr/>
          </p:nvSpPr>
          <p:spPr>
            <a:xfrm>
              <a:off x="1329732" y="3062772"/>
              <a:ext cx="1164834" cy="543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Loosing things</a:t>
              </a:r>
            </a:p>
          </p:txBody>
        </p:sp>
      </p:grpSp>
      <p:grpSp>
        <p:nvGrpSpPr>
          <p:cNvPr id="58" name="Group 57">
            <a:extLst>
              <a:ext uri="{FF2B5EF4-FFF2-40B4-BE49-F238E27FC236}">
                <a16:creationId xmlns:a16="http://schemas.microsoft.com/office/drawing/2014/main" id="{E4A541E4-6FC6-4138-A247-2FCE826C5E95}"/>
              </a:ext>
            </a:extLst>
          </p:cNvPr>
          <p:cNvGrpSpPr/>
          <p:nvPr/>
        </p:nvGrpSpPr>
        <p:grpSpPr>
          <a:xfrm>
            <a:off x="9883471" y="3593294"/>
            <a:ext cx="1012461" cy="543783"/>
            <a:chOff x="1329732" y="3062772"/>
            <a:chExt cx="1164834" cy="543783"/>
          </a:xfrm>
        </p:grpSpPr>
        <p:sp>
          <p:nvSpPr>
            <p:cNvPr id="59" name="Freeform: Shape 25">
              <a:extLst>
                <a:ext uri="{FF2B5EF4-FFF2-40B4-BE49-F238E27FC236}">
                  <a16:creationId xmlns:a16="http://schemas.microsoft.com/office/drawing/2014/main" id="{FB650A2C-B9BC-4978-BF2E-5F3B225C782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60" name="Rectangle 59">
              <a:extLst>
                <a:ext uri="{FF2B5EF4-FFF2-40B4-BE49-F238E27FC236}">
                  <a16:creationId xmlns:a16="http://schemas.microsoft.com/office/drawing/2014/main" id="{3860C3BF-1EEC-4F79-8236-1719C6BF69AF}"/>
                </a:ext>
              </a:extLst>
            </p:cNvPr>
            <p:cNvSpPr/>
            <p:nvPr/>
          </p:nvSpPr>
          <p:spPr>
            <a:xfrm>
              <a:off x="1329732" y="3062772"/>
              <a:ext cx="1164834" cy="543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Locked into a system</a:t>
              </a:r>
            </a:p>
          </p:txBody>
        </p:sp>
      </p:grpSp>
      <p:grpSp>
        <p:nvGrpSpPr>
          <p:cNvPr id="61" name="Group 60">
            <a:extLst>
              <a:ext uri="{FF2B5EF4-FFF2-40B4-BE49-F238E27FC236}">
                <a16:creationId xmlns:a16="http://schemas.microsoft.com/office/drawing/2014/main" id="{398131B8-C3A5-4DE9-8E69-EA7BFC9A071B}"/>
              </a:ext>
            </a:extLst>
          </p:cNvPr>
          <p:cNvGrpSpPr/>
          <p:nvPr/>
        </p:nvGrpSpPr>
        <p:grpSpPr>
          <a:xfrm>
            <a:off x="7953241" y="5038159"/>
            <a:ext cx="967959" cy="566213"/>
            <a:chOff x="1329732" y="3040342"/>
            <a:chExt cx="1164834" cy="566213"/>
          </a:xfrm>
        </p:grpSpPr>
        <p:sp>
          <p:nvSpPr>
            <p:cNvPr id="62" name="Freeform: Shape 25">
              <a:extLst>
                <a:ext uri="{FF2B5EF4-FFF2-40B4-BE49-F238E27FC236}">
                  <a16:creationId xmlns:a16="http://schemas.microsoft.com/office/drawing/2014/main" id="{7199E48E-2F1B-4BFA-BAD2-340EC62B0A42}"/>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63" name="Rectangle 62">
              <a:extLst>
                <a:ext uri="{FF2B5EF4-FFF2-40B4-BE49-F238E27FC236}">
                  <a16:creationId xmlns:a16="http://schemas.microsoft.com/office/drawing/2014/main" id="{B28ED9FC-7972-42F7-9F28-840C0A62369A}"/>
                </a:ext>
              </a:extLst>
            </p:cNvPr>
            <p:cNvSpPr/>
            <p:nvPr/>
          </p:nvSpPr>
          <p:spPr>
            <a:xfrm>
              <a:off x="1329732" y="3040342"/>
              <a:ext cx="1164834" cy="56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Remember things</a:t>
              </a:r>
            </a:p>
          </p:txBody>
        </p:sp>
      </p:grpSp>
      <p:grpSp>
        <p:nvGrpSpPr>
          <p:cNvPr id="67" name="Group 66">
            <a:extLst>
              <a:ext uri="{FF2B5EF4-FFF2-40B4-BE49-F238E27FC236}">
                <a16:creationId xmlns:a16="http://schemas.microsoft.com/office/drawing/2014/main" id="{F7AD5120-A498-44D6-9EDB-07D845C2C36E}"/>
              </a:ext>
            </a:extLst>
          </p:cNvPr>
          <p:cNvGrpSpPr/>
          <p:nvPr/>
        </p:nvGrpSpPr>
        <p:grpSpPr>
          <a:xfrm>
            <a:off x="8993276" y="5224716"/>
            <a:ext cx="967959" cy="566213"/>
            <a:chOff x="1329732" y="3040342"/>
            <a:chExt cx="1164834" cy="566213"/>
          </a:xfrm>
        </p:grpSpPr>
        <p:sp>
          <p:nvSpPr>
            <p:cNvPr id="68" name="Freeform: Shape 25">
              <a:extLst>
                <a:ext uri="{FF2B5EF4-FFF2-40B4-BE49-F238E27FC236}">
                  <a16:creationId xmlns:a16="http://schemas.microsoft.com/office/drawing/2014/main" id="{E7981C4C-C644-4B91-A56A-76DE642F2B7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69" name="Rectangle 68">
              <a:extLst>
                <a:ext uri="{FF2B5EF4-FFF2-40B4-BE49-F238E27FC236}">
                  <a16:creationId xmlns:a16="http://schemas.microsoft.com/office/drawing/2014/main" id="{E7482133-D45C-44D8-A5BB-59A93DB08991}"/>
                </a:ext>
              </a:extLst>
            </p:cNvPr>
            <p:cNvSpPr/>
            <p:nvPr/>
          </p:nvSpPr>
          <p:spPr>
            <a:xfrm>
              <a:off x="1329732" y="3040342"/>
              <a:ext cx="1164834" cy="56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Save Information</a:t>
              </a:r>
            </a:p>
          </p:txBody>
        </p:sp>
      </p:grpSp>
      <p:sp>
        <p:nvSpPr>
          <p:cNvPr id="37" name="Oval 36">
            <a:extLst>
              <a:ext uri="{FF2B5EF4-FFF2-40B4-BE49-F238E27FC236}">
                <a16:creationId xmlns:a16="http://schemas.microsoft.com/office/drawing/2014/main" id="{6BEDD921-7D88-4E55-B5AD-670CD4963981}"/>
              </a:ext>
            </a:extLst>
          </p:cNvPr>
          <p:cNvSpPr/>
          <p:nvPr/>
        </p:nvSpPr>
        <p:spPr>
          <a:xfrm>
            <a:off x="8268836" y="3477250"/>
            <a:ext cx="1379873" cy="1370778"/>
          </a:xfrm>
          <a:prstGeom prst="ellipse">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tx1"/>
              </a:solidFill>
              <a:latin typeface="Montserrat" panose="00000500000000000000" pitchFamily="50" charset="0"/>
            </a:endParaRPr>
          </a:p>
        </p:txBody>
      </p:sp>
      <p:grpSp>
        <p:nvGrpSpPr>
          <p:cNvPr id="31" name="Group 30">
            <a:extLst>
              <a:ext uri="{FF2B5EF4-FFF2-40B4-BE49-F238E27FC236}">
                <a16:creationId xmlns:a16="http://schemas.microsoft.com/office/drawing/2014/main" id="{73982C91-FD32-4E17-9C76-E10CCB353300}"/>
              </a:ext>
            </a:extLst>
          </p:cNvPr>
          <p:cNvGrpSpPr/>
          <p:nvPr/>
        </p:nvGrpSpPr>
        <p:grpSpPr>
          <a:xfrm>
            <a:off x="8473942" y="3678742"/>
            <a:ext cx="973174" cy="967793"/>
            <a:chOff x="8649279" y="3028950"/>
            <a:chExt cx="952844" cy="947576"/>
          </a:xfrm>
        </p:grpSpPr>
        <p:sp>
          <p:nvSpPr>
            <p:cNvPr id="26" name="TextBox 25">
              <a:extLst>
                <a:ext uri="{FF2B5EF4-FFF2-40B4-BE49-F238E27FC236}">
                  <a16:creationId xmlns:a16="http://schemas.microsoft.com/office/drawing/2014/main" id="{15F33A44-5BD5-4D7D-BC44-0A021040B8B3}"/>
                </a:ext>
              </a:extLst>
            </p:cNvPr>
            <p:cNvSpPr txBox="1"/>
            <p:nvPr/>
          </p:nvSpPr>
          <p:spPr>
            <a:xfrm rot="18175542">
              <a:off x="8697899" y="3077300"/>
              <a:ext cx="855606" cy="850876"/>
            </a:xfrm>
            <a:prstGeom prst="rect">
              <a:avLst/>
            </a:prstGeom>
            <a:noFill/>
          </p:spPr>
          <p:txBody>
            <a:bodyPr wrap="none" rtlCol="0">
              <a:prstTxWarp prst="textArchUp">
                <a:avLst/>
              </a:prstTxWarp>
              <a:spAutoFit/>
            </a:bodyPr>
            <a:lstStyle/>
            <a:p>
              <a:pPr algn="ctr"/>
              <a:r>
                <a:rPr lang="en-US" sz="1200" b="1" dirty="0">
                  <a:solidFill>
                    <a:schemeClr val="accent2"/>
                  </a:solidFill>
                  <a:latin typeface="Montserrat" panose="00000500000000000000" pitchFamily="50" charset="0"/>
                </a:rPr>
                <a:t>WANTS</a:t>
              </a:r>
            </a:p>
          </p:txBody>
        </p:sp>
        <p:sp>
          <p:nvSpPr>
            <p:cNvPr id="28" name="TextBox 27">
              <a:extLst>
                <a:ext uri="{FF2B5EF4-FFF2-40B4-BE49-F238E27FC236}">
                  <a16:creationId xmlns:a16="http://schemas.microsoft.com/office/drawing/2014/main" id="{845CE97A-1D19-4DFA-A2A5-1F7E79D4B627}"/>
                </a:ext>
              </a:extLst>
            </p:cNvPr>
            <p:cNvSpPr txBox="1"/>
            <p:nvPr/>
          </p:nvSpPr>
          <p:spPr>
            <a:xfrm rot="3366277">
              <a:off x="8697899" y="3077300"/>
              <a:ext cx="855606" cy="850876"/>
            </a:xfrm>
            <a:prstGeom prst="rect">
              <a:avLst/>
            </a:prstGeom>
            <a:noFill/>
          </p:spPr>
          <p:txBody>
            <a:bodyPr wrap="none" rtlCol="0">
              <a:prstTxWarp prst="textArchUp">
                <a:avLst/>
              </a:prstTxWarp>
              <a:spAutoFit/>
            </a:bodyPr>
            <a:lstStyle/>
            <a:p>
              <a:pPr algn="ctr"/>
              <a:r>
                <a:rPr lang="en-US" sz="1200" b="1" dirty="0">
                  <a:solidFill>
                    <a:schemeClr val="accent2"/>
                  </a:solidFill>
                  <a:latin typeface="Montserrat" panose="00000500000000000000" pitchFamily="50" charset="0"/>
                </a:rPr>
                <a:t>FEARS</a:t>
              </a:r>
            </a:p>
          </p:txBody>
        </p:sp>
        <p:sp>
          <p:nvSpPr>
            <p:cNvPr id="29" name="TextBox 28">
              <a:extLst>
                <a:ext uri="{FF2B5EF4-FFF2-40B4-BE49-F238E27FC236}">
                  <a16:creationId xmlns:a16="http://schemas.microsoft.com/office/drawing/2014/main" id="{E43EA22E-18AE-4301-85D1-B6EB1DA28861}"/>
                </a:ext>
              </a:extLst>
            </p:cNvPr>
            <p:cNvSpPr txBox="1"/>
            <p:nvPr/>
          </p:nvSpPr>
          <p:spPr>
            <a:xfrm>
              <a:off x="8649279" y="3028950"/>
              <a:ext cx="952844" cy="947576"/>
            </a:xfrm>
            <a:prstGeom prst="rect">
              <a:avLst/>
            </a:prstGeom>
            <a:noFill/>
          </p:spPr>
          <p:txBody>
            <a:bodyPr wrap="none" rtlCol="0">
              <a:prstTxWarp prst="textArchDown">
                <a:avLst/>
              </a:prstTxWarp>
              <a:spAutoFit/>
            </a:bodyPr>
            <a:lstStyle/>
            <a:p>
              <a:pPr algn="ctr"/>
              <a:r>
                <a:rPr lang="en-US" sz="1200" b="1" dirty="0">
                  <a:solidFill>
                    <a:schemeClr val="accent2"/>
                  </a:solidFill>
                  <a:latin typeface="Montserrat" panose="00000500000000000000" pitchFamily="50" charset="0"/>
                </a:rPr>
                <a:t>NEEDS</a:t>
              </a:r>
            </a:p>
          </p:txBody>
        </p:sp>
      </p:grpSp>
      <p:sp>
        <p:nvSpPr>
          <p:cNvPr id="39" name="Oval 38">
            <a:extLst>
              <a:ext uri="{FF2B5EF4-FFF2-40B4-BE49-F238E27FC236}">
                <a16:creationId xmlns:a16="http://schemas.microsoft.com/office/drawing/2014/main" id="{7300D69C-6414-4E81-A374-3A9FC7F1E77F}"/>
              </a:ext>
            </a:extLst>
          </p:cNvPr>
          <p:cNvSpPr/>
          <p:nvPr/>
        </p:nvSpPr>
        <p:spPr>
          <a:xfrm>
            <a:off x="8708373" y="3901888"/>
            <a:ext cx="504311" cy="500988"/>
          </a:xfrm>
          <a:prstGeom prst="ellipse">
            <a:avLst/>
          </a:prstGeom>
          <a:solidFill>
            <a:schemeClr val="bg1"/>
          </a:solidFill>
          <a:ln>
            <a:noFill/>
          </a:ln>
          <a:effectLst>
            <a:outerShdw blurRad="513353" sx="102000" sy="102000" algn="ctr" rotWithShape="0">
              <a:schemeClr val="accent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b="1">
              <a:solidFill>
                <a:schemeClr val="tx1"/>
              </a:solidFill>
              <a:latin typeface="Montserrat" panose="00000500000000000000" pitchFamily="50" charset="0"/>
            </a:endParaRPr>
          </a:p>
        </p:txBody>
      </p:sp>
      <p:cxnSp>
        <p:nvCxnSpPr>
          <p:cNvPr id="13" name="Straight Arrow Connector 12">
            <a:extLst>
              <a:ext uri="{FF2B5EF4-FFF2-40B4-BE49-F238E27FC236}">
                <a16:creationId xmlns:a16="http://schemas.microsoft.com/office/drawing/2014/main" id="{F685D885-076F-975E-3897-EB49D28901B3}"/>
              </a:ext>
            </a:extLst>
          </p:cNvPr>
          <p:cNvCxnSpPr>
            <a:cxnSpLocks/>
          </p:cNvCxnSpPr>
          <p:nvPr/>
        </p:nvCxnSpPr>
        <p:spPr>
          <a:xfrm>
            <a:off x="5974080" y="4135596"/>
            <a:ext cx="562283" cy="0"/>
          </a:xfrm>
          <a:prstGeom prst="straightConnector1">
            <a:avLst/>
          </a:prstGeom>
          <a:ln w="12700">
            <a:gradFill>
              <a:gsLst>
                <a:gs pos="0">
                  <a:schemeClr val="tx2">
                    <a:lumMod val="60000"/>
                    <a:lumOff val="40000"/>
                    <a:alpha val="0"/>
                  </a:schemeClr>
                </a:gs>
                <a:gs pos="100000">
                  <a:schemeClr val="tx2">
                    <a:lumMod val="60000"/>
                    <a:lumOff val="40000"/>
                  </a:schemeClr>
                </a:gs>
              </a:gsLst>
              <a:lin ang="5400000" scaled="0"/>
            </a:gra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61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par>
                                <p:cTn id="14" presetID="0" presetClass="path" presetSubtype="0" decel="50000" fill="hold" grpId="1" nodeType="withEffect">
                                  <p:stCondLst>
                                    <p:cond delay="0"/>
                                  </p:stCondLst>
                                  <p:childTnLst>
                                    <p:animMotion origin="layout" path="M 0.0987 0.16343 L -2.91667E-6 -2.59259E-6 " pathEditMode="relative" rAng="0" ptsTypes="AA">
                                      <p:cBhvr>
                                        <p:cTn id="15" dur="2000" fill="hold"/>
                                        <p:tgtEl>
                                          <p:spTgt spid="7"/>
                                        </p:tgtEl>
                                        <p:attrNameLst>
                                          <p:attrName>ppt_x</p:attrName>
                                          <p:attrName>ppt_y</p:attrName>
                                        </p:attrNameLst>
                                      </p:cBhvr>
                                      <p:rCtr x="-4922" y="-8194"/>
                                    </p:animMotion>
                                  </p:childTnLst>
                                </p:cTn>
                              </p:par>
                              <p:par>
                                <p:cTn id="16" presetID="0" presetClass="path" presetSubtype="0" decel="50000" fill="hold" grpId="1" nodeType="withEffect">
                                  <p:stCondLst>
                                    <p:cond delay="0"/>
                                  </p:stCondLst>
                                  <p:childTnLst>
                                    <p:animMotion origin="layout" path="M 0.09922 -0.1618 L -3.54167E-6 3.7037E-6 " pathEditMode="relative" rAng="0" ptsTypes="AA">
                                      <p:cBhvr>
                                        <p:cTn id="17" dur="2000" fill="hold"/>
                                        <p:tgtEl>
                                          <p:spTgt spid="8"/>
                                        </p:tgtEl>
                                        <p:attrNameLst>
                                          <p:attrName>ppt_x</p:attrName>
                                          <p:attrName>ppt_y</p:attrName>
                                        </p:attrNameLst>
                                      </p:cBhvr>
                                      <p:rCtr x="-4935" y="8102"/>
                                    </p:animMotion>
                                  </p:childTnLst>
                                </p:cTn>
                              </p:par>
                              <p:par>
                                <p:cTn id="18" presetID="0" presetClass="path" presetSubtype="0" decel="50000" fill="hold" grpId="1" nodeType="withEffect">
                                  <p:stCondLst>
                                    <p:cond delay="0"/>
                                  </p:stCondLst>
                                  <p:childTnLst>
                                    <p:animMotion origin="layout" path="M -0.10378 -3.7037E-6 L -2.08333E-6 -3.7037E-6 " pathEditMode="relative" rAng="0" ptsTypes="AA">
                                      <p:cBhvr>
                                        <p:cTn id="19" dur="2000" fill="hold"/>
                                        <p:tgtEl>
                                          <p:spTgt spid="3"/>
                                        </p:tgtEl>
                                        <p:attrNameLst>
                                          <p:attrName>ppt_x</p:attrName>
                                          <p:attrName>ppt_y</p:attrName>
                                        </p:attrNameLst>
                                      </p:cBhvr>
                                      <p:rCtr x="5221" y="0"/>
                                    </p:animMotion>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0"/>
                                        <p:tgtEl>
                                          <p:spTgt spid="24"/>
                                        </p:tgtEl>
                                      </p:cBhvr>
                                    </p:animEffect>
                                  </p:childTnLst>
                                </p:cTn>
                              </p:par>
                              <p:par>
                                <p:cTn id="29" presetID="0" presetClass="path" presetSubtype="0" decel="50000" fill="hold" grpId="1" nodeType="withEffect">
                                  <p:stCondLst>
                                    <p:cond delay="0"/>
                                  </p:stCondLst>
                                  <p:childTnLst>
                                    <p:animMotion origin="layout" path="M 0.08763 0.07199 L 2.91667E-6 -1.04083E-17 " pathEditMode="relative" rAng="0" ptsTypes="AA">
                                      <p:cBhvr>
                                        <p:cTn id="30" dur="2000" fill="hold"/>
                                        <p:tgtEl>
                                          <p:spTgt spid="23"/>
                                        </p:tgtEl>
                                        <p:attrNameLst>
                                          <p:attrName>ppt_x</p:attrName>
                                          <p:attrName>ppt_y</p:attrName>
                                        </p:attrNameLst>
                                      </p:cBhvr>
                                      <p:rCtr x="-4583" y="-3981"/>
                                    </p:animMotion>
                                  </p:childTnLst>
                                </p:cTn>
                              </p:par>
                              <p:par>
                                <p:cTn id="31" presetID="0" presetClass="path" presetSubtype="0" decel="50000" fill="hold" grpId="1" nodeType="withEffect">
                                  <p:stCondLst>
                                    <p:cond delay="0"/>
                                  </p:stCondLst>
                                  <p:childTnLst>
                                    <p:animMotion origin="layout" path="M -0.0905 0.07338 L 2.08333E-7 1.48148E-6 " pathEditMode="relative" rAng="0" ptsTypes="AA">
                                      <p:cBhvr>
                                        <p:cTn id="32" dur="2000" fill="hold"/>
                                        <p:tgtEl>
                                          <p:spTgt spid="22"/>
                                        </p:tgtEl>
                                        <p:attrNameLst>
                                          <p:attrName>ppt_x</p:attrName>
                                          <p:attrName>ppt_y</p:attrName>
                                        </p:attrNameLst>
                                      </p:cBhvr>
                                      <p:rCtr x="4570" y="-3750"/>
                                    </p:animMotion>
                                  </p:childTnLst>
                                </p:cTn>
                              </p:par>
                              <p:par>
                                <p:cTn id="33" presetID="0" presetClass="path" presetSubtype="0" decel="50000" fill="hold" grpId="1" nodeType="withEffect">
                                  <p:stCondLst>
                                    <p:cond delay="0"/>
                                  </p:stCondLst>
                                  <p:childTnLst>
                                    <p:animMotion origin="layout" path="M -0.00053 -0.15718 L 4.16667E-6 -1.85185E-6 " pathEditMode="relative" rAng="0" ptsTypes="AA">
                                      <p:cBhvr>
                                        <p:cTn id="34" dur="2000" fill="hold"/>
                                        <p:tgtEl>
                                          <p:spTgt spid="24"/>
                                        </p:tgtEl>
                                        <p:attrNameLst>
                                          <p:attrName>ppt_x</p:attrName>
                                          <p:attrName>ppt_y</p:attrName>
                                        </p:attrNameLst>
                                      </p:cBhvr>
                                      <p:rCtr x="26" y="7894"/>
                                    </p:animMotion>
                                  </p:childTnLst>
                                </p:cTn>
                              </p:par>
                              <p:par>
                                <p:cTn id="35" presetID="10" presetClass="entr" presetSubtype="0" fill="hold" grpId="0" nodeType="withEffect">
                                  <p:stCondLst>
                                    <p:cond delay="10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1000"/>
                                        <p:tgtEl>
                                          <p:spTgt spid="42"/>
                                        </p:tgtEl>
                                      </p:cBhvr>
                                    </p:animEffect>
                                  </p:childTnLst>
                                </p:cTn>
                              </p:par>
                              <p:par>
                                <p:cTn id="41" presetID="17" presetClass="entr" presetSubtype="10" fill="hold" grpId="0" nodeType="withEffect">
                                  <p:stCondLst>
                                    <p:cond delay="1500"/>
                                  </p:stCondLst>
                                  <p:childTnLst>
                                    <p:set>
                                      <p:cBhvr>
                                        <p:cTn id="42" dur="1" fill="hold">
                                          <p:stCondLst>
                                            <p:cond delay="0"/>
                                          </p:stCondLst>
                                        </p:cTn>
                                        <p:tgtEl>
                                          <p:spTgt spid="34"/>
                                        </p:tgtEl>
                                        <p:attrNameLst>
                                          <p:attrName>style.visibility</p:attrName>
                                        </p:attrNameLst>
                                      </p:cBhvr>
                                      <p:to>
                                        <p:strVal val="visible"/>
                                      </p:to>
                                    </p:set>
                                    <p:anim calcmode="lin" valueType="num">
                                      <p:cBhvr>
                                        <p:cTn id="43" dur="1500" fill="hold"/>
                                        <p:tgtEl>
                                          <p:spTgt spid="34"/>
                                        </p:tgtEl>
                                        <p:attrNameLst>
                                          <p:attrName>ppt_w</p:attrName>
                                        </p:attrNameLst>
                                      </p:cBhvr>
                                      <p:tavLst>
                                        <p:tav tm="0">
                                          <p:val>
                                            <p:fltVal val="0"/>
                                          </p:val>
                                        </p:tav>
                                        <p:tav tm="100000">
                                          <p:val>
                                            <p:strVal val="#ppt_w"/>
                                          </p:val>
                                        </p:tav>
                                      </p:tavLst>
                                    </p:anim>
                                    <p:anim calcmode="lin" valueType="num">
                                      <p:cBhvr>
                                        <p:cTn id="44" dur="1500" fill="hold"/>
                                        <p:tgtEl>
                                          <p:spTgt spid="34"/>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1500"/>
                                  </p:stCondLst>
                                  <p:childTnLst>
                                    <p:set>
                                      <p:cBhvr>
                                        <p:cTn id="46" dur="1" fill="hold">
                                          <p:stCondLst>
                                            <p:cond delay="0"/>
                                          </p:stCondLst>
                                        </p:cTn>
                                        <p:tgtEl>
                                          <p:spTgt spid="35"/>
                                        </p:tgtEl>
                                        <p:attrNameLst>
                                          <p:attrName>style.visibility</p:attrName>
                                        </p:attrNameLst>
                                      </p:cBhvr>
                                      <p:to>
                                        <p:strVal val="visible"/>
                                      </p:to>
                                    </p:set>
                                    <p:anim calcmode="lin" valueType="num">
                                      <p:cBhvr>
                                        <p:cTn id="47" dur="1500" fill="hold"/>
                                        <p:tgtEl>
                                          <p:spTgt spid="35"/>
                                        </p:tgtEl>
                                        <p:attrNameLst>
                                          <p:attrName>ppt_w</p:attrName>
                                        </p:attrNameLst>
                                      </p:cBhvr>
                                      <p:tavLst>
                                        <p:tav tm="0">
                                          <p:val>
                                            <p:fltVal val="0"/>
                                          </p:val>
                                        </p:tav>
                                        <p:tav tm="100000">
                                          <p:val>
                                            <p:strVal val="#ppt_w"/>
                                          </p:val>
                                        </p:tav>
                                      </p:tavLst>
                                    </p:anim>
                                    <p:anim calcmode="lin" valueType="num">
                                      <p:cBhvr>
                                        <p:cTn id="48" dur="1500" fill="hold"/>
                                        <p:tgtEl>
                                          <p:spTgt spid="35"/>
                                        </p:tgtEl>
                                        <p:attrNameLst>
                                          <p:attrName>ppt_h</p:attrName>
                                        </p:attrNameLst>
                                      </p:cBhvr>
                                      <p:tavLst>
                                        <p:tav tm="0">
                                          <p:val>
                                            <p:strVal val="#ppt_h"/>
                                          </p:val>
                                        </p:tav>
                                        <p:tav tm="100000">
                                          <p:val>
                                            <p:strVal val="#ppt_h"/>
                                          </p:val>
                                        </p:tav>
                                      </p:tavLst>
                                    </p:anim>
                                  </p:childTnLst>
                                </p:cTn>
                              </p:par>
                              <p:par>
                                <p:cTn id="49" presetID="17" presetClass="entr" presetSubtype="10" fill="hold" grpId="0" nodeType="withEffect">
                                  <p:stCondLst>
                                    <p:cond delay="1500"/>
                                  </p:stCondLst>
                                  <p:childTnLst>
                                    <p:set>
                                      <p:cBhvr>
                                        <p:cTn id="50" dur="1" fill="hold">
                                          <p:stCondLst>
                                            <p:cond delay="0"/>
                                          </p:stCondLst>
                                        </p:cTn>
                                        <p:tgtEl>
                                          <p:spTgt spid="36"/>
                                        </p:tgtEl>
                                        <p:attrNameLst>
                                          <p:attrName>style.visibility</p:attrName>
                                        </p:attrNameLst>
                                      </p:cBhvr>
                                      <p:to>
                                        <p:strVal val="visible"/>
                                      </p:to>
                                    </p:set>
                                    <p:anim calcmode="lin" valueType="num">
                                      <p:cBhvr>
                                        <p:cTn id="51" dur="1500" fill="hold"/>
                                        <p:tgtEl>
                                          <p:spTgt spid="36"/>
                                        </p:tgtEl>
                                        <p:attrNameLst>
                                          <p:attrName>ppt_w</p:attrName>
                                        </p:attrNameLst>
                                      </p:cBhvr>
                                      <p:tavLst>
                                        <p:tav tm="0">
                                          <p:val>
                                            <p:fltVal val="0"/>
                                          </p:val>
                                        </p:tav>
                                        <p:tav tm="100000">
                                          <p:val>
                                            <p:strVal val="#ppt_w"/>
                                          </p:val>
                                        </p:tav>
                                      </p:tavLst>
                                    </p:anim>
                                    <p:anim calcmode="lin" valueType="num">
                                      <p:cBhvr>
                                        <p:cTn id="52" dur="1500" fill="hold"/>
                                        <p:tgtEl>
                                          <p:spTgt spid="36"/>
                                        </p:tgtEl>
                                        <p:attrNameLst>
                                          <p:attrName>ppt_h</p:attrName>
                                        </p:attrNameLst>
                                      </p:cBhvr>
                                      <p:tavLst>
                                        <p:tav tm="0">
                                          <p:val>
                                            <p:strVal val="#ppt_h"/>
                                          </p:val>
                                        </p:tav>
                                        <p:tav tm="100000">
                                          <p:val>
                                            <p:strVal val="#ppt_h"/>
                                          </p:val>
                                        </p:tav>
                                      </p:tavLst>
                                    </p:anim>
                                  </p:childTnLst>
                                </p:cTn>
                              </p:par>
                              <p:par>
                                <p:cTn id="53" presetID="23" presetClass="entr" presetSubtype="16" fill="hold" grpId="0" nodeType="withEffect">
                                  <p:stCondLst>
                                    <p:cond delay="1500"/>
                                  </p:stCondLst>
                                  <p:childTnLst>
                                    <p:set>
                                      <p:cBhvr>
                                        <p:cTn id="54" dur="1" fill="hold">
                                          <p:stCondLst>
                                            <p:cond delay="0"/>
                                          </p:stCondLst>
                                        </p:cTn>
                                        <p:tgtEl>
                                          <p:spTgt spid="37"/>
                                        </p:tgtEl>
                                        <p:attrNameLst>
                                          <p:attrName>style.visibility</p:attrName>
                                        </p:attrNameLst>
                                      </p:cBhvr>
                                      <p:to>
                                        <p:strVal val="visible"/>
                                      </p:to>
                                    </p:set>
                                    <p:anim calcmode="lin" valueType="num">
                                      <p:cBhvr>
                                        <p:cTn id="55" dur="1500" fill="hold"/>
                                        <p:tgtEl>
                                          <p:spTgt spid="37"/>
                                        </p:tgtEl>
                                        <p:attrNameLst>
                                          <p:attrName>ppt_w</p:attrName>
                                        </p:attrNameLst>
                                      </p:cBhvr>
                                      <p:tavLst>
                                        <p:tav tm="0">
                                          <p:val>
                                            <p:fltVal val="0"/>
                                          </p:val>
                                        </p:tav>
                                        <p:tav tm="100000">
                                          <p:val>
                                            <p:strVal val="#ppt_w"/>
                                          </p:val>
                                        </p:tav>
                                      </p:tavLst>
                                    </p:anim>
                                    <p:anim calcmode="lin" valueType="num">
                                      <p:cBhvr>
                                        <p:cTn id="56" dur="1500" fill="hold"/>
                                        <p:tgtEl>
                                          <p:spTgt spid="37"/>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15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1500" fill="hold"/>
                                        <p:tgtEl>
                                          <p:spTgt spid="39"/>
                                        </p:tgtEl>
                                        <p:attrNameLst>
                                          <p:attrName>ppt_w</p:attrName>
                                        </p:attrNameLst>
                                      </p:cBhvr>
                                      <p:tavLst>
                                        <p:tav tm="0">
                                          <p:val>
                                            <p:fltVal val="0"/>
                                          </p:val>
                                        </p:tav>
                                        <p:tav tm="100000">
                                          <p:val>
                                            <p:strVal val="#ppt_w"/>
                                          </p:val>
                                        </p:tav>
                                      </p:tavLst>
                                    </p:anim>
                                    <p:anim calcmode="lin" valueType="num">
                                      <p:cBhvr>
                                        <p:cTn id="60" dur="1500" fill="hold"/>
                                        <p:tgtEl>
                                          <p:spTgt spid="39"/>
                                        </p:tgtEl>
                                        <p:attrNameLst>
                                          <p:attrName>ppt_h</p:attrName>
                                        </p:attrNameLst>
                                      </p:cBhvr>
                                      <p:tavLst>
                                        <p:tav tm="0">
                                          <p:val>
                                            <p:fltVal val="0"/>
                                          </p:val>
                                        </p:tav>
                                        <p:tav tm="100000">
                                          <p:val>
                                            <p:strVal val="#ppt_h"/>
                                          </p:val>
                                        </p:tav>
                                      </p:tavLst>
                                    </p:anim>
                                  </p:childTnLst>
                                </p:cTn>
                              </p:par>
                              <p:par>
                                <p:cTn id="61" presetID="10" presetClass="entr" presetSubtype="0" fill="hold" grpId="0" nodeType="withEffect">
                                  <p:stCondLst>
                                    <p:cond delay="300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childTnLst>
                                </p:cTn>
                              </p:par>
                              <p:par>
                                <p:cTn id="64" presetID="10" presetClass="entr" presetSubtype="0" fill="hold" grpId="0" nodeType="withEffect">
                                  <p:stCondLst>
                                    <p:cond delay="300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childTnLst>
                                </p:cTn>
                              </p:par>
                              <p:par>
                                <p:cTn id="67" presetID="10" presetClass="entr" presetSubtype="0" fill="hold" grpId="0" nodeType="withEffect">
                                  <p:stCondLst>
                                    <p:cond delay="300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1000"/>
                                        <p:tgtEl>
                                          <p:spTgt spid="33"/>
                                        </p:tgtEl>
                                      </p:cBhvr>
                                    </p:animEffect>
                                  </p:childTnLst>
                                </p:cTn>
                              </p:par>
                              <p:par>
                                <p:cTn id="70" presetID="21" presetClass="entr" presetSubtype="1" fill="hold" nodeType="withEffect">
                                  <p:stCondLst>
                                    <p:cond delay="2500"/>
                                  </p:stCondLst>
                                  <p:childTnLst>
                                    <p:set>
                                      <p:cBhvr>
                                        <p:cTn id="71" dur="1" fill="hold">
                                          <p:stCondLst>
                                            <p:cond delay="0"/>
                                          </p:stCondLst>
                                        </p:cTn>
                                        <p:tgtEl>
                                          <p:spTgt spid="31"/>
                                        </p:tgtEl>
                                        <p:attrNameLst>
                                          <p:attrName>style.visibility</p:attrName>
                                        </p:attrNameLst>
                                      </p:cBhvr>
                                      <p:to>
                                        <p:strVal val="visible"/>
                                      </p:to>
                                    </p:set>
                                    <p:animEffect transition="in" filter="wheel(1)">
                                      <p:cBhvr>
                                        <p:cTn id="72" dur="2000"/>
                                        <p:tgtEl>
                                          <p:spTgt spid="31"/>
                                        </p:tgtEl>
                                      </p:cBhvr>
                                    </p:animEffect>
                                  </p:childTnLst>
                                </p:cTn>
                              </p:par>
                              <p:par>
                                <p:cTn id="73" presetID="42" presetClass="entr" presetSubtype="0" fill="hold" nodeType="withEffect">
                                  <p:stCondLst>
                                    <p:cond delay="400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1000"/>
                                        <p:tgtEl>
                                          <p:spTgt spid="73"/>
                                        </p:tgtEl>
                                      </p:cBhvr>
                                    </p:animEffect>
                                    <p:anim calcmode="lin" valueType="num">
                                      <p:cBhvr>
                                        <p:cTn id="76" dur="1000" fill="hold"/>
                                        <p:tgtEl>
                                          <p:spTgt spid="73"/>
                                        </p:tgtEl>
                                        <p:attrNameLst>
                                          <p:attrName>ppt_x</p:attrName>
                                        </p:attrNameLst>
                                      </p:cBhvr>
                                      <p:tavLst>
                                        <p:tav tm="0">
                                          <p:val>
                                            <p:strVal val="#ppt_x"/>
                                          </p:val>
                                        </p:tav>
                                        <p:tav tm="100000">
                                          <p:val>
                                            <p:strVal val="#ppt_x"/>
                                          </p:val>
                                        </p:tav>
                                      </p:tavLst>
                                    </p:anim>
                                    <p:anim calcmode="lin" valueType="num">
                                      <p:cBhvr>
                                        <p:cTn id="77" dur="1000" fill="hold"/>
                                        <p:tgtEl>
                                          <p:spTgt spid="73"/>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1000"/>
                                        <p:tgtEl>
                                          <p:spTgt spid="76"/>
                                        </p:tgtEl>
                                      </p:cBhvr>
                                    </p:animEffect>
                                    <p:anim calcmode="lin" valueType="num">
                                      <p:cBhvr>
                                        <p:cTn id="81" dur="1000" fill="hold"/>
                                        <p:tgtEl>
                                          <p:spTgt spid="76"/>
                                        </p:tgtEl>
                                        <p:attrNameLst>
                                          <p:attrName>ppt_x</p:attrName>
                                        </p:attrNameLst>
                                      </p:cBhvr>
                                      <p:tavLst>
                                        <p:tav tm="0">
                                          <p:val>
                                            <p:strVal val="#ppt_x"/>
                                          </p:val>
                                        </p:tav>
                                        <p:tav tm="100000">
                                          <p:val>
                                            <p:strVal val="#ppt_x"/>
                                          </p:val>
                                        </p:tav>
                                      </p:tavLst>
                                    </p:anim>
                                    <p:anim calcmode="lin" valueType="num">
                                      <p:cBhvr>
                                        <p:cTn id="82" dur="1000" fill="hold"/>
                                        <p:tgtEl>
                                          <p:spTgt spid="76"/>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400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1000"/>
                                        <p:tgtEl>
                                          <p:spTgt spid="70"/>
                                        </p:tgtEl>
                                      </p:cBhvr>
                                    </p:animEffect>
                                    <p:anim calcmode="lin" valueType="num">
                                      <p:cBhvr>
                                        <p:cTn id="86" dur="1000" fill="hold"/>
                                        <p:tgtEl>
                                          <p:spTgt spid="70"/>
                                        </p:tgtEl>
                                        <p:attrNameLst>
                                          <p:attrName>ppt_x</p:attrName>
                                        </p:attrNameLst>
                                      </p:cBhvr>
                                      <p:tavLst>
                                        <p:tav tm="0">
                                          <p:val>
                                            <p:strVal val="#ppt_x"/>
                                          </p:val>
                                        </p:tav>
                                        <p:tav tm="100000">
                                          <p:val>
                                            <p:strVal val="#ppt_x"/>
                                          </p:val>
                                        </p:tav>
                                      </p:tavLst>
                                    </p:anim>
                                    <p:anim calcmode="lin" valueType="num">
                                      <p:cBhvr>
                                        <p:cTn id="87" dur="1000" fill="hold"/>
                                        <p:tgtEl>
                                          <p:spTgt spid="70"/>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400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1000"/>
                                        <p:tgtEl>
                                          <p:spTgt spid="94"/>
                                        </p:tgtEl>
                                      </p:cBhvr>
                                    </p:animEffect>
                                    <p:anim calcmode="lin" valueType="num">
                                      <p:cBhvr>
                                        <p:cTn id="91" dur="1000" fill="hold"/>
                                        <p:tgtEl>
                                          <p:spTgt spid="94"/>
                                        </p:tgtEl>
                                        <p:attrNameLst>
                                          <p:attrName>ppt_x</p:attrName>
                                        </p:attrNameLst>
                                      </p:cBhvr>
                                      <p:tavLst>
                                        <p:tav tm="0">
                                          <p:val>
                                            <p:strVal val="#ppt_x"/>
                                          </p:val>
                                        </p:tav>
                                        <p:tav tm="100000">
                                          <p:val>
                                            <p:strVal val="#ppt_x"/>
                                          </p:val>
                                        </p:tav>
                                      </p:tavLst>
                                    </p:anim>
                                    <p:anim calcmode="lin" valueType="num">
                                      <p:cBhvr>
                                        <p:cTn id="92" dur="1000" fill="hold"/>
                                        <p:tgtEl>
                                          <p:spTgt spid="94"/>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400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1000"/>
                                        <p:tgtEl>
                                          <p:spTgt spid="97"/>
                                        </p:tgtEl>
                                      </p:cBhvr>
                                    </p:animEffect>
                                    <p:anim calcmode="lin" valueType="num">
                                      <p:cBhvr>
                                        <p:cTn id="96" dur="1000" fill="hold"/>
                                        <p:tgtEl>
                                          <p:spTgt spid="97"/>
                                        </p:tgtEl>
                                        <p:attrNameLst>
                                          <p:attrName>ppt_x</p:attrName>
                                        </p:attrNameLst>
                                      </p:cBhvr>
                                      <p:tavLst>
                                        <p:tav tm="0">
                                          <p:val>
                                            <p:strVal val="#ppt_x"/>
                                          </p:val>
                                        </p:tav>
                                        <p:tav tm="100000">
                                          <p:val>
                                            <p:strVal val="#ppt_x"/>
                                          </p:val>
                                        </p:tav>
                                      </p:tavLst>
                                    </p:anim>
                                    <p:anim calcmode="lin" valueType="num">
                                      <p:cBhvr>
                                        <p:cTn id="97" dur="1000" fill="hold"/>
                                        <p:tgtEl>
                                          <p:spTgt spid="9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400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1000"/>
                                        <p:tgtEl>
                                          <p:spTgt spid="100"/>
                                        </p:tgtEl>
                                      </p:cBhvr>
                                    </p:animEffect>
                                    <p:anim calcmode="lin" valueType="num">
                                      <p:cBhvr>
                                        <p:cTn id="101" dur="1000" fill="hold"/>
                                        <p:tgtEl>
                                          <p:spTgt spid="100"/>
                                        </p:tgtEl>
                                        <p:attrNameLst>
                                          <p:attrName>ppt_x</p:attrName>
                                        </p:attrNameLst>
                                      </p:cBhvr>
                                      <p:tavLst>
                                        <p:tav tm="0">
                                          <p:val>
                                            <p:strVal val="#ppt_x"/>
                                          </p:val>
                                        </p:tav>
                                        <p:tav tm="100000">
                                          <p:val>
                                            <p:strVal val="#ppt_x"/>
                                          </p:val>
                                        </p:tav>
                                      </p:tavLst>
                                    </p:anim>
                                    <p:anim calcmode="lin" valueType="num">
                                      <p:cBhvr>
                                        <p:cTn id="102" dur="1000" fill="hold"/>
                                        <p:tgtEl>
                                          <p:spTgt spid="100"/>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4000"/>
                                  </p:stCondLst>
                                  <p:childTnLst>
                                    <p:set>
                                      <p:cBhvr>
                                        <p:cTn id="104" dur="1" fill="hold">
                                          <p:stCondLst>
                                            <p:cond delay="0"/>
                                          </p:stCondLst>
                                        </p:cTn>
                                        <p:tgtEl>
                                          <p:spTgt spid="82"/>
                                        </p:tgtEl>
                                        <p:attrNameLst>
                                          <p:attrName>style.visibility</p:attrName>
                                        </p:attrNameLst>
                                      </p:cBhvr>
                                      <p:to>
                                        <p:strVal val="visible"/>
                                      </p:to>
                                    </p:set>
                                    <p:animEffect transition="in" filter="fade">
                                      <p:cBhvr>
                                        <p:cTn id="105" dur="1000"/>
                                        <p:tgtEl>
                                          <p:spTgt spid="82"/>
                                        </p:tgtEl>
                                      </p:cBhvr>
                                    </p:animEffect>
                                    <p:anim calcmode="lin" valueType="num">
                                      <p:cBhvr>
                                        <p:cTn id="106" dur="1000" fill="hold"/>
                                        <p:tgtEl>
                                          <p:spTgt spid="82"/>
                                        </p:tgtEl>
                                        <p:attrNameLst>
                                          <p:attrName>ppt_x</p:attrName>
                                        </p:attrNameLst>
                                      </p:cBhvr>
                                      <p:tavLst>
                                        <p:tav tm="0">
                                          <p:val>
                                            <p:strVal val="#ppt_x"/>
                                          </p:val>
                                        </p:tav>
                                        <p:tav tm="100000">
                                          <p:val>
                                            <p:strVal val="#ppt_x"/>
                                          </p:val>
                                        </p:tav>
                                      </p:tavLst>
                                    </p:anim>
                                    <p:anim calcmode="lin" valueType="num">
                                      <p:cBhvr>
                                        <p:cTn id="107" dur="1000" fill="hold"/>
                                        <p:tgtEl>
                                          <p:spTgt spid="82"/>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400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1000"/>
                                        <p:tgtEl>
                                          <p:spTgt spid="79"/>
                                        </p:tgtEl>
                                      </p:cBhvr>
                                    </p:animEffect>
                                    <p:anim calcmode="lin" valueType="num">
                                      <p:cBhvr>
                                        <p:cTn id="111" dur="1000" fill="hold"/>
                                        <p:tgtEl>
                                          <p:spTgt spid="79"/>
                                        </p:tgtEl>
                                        <p:attrNameLst>
                                          <p:attrName>ppt_x</p:attrName>
                                        </p:attrNameLst>
                                      </p:cBhvr>
                                      <p:tavLst>
                                        <p:tav tm="0">
                                          <p:val>
                                            <p:strVal val="#ppt_x"/>
                                          </p:val>
                                        </p:tav>
                                        <p:tav tm="100000">
                                          <p:val>
                                            <p:strVal val="#ppt_x"/>
                                          </p:val>
                                        </p:tav>
                                      </p:tavLst>
                                    </p:anim>
                                    <p:anim calcmode="lin" valueType="num">
                                      <p:cBhvr>
                                        <p:cTn id="112" dur="1000" fill="hold"/>
                                        <p:tgtEl>
                                          <p:spTgt spid="79"/>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4000"/>
                                  </p:stCondLst>
                                  <p:childTnLst>
                                    <p:set>
                                      <p:cBhvr>
                                        <p:cTn id="114" dur="1" fill="hold">
                                          <p:stCondLst>
                                            <p:cond delay="0"/>
                                          </p:stCondLst>
                                        </p:cTn>
                                        <p:tgtEl>
                                          <p:spTgt spid="88"/>
                                        </p:tgtEl>
                                        <p:attrNameLst>
                                          <p:attrName>style.visibility</p:attrName>
                                        </p:attrNameLst>
                                      </p:cBhvr>
                                      <p:to>
                                        <p:strVal val="visible"/>
                                      </p:to>
                                    </p:set>
                                    <p:animEffect transition="in" filter="fade">
                                      <p:cBhvr>
                                        <p:cTn id="115" dur="1000"/>
                                        <p:tgtEl>
                                          <p:spTgt spid="88"/>
                                        </p:tgtEl>
                                      </p:cBhvr>
                                    </p:animEffect>
                                    <p:anim calcmode="lin" valueType="num">
                                      <p:cBhvr>
                                        <p:cTn id="116" dur="1000" fill="hold"/>
                                        <p:tgtEl>
                                          <p:spTgt spid="88"/>
                                        </p:tgtEl>
                                        <p:attrNameLst>
                                          <p:attrName>ppt_x</p:attrName>
                                        </p:attrNameLst>
                                      </p:cBhvr>
                                      <p:tavLst>
                                        <p:tav tm="0">
                                          <p:val>
                                            <p:strVal val="#ppt_x"/>
                                          </p:val>
                                        </p:tav>
                                        <p:tav tm="100000">
                                          <p:val>
                                            <p:strVal val="#ppt_x"/>
                                          </p:val>
                                        </p:tav>
                                      </p:tavLst>
                                    </p:anim>
                                    <p:anim calcmode="lin" valueType="num">
                                      <p:cBhvr>
                                        <p:cTn id="117" dur="1000" fill="hold"/>
                                        <p:tgtEl>
                                          <p:spTgt spid="88"/>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4000"/>
                                  </p:stCondLst>
                                  <p:childTnLst>
                                    <p:set>
                                      <p:cBhvr>
                                        <p:cTn id="119" dur="1" fill="hold">
                                          <p:stCondLst>
                                            <p:cond delay="0"/>
                                          </p:stCondLst>
                                        </p:cTn>
                                        <p:tgtEl>
                                          <p:spTgt spid="91"/>
                                        </p:tgtEl>
                                        <p:attrNameLst>
                                          <p:attrName>style.visibility</p:attrName>
                                        </p:attrNameLst>
                                      </p:cBhvr>
                                      <p:to>
                                        <p:strVal val="visible"/>
                                      </p:to>
                                    </p:set>
                                    <p:animEffect transition="in" filter="fade">
                                      <p:cBhvr>
                                        <p:cTn id="120" dur="1000"/>
                                        <p:tgtEl>
                                          <p:spTgt spid="91"/>
                                        </p:tgtEl>
                                      </p:cBhvr>
                                    </p:animEffect>
                                    <p:anim calcmode="lin" valueType="num">
                                      <p:cBhvr>
                                        <p:cTn id="121" dur="1000" fill="hold"/>
                                        <p:tgtEl>
                                          <p:spTgt spid="91"/>
                                        </p:tgtEl>
                                        <p:attrNameLst>
                                          <p:attrName>ppt_x</p:attrName>
                                        </p:attrNameLst>
                                      </p:cBhvr>
                                      <p:tavLst>
                                        <p:tav tm="0">
                                          <p:val>
                                            <p:strVal val="#ppt_x"/>
                                          </p:val>
                                        </p:tav>
                                        <p:tav tm="100000">
                                          <p:val>
                                            <p:strVal val="#ppt_x"/>
                                          </p:val>
                                        </p:tav>
                                      </p:tavLst>
                                    </p:anim>
                                    <p:anim calcmode="lin" valueType="num">
                                      <p:cBhvr>
                                        <p:cTn id="122" dur="1000" fill="hold"/>
                                        <p:tgtEl>
                                          <p:spTgt spid="91"/>
                                        </p:tgtEl>
                                        <p:attrNameLst>
                                          <p:attrName>ppt_y</p:attrName>
                                        </p:attrNameLst>
                                      </p:cBhvr>
                                      <p:tavLst>
                                        <p:tav tm="0">
                                          <p:val>
                                            <p:strVal val="#ppt_y+.1"/>
                                          </p:val>
                                        </p:tav>
                                        <p:tav tm="100000">
                                          <p:val>
                                            <p:strVal val="#ppt_y"/>
                                          </p:val>
                                        </p:tav>
                                      </p:tavLst>
                                    </p:anim>
                                  </p:childTnLst>
                                </p:cTn>
                              </p:par>
                              <p:par>
                                <p:cTn id="123" presetID="47" presetClass="entr" presetSubtype="0" fill="hold" nodeType="withEffect">
                                  <p:stCondLst>
                                    <p:cond delay="400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1000"/>
                                        <p:tgtEl>
                                          <p:spTgt spid="45"/>
                                        </p:tgtEl>
                                      </p:cBhvr>
                                    </p:animEffect>
                                    <p:anim calcmode="lin" valueType="num">
                                      <p:cBhvr>
                                        <p:cTn id="126" dur="1000" fill="hold"/>
                                        <p:tgtEl>
                                          <p:spTgt spid="45"/>
                                        </p:tgtEl>
                                        <p:attrNameLst>
                                          <p:attrName>ppt_x</p:attrName>
                                        </p:attrNameLst>
                                      </p:cBhvr>
                                      <p:tavLst>
                                        <p:tav tm="0">
                                          <p:val>
                                            <p:strVal val="#ppt_x"/>
                                          </p:val>
                                        </p:tav>
                                        <p:tav tm="100000">
                                          <p:val>
                                            <p:strVal val="#ppt_x"/>
                                          </p:val>
                                        </p:tav>
                                      </p:tavLst>
                                    </p:anim>
                                    <p:anim calcmode="lin" valueType="num">
                                      <p:cBhvr>
                                        <p:cTn id="127" dur="1000" fill="hold"/>
                                        <p:tgtEl>
                                          <p:spTgt spid="45"/>
                                        </p:tgtEl>
                                        <p:attrNameLst>
                                          <p:attrName>ppt_y</p:attrName>
                                        </p:attrNameLst>
                                      </p:cBhvr>
                                      <p:tavLst>
                                        <p:tav tm="0">
                                          <p:val>
                                            <p:strVal val="#ppt_y-.1"/>
                                          </p:val>
                                        </p:tav>
                                        <p:tav tm="100000">
                                          <p:val>
                                            <p:strVal val="#ppt_y"/>
                                          </p:val>
                                        </p:tav>
                                      </p:tavLst>
                                    </p:anim>
                                  </p:childTnLst>
                                </p:cTn>
                              </p:par>
                              <p:par>
                                <p:cTn id="128" presetID="47" presetClass="entr" presetSubtype="0" fill="hold" nodeType="withEffect">
                                  <p:stCondLst>
                                    <p:cond delay="400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1000"/>
                                        <p:tgtEl>
                                          <p:spTgt spid="49"/>
                                        </p:tgtEl>
                                      </p:cBhvr>
                                    </p:animEffect>
                                    <p:anim calcmode="lin" valueType="num">
                                      <p:cBhvr>
                                        <p:cTn id="131" dur="1000" fill="hold"/>
                                        <p:tgtEl>
                                          <p:spTgt spid="49"/>
                                        </p:tgtEl>
                                        <p:attrNameLst>
                                          <p:attrName>ppt_x</p:attrName>
                                        </p:attrNameLst>
                                      </p:cBhvr>
                                      <p:tavLst>
                                        <p:tav tm="0">
                                          <p:val>
                                            <p:strVal val="#ppt_x"/>
                                          </p:val>
                                        </p:tav>
                                        <p:tav tm="100000">
                                          <p:val>
                                            <p:strVal val="#ppt_x"/>
                                          </p:val>
                                        </p:tav>
                                      </p:tavLst>
                                    </p:anim>
                                    <p:anim calcmode="lin" valueType="num">
                                      <p:cBhvr>
                                        <p:cTn id="132" dur="1000" fill="hold"/>
                                        <p:tgtEl>
                                          <p:spTgt spid="49"/>
                                        </p:tgtEl>
                                        <p:attrNameLst>
                                          <p:attrName>ppt_y</p:attrName>
                                        </p:attrNameLst>
                                      </p:cBhvr>
                                      <p:tavLst>
                                        <p:tav tm="0">
                                          <p:val>
                                            <p:strVal val="#ppt_y-.1"/>
                                          </p:val>
                                        </p:tav>
                                        <p:tav tm="100000">
                                          <p:val>
                                            <p:strVal val="#ppt_y"/>
                                          </p:val>
                                        </p:tav>
                                      </p:tavLst>
                                    </p:anim>
                                  </p:childTnLst>
                                </p:cTn>
                              </p:par>
                              <p:par>
                                <p:cTn id="133" presetID="47" presetClass="entr" presetSubtype="0" fill="hold" nodeType="withEffect">
                                  <p:stCondLst>
                                    <p:cond delay="4000"/>
                                  </p:stCondLst>
                                  <p:childTnLst>
                                    <p:set>
                                      <p:cBhvr>
                                        <p:cTn id="134" dur="1" fill="hold">
                                          <p:stCondLst>
                                            <p:cond delay="0"/>
                                          </p:stCondLst>
                                        </p:cTn>
                                        <p:tgtEl>
                                          <p:spTgt spid="52"/>
                                        </p:tgtEl>
                                        <p:attrNameLst>
                                          <p:attrName>style.visibility</p:attrName>
                                        </p:attrNameLst>
                                      </p:cBhvr>
                                      <p:to>
                                        <p:strVal val="visible"/>
                                      </p:to>
                                    </p:set>
                                    <p:animEffect transition="in" filter="fade">
                                      <p:cBhvr>
                                        <p:cTn id="135" dur="1000"/>
                                        <p:tgtEl>
                                          <p:spTgt spid="52"/>
                                        </p:tgtEl>
                                      </p:cBhvr>
                                    </p:animEffect>
                                    <p:anim calcmode="lin" valueType="num">
                                      <p:cBhvr>
                                        <p:cTn id="136" dur="1000" fill="hold"/>
                                        <p:tgtEl>
                                          <p:spTgt spid="52"/>
                                        </p:tgtEl>
                                        <p:attrNameLst>
                                          <p:attrName>ppt_x</p:attrName>
                                        </p:attrNameLst>
                                      </p:cBhvr>
                                      <p:tavLst>
                                        <p:tav tm="0">
                                          <p:val>
                                            <p:strVal val="#ppt_x"/>
                                          </p:val>
                                        </p:tav>
                                        <p:tav tm="100000">
                                          <p:val>
                                            <p:strVal val="#ppt_x"/>
                                          </p:val>
                                        </p:tav>
                                      </p:tavLst>
                                    </p:anim>
                                    <p:anim calcmode="lin" valueType="num">
                                      <p:cBhvr>
                                        <p:cTn id="137" dur="1000" fill="hold"/>
                                        <p:tgtEl>
                                          <p:spTgt spid="52"/>
                                        </p:tgtEl>
                                        <p:attrNameLst>
                                          <p:attrName>ppt_y</p:attrName>
                                        </p:attrNameLst>
                                      </p:cBhvr>
                                      <p:tavLst>
                                        <p:tav tm="0">
                                          <p:val>
                                            <p:strVal val="#ppt_y-.1"/>
                                          </p:val>
                                        </p:tav>
                                        <p:tav tm="100000">
                                          <p:val>
                                            <p:strVal val="#ppt_y"/>
                                          </p:val>
                                        </p:tav>
                                      </p:tavLst>
                                    </p:anim>
                                  </p:childTnLst>
                                </p:cTn>
                              </p:par>
                              <p:par>
                                <p:cTn id="138" presetID="47" presetClass="entr" presetSubtype="0" fill="hold" nodeType="withEffect">
                                  <p:stCondLst>
                                    <p:cond delay="4000"/>
                                  </p:stCondLst>
                                  <p:childTnLst>
                                    <p:set>
                                      <p:cBhvr>
                                        <p:cTn id="139" dur="1" fill="hold">
                                          <p:stCondLst>
                                            <p:cond delay="0"/>
                                          </p:stCondLst>
                                        </p:cTn>
                                        <p:tgtEl>
                                          <p:spTgt spid="55"/>
                                        </p:tgtEl>
                                        <p:attrNameLst>
                                          <p:attrName>style.visibility</p:attrName>
                                        </p:attrNameLst>
                                      </p:cBhvr>
                                      <p:to>
                                        <p:strVal val="visible"/>
                                      </p:to>
                                    </p:set>
                                    <p:animEffect transition="in" filter="fade">
                                      <p:cBhvr>
                                        <p:cTn id="140" dur="1000"/>
                                        <p:tgtEl>
                                          <p:spTgt spid="55"/>
                                        </p:tgtEl>
                                      </p:cBhvr>
                                    </p:animEffect>
                                    <p:anim calcmode="lin" valueType="num">
                                      <p:cBhvr>
                                        <p:cTn id="141" dur="1000" fill="hold"/>
                                        <p:tgtEl>
                                          <p:spTgt spid="55"/>
                                        </p:tgtEl>
                                        <p:attrNameLst>
                                          <p:attrName>ppt_x</p:attrName>
                                        </p:attrNameLst>
                                      </p:cBhvr>
                                      <p:tavLst>
                                        <p:tav tm="0">
                                          <p:val>
                                            <p:strVal val="#ppt_x"/>
                                          </p:val>
                                        </p:tav>
                                        <p:tav tm="100000">
                                          <p:val>
                                            <p:strVal val="#ppt_x"/>
                                          </p:val>
                                        </p:tav>
                                      </p:tavLst>
                                    </p:anim>
                                    <p:anim calcmode="lin" valueType="num">
                                      <p:cBhvr>
                                        <p:cTn id="142" dur="1000" fill="hold"/>
                                        <p:tgtEl>
                                          <p:spTgt spid="55"/>
                                        </p:tgtEl>
                                        <p:attrNameLst>
                                          <p:attrName>ppt_y</p:attrName>
                                        </p:attrNameLst>
                                      </p:cBhvr>
                                      <p:tavLst>
                                        <p:tav tm="0">
                                          <p:val>
                                            <p:strVal val="#ppt_y-.1"/>
                                          </p:val>
                                        </p:tav>
                                        <p:tav tm="100000">
                                          <p:val>
                                            <p:strVal val="#ppt_y"/>
                                          </p:val>
                                        </p:tav>
                                      </p:tavLst>
                                    </p:anim>
                                  </p:childTnLst>
                                </p:cTn>
                              </p:par>
                              <p:par>
                                <p:cTn id="143" presetID="47" presetClass="entr" presetSubtype="0" fill="hold" nodeType="withEffect">
                                  <p:stCondLst>
                                    <p:cond delay="4000"/>
                                  </p:stCondLst>
                                  <p:childTnLst>
                                    <p:set>
                                      <p:cBhvr>
                                        <p:cTn id="144" dur="1" fill="hold">
                                          <p:stCondLst>
                                            <p:cond delay="0"/>
                                          </p:stCondLst>
                                        </p:cTn>
                                        <p:tgtEl>
                                          <p:spTgt spid="58"/>
                                        </p:tgtEl>
                                        <p:attrNameLst>
                                          <p:attrName>style.visibility</p:attrName>
                                        </p:attrNameLst>
                                      </p:cBhvr>
                                      <p:to>
                                        <p:strVal val="visible"/>
                                      </p:to>
                                    </p:set>
                                    <p:animEffect transition="in" filter="fade">
                                      <p:cBhvr>
                                        <p:cTn id="145" dur="1000"/>
                                        <p:tgtEl>
                                          <p:spTgt spid="58"/>
                                        </p:tgtEl>
                                      </p:cBhvr>
                                    </p:animEffect>
                                    <p:anim calcmode="lin" valueType="num">
                                      <p:cBhvr>
                                        <p:cTn id="146" dur="1000" fill="hold"/>
                                        <p:tgtEl>
                                          <p:spTgt spid="58"/>
                                        </p:tgtEl>
                                        <p:attrNameLst>
                                          <p:attrName>ppt_x</p:attrName>
                                        </p:attrNameLst>
                                      </p:cBhvr>
                                      <p:tavLst>
                                        <p:tav tm="0">
                                          <p:val>
                                            <p:strVal val="#ppt_x"/>
                                          </p:val>
                                        </p:tav>
                                        <p:tav tm="100000">
                                          <p:val>
                                            <p:strVal val="#ppt_x"/>
                                          </p:val>
                                        </p:tav>
                                      </p:tavLst>
                                    </p:anim>
                                    <p:anim calcmode="lin" valueType="num">
                                      <p:cBhvr>
                                        <p:cTn id="147" dur="1000" fill="hold"/>
                                        <p:tgtEl>
                                          <p:spTgt spid="58"/>
                                        </p:tgtEl>
                                        <p:attrNameLst>
                                          <p:attrName>ppt_y</p:attrName>
                                        </p:attrNameLst>
                                      </p:cBhvr>
                                      <p:tavLst>
                                        <p:tav tm="0">
                                          <p:val>
                                            <p:strVal val="#ppt_y-.1"/>
                                          </p:val>
                                        </p:tav>
                                        <p:tav tm="100000">
                                          <p:val>
                                            <p:strVal val="#ppt_y"/>
                                          </p:val>
                                        </p:tav>
                                      </p:tavLst>
                                    </p:anim>
                                  </p:childTnLst>
                                </p:cTn>
                              </p:par>
                              <p:par>
                                <p:cTn id="148" presetID="47" presetClass="entr" presetSubtype="0" fill="hold" nodeType="withEffect">
                                  <p:stCondLst>
                                    <p:cond delay="400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1000"/>
                                        <p:tgtEl>
                                          <p:spTgt spid="67"/>
                                        </p:tgtEl>
                                      </p:cBhvr>
                                    </p:animEffect>
                                    <p:anim calcmode="lin" valueType="num">
                                      <p:cBhvr>
                                        <p:cTn id="151" dur="1000" fill="hold"/>
                                        <p:tgtEl>
                                          <p:spTgt spid="67"/>
                                        </p:tgtEl>
                                        <p:attrNameLst>
                                          <p:attrName>ppt_x</p:attrName>
                                        </p:attrNameLst>
                                      </p:cBhvr>
                                      <p:tavLst>
                                        <p:tav tm="0">
                                          <p:val>
                                            <p:strVal val="#ppt_x"/>
                                          </p:val>
                                        </p:tav>
                                        <p:tav tm="100000">
                                          <p:val>
                                            <p:strVal val="#ppt_x"/>
                                          </p:val>
                                        </p:tav>
                                      </p:tavLst>
                                    </p:anim>
                                    <p:anim calcmode="lin" valueType="num">
                                      <p:cBhvr>
                                        <p:cTn id="152" dur="1000" fill="hold"/>
                                        <p:tgtEl>
                                          <p:spTgt spid="67"/>
                                        </p:tgtEl>
                                        <p:attrNameLst>
                                          <p:attrName>ppt_y</p:attrName>
                                        </p:attrNameLst>
                                      </p:cBhvr>
                                      <p:tavLst>
                                        <p:tav tm="0">
                                          <p:val>
                                            <p:strVal val="#ppt_y-.1"/>
                                          </p:val>
                                        </p:tav>
                                        <p:tav tm="100000">
                                          <p:val>
                                            <p:strVal val="#ppt_y"/>
                                          </p:val>
                                        </p:tav>
                                      </p:tavLst>
                                    </p:anim>
                                  </p:childTnLst>
                                </p:cTn>
                              </p:par>
                              <p:par>
                                <p:cTn id="153" presetID="47" presetClass="entr" presetSubtype="0" fill="hold" nodeType="withEffect">
                                  <p:stCondLst>
                                    <p:cond delay="4000"/>
                                  </p:stCondLst>
                                  <p:childTnLst>
                                    <p:set>
                                      <p:cBhvr>
                                        <p:cTn id="154" dur="1" fill="hold">
                                          <p:stCondLst>
                                            <p:cond delay="0"/>
                                          </p:stCondLst>
                                        </p:cTn>
                                        <p:tgtEl>
                                          <p:spTgt spid="61"/>
                                        </p:tgtEl>
                                        <p:attrNameLst>
                                          <p:attrName>style.visibility</p:attrName>
                                        </p:attrNameLst>
                                      </p:cBhvr>
                                      <p:to>
                                        <p:strVal val="visible"/>
                                      </p:to>
                                    </p:set>
                                    <p:animEffect transition="in" filter="fade">
                                      <p:cBhvr>
                                        <p:cTn id="155" dur="1000"/>
                                        <p:tgtEl>
                                          <p:spTgt spid="61"/>
                                        </p:tgtEl>
                                      </p:cBhvr>
                                    </p:animEffect>
                                    <p:anim calcmode="lin" valueType="num">
                                      <p:cBhvr>
                                        <p:cTn id="156" dur="1000" fill="hold"/>
                                        <p:tgtEl>
                                          <p:spTgt spid="61"/>
                                        </p:tgtEl>
                                        <p:attrNameLst>
                                          <p:attrName>ppt_x</p:attrName>
                                        </p:attrNameLst>
                                      </p:cBhvr>
                                      <p:tavLst>
                                        <p:tav tm="0">
                                          <p:val>
                                            <p:strVal val="#ppt_x"/>
                                          </p:val>
                                        </p:tav>
                                        <p:tav tm="100000">
                                          <p:val>
                                            <p:strVal val="#ppt_x"/>
                                          </p:val>
                                        </p:tav>
                                      </p:tavLst>
                                    </p:anim>
                                    <p:anim calcmode="lin" valueType="num">
                                      <p:cBhvr>
                                        <p:cTn id="157" dur="1000" fill="hold"/>
                                        <p:tgtEl>
                                          <p:spTgt spid="61"/>
                                        </p:tgtEl>
                                        <p:attrNameLst>
                                          <p:attrName>ppt_y</p:attrName>
                                        </p:attrNameLst>
                                      </p:cBhvr>
                                      <p:tavLst>
                                        <p:tav tm="0">
                                          <p:val>
                                            <p:strVal val="#ppt_y-.1"/>
                                          </p:val>
                                        </p:tav>
                                        <p:tav tm="100000">
                                          <p:val>
                                            <p:strVal val="#ppt_y"/>
                                          </p:val>
                                        </p:tav>
                                      </p:tavLst>
                                    </p:anim>
                                  </p:childTnLst>
                                </p:cTn>
                              </p:par>
                              <p:par>
                                <p:cTn id="158" presetID="23" presetClass="entr" presetSubtype="288" fill="hold" grpId="0" nodeType="withEffect">
                                  <p:stCondLst>
                                    <p:cond delay="0"/>
                                  </p:stCondLst>
                                  <p:childTnLst>
                                    <p:set>
                                      <p:cBhvr>
                                        <p:cTn id="159" dur="1" fill="hold">
                                          <p:stCondLst>
                                            <p:cond delay="0"/>
                                          </p:stCondLst>
                                        </p:cTn>
                                        <p:tgtEl>
                                          <p:spTgt spid="19"/>
                                        </p:tgtEl>
                                        <p:attrNameLst>
                                          <p:attrName>style.visibility</p:attrName>
                                        </p:attrNameLst>
                                      </p:cBhvr>
                                      <p:to>
                                        <p:strVal val="visible"/>
                                      </p:to>
                                    </p:set>
                                    <p:anim calcmode="lin" valueType="num">
                                      <p:cBhvr>
                                        <p:cTn id="160" dur="5000" fill="hold"/>
                                        <p:tgtEl>
                                          <p:spTgt spid="19"/>
                                        </p:tgtEl>
                                        <p:attrNameLst>
                                          <p:attrName>ppt_w</p:attrName>
                                        </p:attrNameLst>
                                      </p:cBhvr>
                                      <p:tavLst>
                                        <p:tav tm="0">
                                          <p:val>
                                            <p:strVal val="4/3*#ppt_w"/>
                                          </p:val>
                                        </p:tav>
                                        <p:tav tm="100000">
                                          <p:val>
                                            <p:strVal val="#ppt_w"/>
                                          </p:val>
                                        </p:tav>
                                      </p:tavLst>
                                    </p:anim>
                                    <p:anim calcmode="lin" valueType="num">
                                      <p:cBhvr>
                                        <p:cTn id="161" dur="5000" fill="hold"/>
                                        <p:tgtEl>
                                          <p:spTgt spid="19"/>
                                        </p:tgtEl>
                                        <p:attrNameLst>
                                          <p:attrName>ppt_h</p:attrName>
                                        </p:attrNameLst>
                                      </p:cBhvr>
                                      <p:tavLst>
                                        <p:tav tm="0">
                                          <p:val>
                                            <p:strVal val="4/3*#ppt_h"/>
                                          </p:val>
                                        </p:tav>
                                        <p:tav tm="100000">
                                          <p:val>
                                            <p:strVal val="#ppt_h"/>
                                          </p:val>
                                        </p:tav>
                                      </p:tavLst>
                                    </p:anim>
                                  </p:childTnLst>
                                </p:cTn>
                              </p:par>
                              <p:par>
                                <p:cTn id="162" presetID="8" presetClass="emph" presetSubtype="0" repeatCount="indefinite" fill="hold" grpId="1" nodeType="withEffect">
                                  <p:stCondLst>
                                    <p:cond delay="0"/>
                                  </p:stCondLst>
                                  <p:endCondLst>
                                    <p:cond evt="onNext" delay="0">
                                      <p:tgtEl>
                                        <p:sldTgt/>
                                      </p:tgtEl>
                                    </p:cond>
                                  </p:endCondLst>
                                  <p:childTnLst>
                                    <p:animRot by="21600000">
                                      <p:cBhvr>
                                        <p:cTn id="163" dur="1200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animBg="1"/>
      <p:bldP spid="7" grpId="1" animBg="1"/>
      <p:bldP spid="34" grpId="0" animBg="1"/>
      <p:bldP spid="3" grpId="0" animBg="1"/>
      <p:bldP spid="3" grpId="1" animBg="1"/>
      <p:bldP spid="8" grpId="0" animBg="1"/>
      <p:bldP spid="8" grpId="1" animBg="1"/>
      <p:bldP spid="35" grpId="0" animBg="1"/>
      <p:bldP spid="36" grpId="0" animBg="1"/>
      <p:bldP spid="30" grpId="0"/>
      <p:bldP spid="32" grpId="0"/>
      <p:bldP spid="33" grpId="0"/>
      <p:bldP spid="40" grpId="0"/>
      <p:bldP spid="22" grpId="0" animBg="1"/>
      <p:bldP spid="22" grpId="1" animBg="1"/>
      <p:bldP spid="23" grpId="0" animBg="1"/>
      <p:bldP spid="23" grpId="1" animBg="1"/>
      <p:bldP spid="24" grpId="0" animBg="1"/>
      <p:bldP spid="24" grpId="1" animBg="1"/>
      <p:bldP spid="42" grpId="0"/>
      <p:bldP spid="37"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03369E-A7BA-450F-B59A-23CF3A66FB84}"/>
              </a:ext>
            </a:extLst>
          </p:cNvPr>
          <p:cNvSpPr/>
          <p:nvPr/>
        </p:nvSpPr>
        <p:spPr>
          <a:xfrm>
            <a:off x="1083005" y="1849885"/>
            <a:ext cx="10042195" cy="4276902"/>
          </a:xfrm>
          <a:prstGeom prst="rect">
            <a:avLst/>
          </a:prstGeom>
          <a:solidFill>
            <a:srgbClr val="FBFBFB"/>
          </a:solidFill>
          <a:ln>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0">
            <a:extLst>
              <a:ext uri="{FF2B5EF4-FFF2-40B4-BE49-F238E27FC236}">
                <a16:creationId xmlns:a16="http://schemas.microsoft.com/office/drawing/2014/main" id="{264A6034-E94A-4533-BEF1-7CE3BEBFAB0C}"/>
              </a:ext>
            </a:extLst>
          </p:cNvPr>
          <p:cNvSpPr/>
          <p:nvPr/>
        </p:nvSpPr>
        <p:spPr>
          <a:xfrm>
            <a:off x="1083005" y="1849886"/>
            <a:ext cx="10042195" cy="4276906"/>
          </a:xfrm>
          <a:custGeom>
            <a:avLst/>
            <a:gdLst>
              <a:gd name="connsiteX0" fmla="*/ 7588758 w 7581900"/>
              <a:gd name="connsiteY0" fmla="*/ 0 h 3057525"/>
              <a:gd name="connsiteX1" fmla="*/ 7588758 w 7581900"/>
              <a:gd name="connsiteY1" fmla="*/ 1955673 h 3057525"/>
              <a:gd name="connsiteX2" fmla="*/ 1701546 w 7581900"/>
              <a:gd name="connsiteY2" fmla="*/ 3063621 h 3057525"/>
              <a:gd name="connsiteX3" fmla="*/ 0 w 7581900"/>
              <a:gd name="connsiteY3" fmla="*/ 3063621 h 3057525"/>
              <a:gd name="connsiteX4" fmla="*/ 0 w 7581900"/>
              <a:gd name="connsiteY4" fmla="*/ 1107948 h 3057525"/>
              <a:gd name="connsiteX5" fmla="*/ 5887212 w 7581900"/>
              <a:gd name="connsiteY5" fmla="*/ 0 h 3057525"/>
              <a:gd name="connsiteX6" fmla="*/ 7588758 w 7581900"/>
              <a:gd name="connsiteY6" fmla="*/ 0 h 30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900" h="3057525">
                <a:moveTo>
                  <a:pt x="7588758" y="0"/>
                </a:moveTo>
                <a:lnTo>
                  <a:pt x="7588758" y="1955673"/>
                </a:lnTo>
                <a:cubicBezTo>
                  <a:pt x="5988368" y="1955673"/>
                  <a:pt x="2833688" y="2067878"/>
                  <a:pt x="1701546" y="3063621"/>
                </a:cubicBezTo>
                <a:lnTo>
                  <a:pt x="0" y="3063621"/>
                </a:lnTo>
                <a:lnTo>
                  <a:pt x="0" y="1107948"/>
                </a:lnTo>
                <a:cubicBezTo>
                  <a:pt x="1600391" y="1107948"/>
                  <a:pt x="4755071" y="995839"/>
                  <a:pt x="5887212" y="0"/>
                </a:cubicBezTo>
                <a:lnTo>
                  <a:pt x="7588758" y="0"/>
                </a:lnTo>
                <a:close/>
              </a:path>
            </a:pathLst>
          </a:custGeom>
          <a:gradFill flip="none" rotWithShape="1">
            <a:gsLst>
              <a:gs pos="70000">
                <a:schemeClr val="accent4">
                  <a:alpha val="12000"/>
                </a:schemeClr>
              </a:gs>
              <a:gs pos="30000">
                <a:schemeClr val="accent2">
                  <a:alpha val="11000"/>
                </a:schemeClr>
              </a:gs>
            </a:gsLst>
            <a:lin ang="4800000" scaled="0"/>
            <a:tileRect/>
          </a:grad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62003721-43D7-4F74-B5CD-BA6C2677A9E4}"/>
              </a:ext>
            </a:extLst>
          </p:cNvPr>
          <p:cNvSpPr/>
          <p:nvPr/>
        </p:nvSpPr>
        <p:spPr>
          <a:xfrm>
            <a:off x="1083005" y="1849881"/>
            <a:ext cx="7803254" cy="1560140"/>
          </a:xfrm>
          <a:custGeom>
            <a:avLst/>
            <a:gdLst>
              <a:gd name="connsiteX0" fmla="*/ 0 w 6848475"/>
              <a:gd name="connsiteY0" fmla="*/ 1330643 h 1323975"/>
              <a:gd name="connsiteX1" fmla="*/ 6854285 w 6848475"/>
              <a:gd name="connsiteY1" fmla="*/ 0 h 1323975"/>
            </a:gdLst>
            <a:ahLst/>
            <a:cxnLst>
              <a:cxn ang="0">
                <a:pos x="connsiteX0" y="connsiteY0"/>
              </a:cxn>
              <a:cxn ang="0">
                <a:pos x="connsiteX1" y="connsiteY1"/>
              </a:cxn>
            </a:cxnLst>
            <a:rect l="l" t="t" r="r" b="b"/>
            <a:pathLst>
              <a:path w="6848475" h="1323975">
                <a:moveTo>
                  <a:pt x="0" y="1330643"/>
                </a:moveTo>
                <a:cubicBezTo>
                  <a:pt x="1867281" y="1330643"/>
                  <a:pt x="5557171" y="1196435"/>
                  <a:pt x="6854285" y="0"/>
                </a:cubicBezTo>
              </a:path>
            </a:pathLst>
          </a:custGeom>
          <a:ln w="12700" cap="rnd">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endParaRPr lang="en-US"/>
          </a:p>
        </p:txBody>
      </p:sp>
      <p:sp>
        <p:nvSpPr>
          <p:cNvPr id="19" name="Graphic 15">
            <a:extLst>
              <a:ext uri="{FF2B5EF4-FFF2-40B4-BE49-F238E27FC236}">
                <a16:creationId xmlns:a16="http://schemas.microsoft.com/office/drawing/2014/main" id="{B1307432-FFC3-4353-A006-AD16BCA573E2}"/>
              </a:ext>
            </a:extLst>
          </p:cNvPr>
          <p:cNvSpPr/>
          <p:nvPr/>
        </p:nvSpPr>
        <p:spPr>
          <a:xfrm flipH="1" flipV="1">
            <a:off x="3321946" y="4566653"/>
            <a:ext cx="7803254" cy="1560122"/>
          </a:xfrm>
          <a:custGeom>
            <a:avLst/>
            <a:gdLst>
              <a:gd name="connsiteX0" fmla="*/ 0 w 6848475"/>
              <a:gd name="connsiteY0" fmla="*/ 1330643 h 1323975"/>
              <a:gd name="connsiteX1" fmla="*/ 6854285 w 6848475"/>
              <a:gd name="connsiteY1" fmla="*/ 0 h 1323975"/>
            </a:gdLst>
            <a:ahLst/>
            <a:cxnLst>
              <a:cxn ang="0">
                <a:pos x="connsiteX0" y="connsiteY0"/>
              </a:cxn>
              <a:cxn ang="0">
                <a:pos x="connsiteX1" y="connsiteY1"/>
              </a:cxn>
            </a:cxnLst>
            <a:rect l="l" t="t" r="r" b="b"/>
            <a:pathLst>
              <a:path w="6848475" h="1323975">
                <a:moveTo>
                  <a:pt x="0" y="1330643"/>
                </a:moveTo>
                <a:cubicBezTo>
                  <a:pt x="1867281" y="1330643"/>
                  <a:pt x="5557171" y="1196435"/>
                  <a:pt x="6854285" y="0"/>
                </a:cubicBezTo>
              </a:path>
            </a:pathLst>
          </a:custGeom>
          <a:ln w="12700" cap="rnd">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9" name="Straight Arrow Connector 8">
            <a:extLst>
              <a:ext uri="{FF2B5EF4-FFF2-40B4-BE49-F238E27FC236}">
                <a16:creationId xmlns:a16="http://schemas.microsoft.com/office/drawing/2014/main" id="{2F7D1552-71E6-4B5E-B81D-9AD58AC8C66B}"/>
              </a:ext>
            </a:extLst>
          </p:cNvPr>
          <p:cNvCxnSpPr>
            <a:cxnSpLocks/>
          </p:cNvCxnSpPr>
          <p:nvPr/>
        </p:nvCxnSpPr>
        <p:spPr>
          <a:xfrm flipV="1">
            <a:off x="6102186" y="1849887"/>
            <a:ext cx="0" cy="4276903"/>
          </a:xfrm>
          <a:prstGeom prst="straightConnector1">
            <a:avLst/>
          </a:prstGeom>
          <a:ln>
            <a:solidFill>
              <a:schemeClr val="tx2">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AFFACE-9B1B-4A45-B374-E2C185989789}"/>
              </a:ext>
            </a:extLst>
          </p:cNvPr>
          <p:cNvCxnSpPr>
            <a:cxnSpLocks/>
          </p:cNvCxnSpPr>
          <p:nvPr/>
        </p:nvCxnSpPr>
        <p:spPr>
          <a:xfrm rot="5400000" flipV="1">
            <a:off x="6105960" y="-1018533"/>
            <a:ext cx="0" cy="10013742"/>
          </a:xfrm>
          <a:prstGeom prst="straightConnector1">
            <a:avLst/>
          </a:prstGeom>
          <a:ln>
            <a:solidFill>
              <a:schemeClr val="tx2">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C78152-53C5-43A2-AFF9-E9ACCD3966D3}"/>
              </a:ext>
            </a:extLst>
          </p:cNvPr>
          <p:cNvSpPr txBox="1"/>
          <p:nvPr/>
        </p:nvSpPr>
        <p:spPr>
          <a:xfrm>
            <a:off x="5177094" y="1410533"/>
            <a:ext cx="1850186"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USER SATISFACTION</a:t>
            </a:r>
          </a:p>
        </p:txBody>
      </p:sp>
      <p:sp>
        <p:nvSpPr>
          <p:cNvPr id="26" name="TextBox 25">
            <a:extLst>
              <a:ext uri="{FF2B5EF4-FFF2-40B4-BE49-F238E27FC236}">
                <a16:creationId xmlns:a16="http://schemas.microsoft.com/office/drawing/2014/main" id="{6FAD08BE-39DA-4CC8-B488-867CD36966FF}"/>
              </a:ext>
            </a:extLst>
          </p:cNvPr>
          <p:cNvSpPr txBox="1"/>
          <p:nvPr/>
        </p:nvSpPr>
        <p:spPr>
          <a:xfrm rot="16200000">
            <a:off x="61992" y="3849835"/>
            <a:ext cx="1500732"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FUNCTIONALITY</a:t>
            </a:r>
          </a:p>
        </p:txBody>
      </p:sp>
      <p:sp>
        <p:nvSpPr>
          <p:cNvPr id="27" name="TextBox 26">
            <a:extLst>
              <a:ext uri="{FF2B5EF4-FFF2-40B4-BE49-F238E27FC236}">
                <a16:creationId xmlns:a16="http://schemas.microsoft.com/office/drawing/2014/main" id="{DCFC381D-8F00-4E8A-B8F4-D4EEC50D103C}"/>
              </a:ext>
            </a:extLst>
          </p:cNvPr>
          <p:cNvSpPr txBox="1"/>
          <p:nvPr/>
        </p:nvSpPr>
        <p:spPr>
          <a:xfrm>
            <a:off x="4761511" y="2753462"/>
            <a:ext cx="1199367" cy="276999"/>
          </a:xfrm>
          <a:prstGeom prst="rect">
            <a:avLst/>
          </a:prstGeom>
          <a:noFill/>
        </p:spPr>
        <p:txBody>
          <a:bodyPr wrap="none" rtlCol="0">
            <a:spAutoFit/>
          </a:bodyPr>
          <a:lstStyle/>
          <a:p>
            <a:pPr algn="ctr"/>
            <a:r>
              <a:rPr lang="en-US" sz="1200" b="1" dirty="0">
                <a:solidFill>
                  <a:schemeClr val="accent2"/>
                </a:solidFill>
                <a:latin typeface="Montserrat" panose="00000500000000000000" pitchFamily="50" charset="0"/>
              </a:rPr>
              <a:t>ATTRACTIVE</a:t>
            </a:r>
          </a:p>
        </p:txBody>
      </p:sp>
      <p:sp>
        <p:nvSpPr>
          <p:cNvPr id="28" name="TextBox 27">
            <a:extLst>
              <a:ext uri="{FF2B5EF4-FFF2-40B4-BE49-F238E27FC236}">
                <a16:creationId xmlns:a16="http://schemas.microsoft.com/office/drawing/2014/main" id="{3A6EEA16-86B3-4A3A-9101-32639F674D69}"/>
              </a:ext>
            </a:extLst>
          </p:cNvPr>
          <p:cNvSpPr txBox="1"/>
          <p:nvPr/>
        </p:nvSpPr>
        <p:spPr>
          <a:xfrm>
            <a:off x="6416951" y="4985454"/>
            <a:ext cx="925254" cy="276999"/>
          </a:xfrm>
          <a:prstGeom prst="rect">
            <a:avLst/>
          </a:prstGeom>
          <a:noFill/>
        </p:spPr>
        <p:txBody>
          <a:bodyPr wrap="none" rtlCol="0">
            <a:spAutoFit/>
          </a:bodyPr>
          <a:lstStyle/>
          <a:p>
            <a:pPr algn="ctr"/>
            <a:r>
              <a:rPr lang="en-US" sz="1200" b="1" dirty="0">
                <a:solidFill>
                  <a:schemeClr val="accent3">
                    <a:lumMod val="75000"/>
                  </a:schemeClr>
                </a:solidFill>
                <a:latin typeface="Montserrat" panose="00000500000000000000" pitchFamily="50" charset="0"/>
              </a:rPr>
              <a:t>MUST-BE</a:t>
            </a:r>
          </a:p>
        </p:txBody>
      </p:sp>
      <p:grpSp>
        <p:nvGrpSpPr>
          <p:cNvPr id="3" name="Group 2">
            <a:extLst>
              <a:ext uri="{FF2B5EF4-FFF2-40B4-BE49-F238E27FC236}">
                <a16:creationId xmlns:a16="http://schemas.microsoft.com/office/drawing/2014/main" id="{DE9A71FA-9CE7-F9FB-FE07-7CD506123B53}"/>
              </a:ext>
            </a:extLst>
          </p:cNvPr>
          <p:cNvGrpSpPr/>
          <p:nvPr/>
        </p:nvGrpSpPr>
        <p:grpSpPr>
          <a:xfrm>
            <a:off x="1552820" y="2210765"/>
            <a:ext cx="8813999" cy="3655281"/>
            <a:chOff x="1552820" y="2210765"/>
            <a:chExt cx="8813999" cy="3655281"/>
          </a:xfrm>
        </p:grpSpPr>
        <p:cxnSp>
          <p:nvCxnSpPr>
            <p:cNvPr id="14" name="Straight Arrow Connector 13">
              <a:extLst>
                <a:ext uri="{FF2B5EF4-FFF2-40B4-BE49-F238E27FC236}">
                  <a16:creationId xmlns:a16="http://schemas.microsoft.com/office/drawing/2014/main" id="{896554EC-B1A4-4024-A381-89CB9CA217AE}"/>
                </a:ext>
              </a:extLst>
            </p:cNvPr>
            <p:cNvCxnSpPr>
              <a:cxnSpLocks/>
            </p:cNvCxnSpPr>
            <p:nvPr/>
          </p:nvCxnSpPr>
          <p:spPr>
            <a:xfrm flipV="1">
              <a:off x="1552820" y="2210765"/>
              <a:ext cx="8813999" cy="3655281"/>
            </a:xfrm>
            <a:prstGeom prst="straightConnector1">
              <a:avLst/>
            </a:prstGeom>
            <a:ln w="12700" cap="rnd">
              <a:gradFill flip="none" rotWithShape="1">
                <a:gsLst>
                  <a:gs pos="100000">
                    <a:schemeClr val="accent2"/>
                  </a:gs>
                  <a:gs pos="0">
                    <a:schemeClr val="accent3">
                      <a:alpha val="18000"/>
                    </a:schemeClr>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2C58DA-F15E-49C7-BA4D-25F357930109}"/>
                </a:ext>
              </a:extLst>
            </p:cNvPr>
            <p:cNvSpPr txBox="1"/>
            <p:nvPr/>
          </p:nvSpPr>
          <p:spPr>
            <a:xfrm rot="20123133">
              <a:off x="5352518" y="3708294"/>
              <a:ext cx="1460657"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PERFORMANCE</a:t>
              </a:r>
            </a:p>
          </p:txBody>
        </p:sp>
      </p:grpSp>
      <p:grpSp>
        <p:nvGrpSpPr>
          <p:cNvPr id="36" name="Group 35">
            <a:extLst>
              <a:ext uri="{FF2B5EF4-FFF2-40B4-BE49-F238E27FC236}">
                <a16:creationId xmlns:a16="http://schemas.microsoft.com/office/drawing/2014/main" id="{27462258-5908-495E-813B-B319D45AB959}"/>
              </a:ext>
            </a:extLst>
          </p:cNvPr>
          <p:cNvGrpSpPr/>
          <p:nvPr/>
        </p:nvGrpSpPr>
        <p:grpSpPr>
          <a:xfrm>
            <a:off x="1476213" y="4212758"/>
            <a:ext cx="1498228" cy="720004"/>
            <a:chOff x="1329732" y="2942594"/>
            <a:chExt cx="1164834" cy="663962"/>
          </a:xfrm>
        </p:grpSpPr>
        <p:sp>
          <p:nvSpPr>
            <p:cNvPr id="37" name="Freeform: Shape 25">
              <a:extLst>
                <a:ext uri="{FF2B5EF4-FFF2-40B4-BE49-F238E27FC236}">
                  <a16:creationId xmlns:a16="http://schemas.microsoft.com/office/drawing/2014/main" id="{00C3482C-51E8-4EC0-8384-CB347917C229}"/>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38" name="Rectangle 37">
              <a:extLst>
                <a:ext uri="{FF2B5EF4-FFF2-40B4-BE49-F238E27FC236}">
                  <a16:creationId xmlns:a16="http://schemas.microsoft.com/office/drawing/2014/main" id="{ACABBDB2-F48A-438B-AB35-81E34B03DF52}"/>
                </a:ext>
              </a:extLst>
            </p:cNvPr>
            <p:cNvSpPr/>
            <p:nvPr/>
          </p:nvSpPr>
          <p:spPr>
            <a:xfrm>
              <a:off x="1329732" y="2942594"/>
              <a:ext cx="1164834" cy="66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Changing the  web hosting provider</a:t>
              </a:r>
            </a:p>
          </p:txBody>
        </p:sp>
      </p:grpSp>
      <p:grpSp>
        <p:nvGrpSpPr>
          <p:cNvPr id="39" name="Group 38">
            <a:extLst>
              <a:ext uri="{FF2B5EF4-FFF2-40B4-BE49-F238E27FC236}">
                <a16:creationId xmlns:a16="http://schemas.microsoft.com/office/drawing/2014/main" id="{FF4C097D-2982-4DCD-B89C-5EE2E5CA6B49}"/>
              </a:ext>
            </a:extLst>
          </p:cNvPr>
          <p:cNvGrpSpPr/>
          <p:nvPr/>
        </p:nvGrpSpPr>
        <p:grpSpPr>
          <a:xfrm>
            <a:off x="6188813" y="4076986"/>
            <a:ext cx="1073423" cy="618712"/>
            <a:chOff x="1329732" y="3036002"/>
            <a:chExt cx="1164834" cy="570554"/>
          </a:xfrm>
        </p:grpSpPr>
        <p:sp>
          <p:nvSpPr>
            <p:cNvPr id="40" name="Freeform: Shape 25">
              <a:extLst>
                <a:ext uri="{FF2B5EF4-FFF2-40B4-BE49-F238E27FC236}">
                  <a16:creationId xmlns:a16="http://schemas.microsoft.com/office/drawing/2014/main" id="{BEA27BA0-8AF7-4433-AE03-EB1A7AA03CF5}"/>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41" name="Rectangle 40">
              <a:extLst>
                <a:ext uri="{FF2B5EF4-FFF2-40B4-BE49-F238E27FC236}">
                  <a16:creationId xmlns:a16="http://schemas.microsoft.com/office/drawing/2014/main" id="{B38E6E32-5927-4C22-8182-735EE58DB0BF}"/>
                </a:ext>
              </a:extLst>
            </p:cNvPr>
            <p:cNvSpPr/>
            <p:nvPr/>
          </p:nvSpPr>
          <p:spPr>
            <a:xfrm>
              <a:off x="1329732" y="3036002"/>
              <a:ext cx="1164834" cy="570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Export &amp; print reports</a:t>
              </a:r>
            </a:p>
          </p:txBody>
        </p:sp>
      </p:grpSp>
      <p:grpSp>
        <p:nvGrpSpPr>
          <p:cNvPr id="42" name="Group 41">
            <a:extLst>
              <a:ext uri="{FF2B5EF4-FFF2-40B4-BE49-F238E27FC236}">
                <a16:creationId xmlns:a16="http://schemas.microsoft.com/office/drawing/2014/main" id="{AC9EB452-6A95-41C5-AC7B-CE44818823DD}"/>
              </a:ext>
            </a:extLst>
          </p:cNvPr>
          <p:cNvGrpSpPr/>
          <p:nvPr/>
        </p:nvGrpSpPr>
        <p:grpSpPr>
          <a:xfrm>
            <a:off x="9639803" y="2609832"/>
            <a:ext cx="1239399" cy="618712"/>
            <a:chOff x="1329732" y="3036002"/>
            <a:chExt cx="1164834" cy="570554"/>
          </a:xfrm>
        </p:grpSpPr>
        <p:sp>
          <p:nvSpPr>
            <p:cNvPr id="43" name="Freeform: Shape 25">
              <a:extLst>
                <a:ext uri="{FF2B5EF4-FFF2-40B4-BE49-F238E27FC236}">
                  <a16:creationId xmlns:a16="http://schemas.microsoft.com/office/drawing/2014/main" id="{32BDB010-6916-4C17-B8F0-CED88291DD1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44" name="Rectangle 43">
              <a:extLst>
                <a:ext uri="{FF2B5EF4-FFF2-40B4-BE49-F238E27FC236}">
                  <a16:creationId xmlns:a16="http://schemas.microsoft.com/office/drawing/2014/main" id="{8B425590-A38F-4BEB-ACE6-48BE92205646}"/>
                </a:ext>
              </a:extLst>
            </p:cNvPr>
            <p:cNvSpPr/>
            <p:nvPr/>
          </p:nvSpPr>
          <p:spPr>
            <a:xfrm>
              <a:off x="1329732" y="3036002"/>
              <a:ext cx="1164834" cy="570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Increasing app load speed</a:t>
              </a:r>
            </a:p>
          </p:txBody>
        </p:sp>
      </p:grpSp>
      <p:grpSp>
        <p:nvGrpSpPr>
          <p:cNvPr id="45" name="Group 44">
            <a:extLst>
              <a:ext uri="{FF2B5EF4-FFF2-40B4-BE49-F238E27FC236}">
                <a16:creationId xmlns:a16="http://schemas.microsoft.com/office/drawing/2014/main" id="{031FEAD2-00E6-4900-AC1F-2A5A2ABA8478}"/>
              </a:ext>
            </a:extLst>
          </p:cNvPr>
          <p:cNvGrpSpPr/>
          <p:nvPr/>
        </p:nvGrpSpPr>
        <p:grpSpPr>
          <a:xfrm>
            <a:off x="8048796" y="3239633"/>
            <a:ext cx="1469770" cy="618712"/>
            <a:chOff x="1329732" y="3036002"/>
            <a:chExt cx="1164834" cy="570554"/>
          </a:xfrm>
        </p:grpSpPr>
        <p:sp>
          <p:nvSpPr>
            <p:cNvPr id="46" name="Freeform: Shape 25">
              <a:extLst>
                <a:ext uri="{FF2B5EF4-FFF2-40B4-BE49-F238E27FC236}">
                  <a16:creationId xmlns:a16="http://schemas.microsoft.com/office/drawing/2014/main" id="{5F861418-94EB-4A9F-B5CC-14BF82C11D30}"/>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47" name="Rectangle 46">
              <a:extLst>
                <a:ext uri="{FF2B5EF4-FFF2-40B4-BE49-F238E27FC236}">
                  <a16:creationId xmlns:a16="http://schemas.microsoft.com/office/drawing/2014/main" id="{A7D45A64-F6A2-4396-B017-B4CD6C6EF5F2}"/>
                </a:ext>
              </a:extLst>
            </p:cNvPr>
            <p:cNvSpPr/>
            <p:nvPr/>
          </p:nvSpPr>
          <p:spPr>
            <a:xfrm>
              <a:off x="1329732" y="3036002"/>
              <a:ext cx="1164834" cy="570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Option to share files seamlessly</a:t>
              </a:r>
            </a:p>
          </p:txBody>
        </p:sp>
      </p:grpSp>
      <p:grpSp>
        <p:nvGrpSpPr>
          <p:cNvPr id="30" name="Group 29">
            <a:extLst>
              <a:ext uri="{FF2B5EF4-FFF2-40B4-BE49-F238E27FC236}">
                <a16:creationId xmlns:a16="http://schemas.microsoft.com/office/drawing/2014/main" id="{056585F2-4B57-4227-83B3-B51CD4D8FD97}"/>
              </a:ext>
            </a:extLst>
          </p:cNvPr>
          <p:cNvGrpSpPr/>
          <p:nvPr/>
        </p:nvGrpSpPr>
        <p:grpSpPr>
          <a:xfrm>
            <a:off x="1552820" y="2335954"/>
            <a:ext cx="1116957" cy="626892"/>
            <a:chOff x="1329732" y="3028458"/>
            <a:chExt cx="1164834" cy="578098"/>
          </a:xfrm>
        </p:grpSpPr>
        <p:sp>
          <p:nvSpPr>
            <p:cNvPr id="31" name="Freeform: Shape 25">
              <a:extLst>
                <a:ext uri="{FF2B5EF4-FFF2-40B4-BE49-F238E27FC236}">
                  <a16:creationId xmlns:a16="http://schemas.microsoft.com/office/drawing/2014/main" id="{5408C3FC-BE27-42DE-96C1-E024A0A0E93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32" name="Rectangle 31">
              <a:extLst>
                <a:ext uri="{FF2B5EF4-FFF2-40B4-BE49-F238E27FC236}">
                  <a16:creationId xmlns:a16="http://schemas.microsoft.com/office/drawing/2014/main" id="{B2F079BC-0141-4AEB-AAAE-14AC304D36C5}"/>
                </a:ext>
              </a:extLst>
            </p:cNvPr>
            <p:cNvSpPr/>
            <p:nvPr/>
          </p:nvSpPr>
          <p:spPr>
            <a:xfrm>
              <a:off x="1329732" y="3028458"/>
              <a:ext cx="1164834" cy="578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Send invoices free</a:t>
              </a:r>
            </a:p>
          </p:txBody>
        </p:sp>
      </p:grpSp>
      <p:grpSp>
        <p:nvGrpSpPr>
          <p:cNvPr id="33" name="Group 32">
            <a:extLst>
              <a:ext uri="{FF2B5EF4-FFF2-40B4-BE49-F238E27FC236}">
                <a16:creationId xmlns:a16="http://schemas.microsoft.com/office/drawing/2014/main" id="{8B2CF729-A684-4A14-A8B4-74FBBDEC426D}"/>
              </a:ext>
            </a:extLst>
          </p:cNvPr>
          <p:cNvGrpSpPr/>
          <p:nvPr/>
        </p:nvGrpSpPr>
        <p:grpSpPr>
          <a:xfrm>
            <a:off x="3205390" y="2082886"/>
            <a:ext cx="1116957" cy="626892"/>
            <a:chOff x="1329732" y="3028458"/>
            <a:chExt cx="1164834" cy="578098"/>
          </a:xfrm>
        </p:grpSpPr>
        <p:sp>
          <p:nvSpPr>
            <p:cNvPr id="34" name="Freeform: Shape 25">
              <a:extLst>
                <a:ext uri="{FF2B5EF4-FFF2-40B4-BE49-F238E27FC236}">
                  <a16:creationId xmlns:a16="http://schemas.microsoft.com/office/drawing/2014/main" id="{B88060AF-D349-4DA0-A551-0554F4BDDCA5}"/>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35" name="Rectangle 34">
              <a:extLst>
                <a:ext uri="{FF2B5EF4-FFF2-40B4-BE49-F238E27FC236}">
                  <a16:creationId xmlns:a16="http://schemas.microsoft.com/office/drawing/2014/main" id="{03AC65E7-539F-4FE9-9E6A-3662432FB255}"/>
                </a:ext>
              </a:extLst>
            </p:cNvPr>
            <p:cNvSpPr/>
            <p:nvPr/>
          </p:nvSpPr>
          <p:spPr>
            <a:xfrm>
              <a:off x="1329732" y="3028458"/>
              <a:ext cx="1164834" cy="5780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High quality video call</a:t>
              </a:r>
            </a:p>
          </p:txBody>
        </p:sp>
      </p:grpSp>
      <p:grpSp>
        <p:nvGrpSpPr>
          <p:cNvPr id="48" name="Group 47">
            <a:extLst>
              <a:ext uri="{FF2B5EF4-FFF2-40B4-BE49-F238E27FC236}">
                <a16:creationId xmlns:a16="http://schemas.microsoft.com/office/drawing/2014/main" id="{F0E14CAC-EDA2-4B69-86BC-8A962F02BD7C}"/>
              </a:ext>
            </a:extLst>
          </p:cNvPr>
          <p:cNvGrpSpPr/>
          <p:nvPr/>
        </p:nvGrpSpPr>
        <p:grpSpPr>
          <a:xfrm>
            <a:off x="6331462" y="2026599"/>
            <a:ext cx="1131767" cy="618712"/>
            <a:chOff x="1329732" y="3036002"/>
            <a:chExt cx="1164834" cy="570554"/>
          </a:xfrm>
        </p:grpSpPr>
        <p:sp>
          <p:nvSpPr>
            <p:cNvPr id="49" name="Freeform: Shape 25">
              <a:extLst>
                <a:ext uri="{FF2B5EF4-FFF2-40B4-BE49-F238E27FC236}">
                  <a16:creationId xmlns:a16="http://schemas.microsoft.com/office/drawing/2014/main" id="{7530CAA5-2381-46B6-BDD5-D18BFAE11FB2}"/>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0" name="Rectangle 49">
              <a:extLst>
                <a:ext uri="{FF2B5EF4-FFF2-40B4-BE49-F238E27FC236}">
                  <a16:creationId xmlns:a16="http://schemas.microsoft.com/office/drawing/2014/main" id="{8C5D268B-24B6-43FB-A70A-523DA9ACA057}"/>
                </a:ext>
              </a:extLst>
            </p:cNvPr>
            <p:cNvSpPr/>
            <p:nvPr/>
          </p:nvSpPr>
          <p:spPr>
            <a:xfrm>
              <a:off x="1329732" y="3036002"/>
              <a:ext cx="1164834" cy="57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Auto face recognition</a:t>
              </a:r>
            </a:p>
          </p:txBody>
        </p:sp>
      </p:grpSp>
      <p:grpSp>
        <p:nvGrpSpPr>
          <p:cNvPr id="52" name="Group 51">
            <a:extLst>
              <a:ext uri="{FF2B5EF4-FFF2-40B4-BE49-F238E27FC236}">
                <a16:creationId xmlns:a16="http://schemas.microsoft.com/office/drawing/2014/main" id="{355D533E-5C15-44F1-88CD-CE2701C531BA}"/>
              </a:ext>
            </a:extLst>
          </p:cNvPr>
          <p:cNvGrpSpPr/>
          <p:nvPr/>
        </p:nvGrpSpPr>
        <p:grpSpPr>
          <a:xfrm>
            <a:off x="9281232" y="4758101"/>
            <a:ext cx="1131767" cy="618712"/>
            <a:chOff x="1329732" y="3036002"/>
            <a:chExt cx="1164834" cy="570554"/>
          </a:xfrm>
        </p:grpSpPr>
        <p:sp>
          <p:nvSpPr>
            <p:cNvPr id="53" name="Freeform: Shape 25">
              <a:extLst>
                <a:ext uri="{FF2B5EF4-FFF2-40B4-BE49-F238E27FC236}">
                  <a16:creationId xmlns:a16="http://schemas.microsoft.com/office/drawing/2014/main" id="{0C9726A6-7A21-45BE-98F0-34046D1086F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4" name="Rectangle 53">
              <a:extLst>
                <a:ext uri="{FF2B5EF4-FFF2-40B4-BE49-F238E27FC236}">
                  <a16:creationId xmlns:a16="http://schemas.microsoft.com/office/drawing/2014/main" id="{082BA455-7C9A-4050-8F6F-0DB3546A4A48}"/>
                </a:ext>
              </a:extLst>
            </p:cNvPr>
            <p:cNvSpPr/>
            <p:nvPr/>
          </p:nvSpPr>
          <p:spPr>
            <a:xfrm>
              <a:off x="1329732" y="3036002"/>
              <a:ext cx="1164834" cy="57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Auto-save edits</a:t>
              </a:r>
            </a:p>
          </p:txBody>
        </p:sp>
      </p:grpSp>
      <p:grpSp>
        <p:nvGrpSpPr>
          <p:cNvPr id="55" name="Group 54">
            <a:extLst>
              <a:ext uri="{FF2B5EF4-FFF2-40B4-BE49-F238E27FC236}">
                <a16:creationId xmlns:a16="http://schemas.microsoft.com/office/drawing/2014/main" id="{783F9933-46FE-404C-B271-F50C21EC18EF}"/>
              </a:ext>
            </a:extLst>
          </p:cNvPr>
          <p:cNvGrpSpPr/>
          <p:nvPr/>
        </p:nvGrpSpPr>
        <p:grpSpPr>
          <a:xfrm>
            <a:off x="7844808" y="5346715"/>
            <a:ext cx="1037620" cy="618712"/>
            <a:chOff x="1329732" y="3036002"/>
            <a:chExt cx="1164834" cy="570554"/>
          </a:xfrm>
        </p:grpSpPr>
        <p:sp>
          <p:nvSpPr>
            <p:cNvPr id="56" name="Freeform: Shape 25">
              <a:extLst>
                <a:ext uri="{FF2B5EF4-FFF2-40B4-BE49-F238E27FC236}">
                  <a16:creationId xmlns:a16="http://schemas.microsoft.com/office/drawing/2014/main" id="{85F28E17-8354-4FF9-95AE-26392E817A23}"/>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7" name="Rectangle 56">
              <a:extLst>
                <a:ext uri="{FF2B5EF4-FFF2-40B4-BE49-F238E27FC236}">
                  <a16:creationId xmlns:a16="http://schemas.microsoft.com/office/drawing/2014/main" id="{CFA780F3-ACBE-4995-B119-21613D37630A}"/>
                </a:ext>
              </a:extLst>
            </p:cNvPr>
            <p:cNvSpPr/>
            <p:nvPr/>
          </p:nvSpPr>
          <p:spPr>
            <a:xfrm>
              <a:off x="1329732" y="3036002"/>
              <a:ext cx="1164834" cy="57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Secure Login</a:t>
              </a:r>
            </a:p>
          </p:txBody>
        </p:sp>
      </p:grpSp>
      <p:sp>
        <p:nvSpPr>
          <p:cNvPr id="2" name="TextBox 1">
            <a:extLst>
              <a:ext uri="{FF2B5EF4-FFF2-40B4-BE49-F238E27FC236}">
                <a16:creationId xmlns:a16="http://schemas.microsoft.com/office/drawing/2014/main" id="{4C6D7DD0-289A-3DBF-5EED-04F27A6BBA2B}"/>
              </a:ext>
            </a:extLst>
          </p:cNvPr>
          <p:cNvSpPr txBox="1"/>
          <p:nvPr/>
        </p:nvSpPr>
        <p:spPr>
          <a:xfrm>
            <a:off x="670147" y="731207"/>
            <a:ext cx="2323072"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Kano Model</a:t>
            </a:r>
          </a:p>
        </p:txBody>
      </p:sp>
    </p:spTree>
    <p:extLst>
      <p:ext uri="{BB962C8B-B14F-4D97-AF65-F5344CB8AC3E}">
        <p14:creationId xmlns:p14="http://schemas.microsoft.com/office/powerpoint/2010/main" val="26263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500" fill="hold"/>
                                        <p:tgtEl>
                                          <p:spTgt spid="18"/>
                                        </p:tgtEl>
                                        <p:attrNameLst>
                                          <p:attrName>ppt_w</p:attrName>
                                        </p:attrNameLst>
                                      </p:cBhvr>
                                      <p:tavLst>
                                        <p:tav tm="0">
                                          <p:val>
                                            <p:strVal val="4/3*#ppt_w"/>
                                          </p:val>
                                        </p:tav>
                                        <p:tav tm="100000">
                                          <p:val>
                                            <p:strVal val="#ppt_w"/>
                                          </p:val>
                                        </p:tav>
                                      </p:tavLst>
                                    </p:anim>
                                    <p:anim calcmode="lin" valueType="num">
                                      <p:cBhvr>
                                        <p:cTn id="8" dur="1500" fill="hold"/>
                                        <p:tgtEl>
                                          <p:spTgt spid="18"/>
                                        </p:tgtEl>
                                        <p:attrNameLst>
                                          <p:attrName>ppt_h</p:attrName>
                                        </p:attrNameLst>
                                      </p:cBhvr>
                                      <p:tavLst>
                                        <p:tav tm="0">
                                          <p:val>
                                            <p:strVal val="4/3*#ppt_h"/>
                                          </p:val>
                                        </p:tav>
                                        <p:tav tm="100000">
                                          <p:val>
                                            <p:strVal val="#ppt_h"/>
                                          </p:val>
                                        </p:tav>
                                      </p:tavLst>
                                    </p:anim>
                                  </p:childTnLst>
                                </p:cTn>
                              </p:par>
                              <p:par>
                                <p:cTn id="9" presetID="2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500"/>
                                        <p:tgtEl>
                                          <p:spTgt spid="11"/>
                                        </p:tgtEl>
                                      </p:cBhvr>
                                    </p:animEffect>
                                  </p:childTnLst>
                                </p:cTn>
                              </p:par>
                              <p:par>
                                <p:cTn id="15" presetID="12" presetClass="entr" presetSubtype="2" fill="hold" grpId="0" nodeType="with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1500"/>
                                        <p:tgtEl>
                                          <p:spTgt spid="26"/>
                                        </p:tgtEl>
                                        <p:attrNameLst>
                                          <p:attrName>ppt_x</p:attrName>
                                        </p:attrNameLst>
                                      </p:cBhvr>
                                      <p:tavLst>
                                        <p:tav tm="0">
                                          <p:val>
                                            <p:strVal val="#ppt_x+#ppt_w*1.125000"/>
                                          </p:val>
                                        </p:tav>
                                        <p:tav tm="100000">
                                          <p:val>
                                            <p:strVal val="#ppt_x"/>
                                          </p:val>
                                        </p:tav>
                                      </p:tavLst>
                                    </p:anim>
                                    <p:animEffect transition="in" filter="wipe(left)">
                                      <p:cBhvr>
                                        <p:cTn id="18" dur="1500"/>
                                        <p:tgtEl>
                                          <p:spTgt spid="26"/>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500"/>
                                        <p:tgtEl>
                                          <p:spTgt spid="24"/>
                                        </p:tgtEl>
                                        <p:attrNameLst>
                                          <p:attrName>ppt_y</p:attrName>
                                        </p:attrNameLst>
                                      </p:cBhvr>
                                      <p:tavLst>
                                        <p:tav tm="0">
                                          <p:val>
                                            <p:strVal val="#ppt_y+#ppt_h*1.125000"/>
                                          </p:val>
                                        </p:tav>
                                        <p:tav tm="100000">
                                          <p:val>
                                            <p:strVal val="#ppt_y"/>
                                          </p:val>
                                        </p:tav>
                                      </p:tavLst>
                                    </p:anim>
                                    <p:animEffect transition="in" filter="wipe(up)">
                                      <p:cBhvr>
                                        <p:cTn id="22" dur="1500"/>
                                        <p:tgtEl>
                                          <p:spTgt spid="24"/>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1500"/>
                                        <p:tgtEl>
                                          <p:spTgt spid="17"/>
                                        </p:tgtEl>
                                      </p:cBhvr>
                                    </p:animEffect>
                                  </p:childTnLst>
                                </p:cTn>
                              </p:par>
                              <p:par>
                                <p:cTn id="26" presetID="22" presetClass="entr" presetSubtype="2" fill="hold" grpId="0" nodeType="withEffect">
                                  <p:stCondLst>
                                    <p:cond delay="150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1500"/>
                                        <p:tgtEl>
                                          <p:spTgt spid="19"/>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2" presetClass="entr" presetSubtype="4" fill="hold" nodeType="withEffect">
                                  <p:stCondLst>
                                    <p:cond delay="25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2000"/>
                                        <p:tgtEl>
                                          <p:spTgt spid="30"/>
                                        </p:tgtEl>
                                        <p:attrNameLst>
                                          <p:attrName>ppt_y</p:attrName>
                                        </p:attrNameLst>
                                      </p:cBhvr>
                                      <p:tavLst>
                                        <p:tav tm="0">
                                          <p:val>
                                            <p:strVal val="#ppt_y+#ppt_h*1.125000"/>
                                          </p:val>
                                        </p:tav>
                                        <p:tav tm="100000">
                                          <p:val>
                                            <p:strVal val="#ppt_y"/>
                                          </p:val>
                                        </p:tav>
                                      </p:tavLst>
                                    </p:anim>
                                    <p:animEffect transition="in" filter="wipe(up)">
                                      <p:cBhvr>
                                        <p:cTn id="38" dur="2000"/>
                                        <p:tgtEl>
                                          <p:spTgt spid="30"/>
                                        </p:tgtEl>
                                      </p:cBhvr>
                                    </p:animEffect>
                                  </p:childTnLst>
                                </p:cTn>
                              </p:par>
                              <p:par>
                                <p:cTn id="39" presetID="12" presetClass="entr" presetSubtype="4" fill="hold" nodeType="withEffect">
                                  <p:stCondLst>
                                    <p:cond delay="250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2000"/>
                                        <p:tgtEl>
                                          <p:spTgt spid="33"/>
                                        </p:tgtEl>
                                        <p:attrNameLst>
                                          <p:attrName>ppt_y</p:attrName>
                                        </p:attrNameLst>
                                      </p:cBhvr>
                                      <p:tavLst>
                                        <p:tav tm="0">
                                          <p:val>
                                            <p:strVal val="#ppt_y+#ppt_h*1.125000"/>
                                          </p:val>
                                        </p:tav>
                                        <p:tav tm="100000">
                                          <p:val>
                                            <p:strVal val="#ppt_y"/>
                                          </p:val>
                                        </p:tav>
                                      </p:tavLst>
                                    </p:anim>
                                    <p:animEffect transition="in" filter="wipe(up)">
                                      <p:cBhvr>
                                        <p:cTn id="42" dur="2000"/>
                                        <p:tgtEl>
                                          <p:spTgt spid="33"/>
                                        </p:tgtEl>
                                      </p:cBhvr>
                                    </p:animEffect>
                                  </p:childTnLst>
                                </p:cTn>
                              </p:par>
                              <p:par>
                                <p:cTn id="43" presetID="12" presetClass="entr" presetSubtype="4" fill="hold" nodeType="withEffect">
                                  <p:stCondLst>
                                    <p:cond delay="250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2000"/>
                                        <p:tgtEl>
                                          <p:spTgt spid="48"/>
                                        </p:tgtEl>
                                        <p:attrNameLst>
                                          <p:attrName>ppt_y</p:attrName>
                                        </p:attrNameLst>
                                      </p:cBhvr>
                                      <p:tavLst>
                                        <p:tav tm="0">
                                          <p:val>
                                            <p:strVal val="#ppt_y+#ppt_h*1.125000"/>
                                          </p:val>
                                        </p:tav>
                                        <p:tav tm="100000">
                                          <p:val>
                                            <p:strVal val="#ppt_y"/>
                                          </p:val>
                                        </p:tav>
                                      </p:tavLst>
                                    </p:anim>
                                    <p:animEffect transition="in" filter="wipe(up)">
                                      <p:cBhvr>
                                        <p:cTn id="46" dur="2000"/>
                                        <p:tgtEl>
                                          <p:spTgt spid="48"/>
                                        </p:tgtEl>
                                      </p:cBhvr>
                                    </p:animEffect>
                                  </p:childTnLst>
                                </p:cTn>
                              </p:par>
                              <p:par>
                                <p:cTn id="47" presetID="12" presetClass="entr" presetSubtype="1" fill="hold" nodeType="withEffect">
                                  <p:stCondLst>
                                    <p:cond delay="250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2000"/>
                                        <p:tgtEl>
                                          <p:spTgt spid="55"/>
                                        </p:tgtEl>
                                        <p:attrNameLst>
                                          <p:attrName>ppt_y</p:attrName>
                                        </p:attrNameLst>
                                      </p:cBhvr>
                                      <p:tavLst>
                                        <p:tav tm="0">
                                          <p:val>
                                            <p:strVal val="#ppt_y-#ppt_h*1.125000"/>
                                          </p:val>
                                        </p:tav>
                                        <p:tav tm="100000">
                                          <p:val>
                                            <p:strVal val="#ppt_y"/>
                                          </p:val>
                                        </p:tav>
                                      </p:tavLst>
                                    </p:anim>
                                    <p:animEffect transition="in" filter="wipe(down)">
                                      <p:cBhvr>
                                        <p:cTn id="50" dur="2000"/>
                                        <p:tgtEl>
                                          <p:spTgt spid="55"/>
                                        </p:tgtEl>
                                      </p:cBhvr>
                                    </p:animEffect>
                                  </p:childTnLst>
                                </p:cTn>
                              </p:par>
                              <p:par>
                                <p:cTn id="51" presetID="12" presetClass="entr" presetSubtype="1" fill="hold" nodeType="withEffect">
                                  <p:stCondLst>
                                    <p:cond delay="250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2000"/>
                                        <p:tgtEl>
                                          <p:spTgt spid="52"/>
                                        </p:tgtEl>
                                        <p:attrNameLst>
                                          <p:attrName>ppt_y</p:attrName>
                                        </p:attrNameLst>
                                      </p:cBhvr>
                                      <p:tavLst>
                                        <p:tav tm="0">
                                          <p:val>
                                            <p:strVal val="#ppt_y-#ppt_h*1.125000"/>
                                          </p:val>
                                        </p:tav>
                                        <p:tav tm="100000">
                                          <p:val>
                                            <p:strVal val="#ppt_y"/>
                                          </p:val>
                                        </p:tav>
                                      </p:tavLst>
                                    </p:anim>
                                    <p:animEffect transition="in" filter="wipe(down)">
                                      <p:cBhvr>
                                        <p:cTn id="54" dur="2000"/>
                                        <p:tgtEl>
                                          <p:spTgt spid="52"/>
                                        </p:tgtEl>
                                      </p:cBhvr>
                                    </p:animEffect>
                                  </p:childTnLst>
                                </p:cTn>
                              </p:par>
                              <p:par>
                                <p:cTn id="55" presetID="22" presetClass="entr" presetSubtype="8" fill="hold" nodeType="withEffect">
                                  <p:stCondLst>
                                    <p:cond delay="350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1500"/>
                                        <p:tgtEl>
                                          <p:spTgt spid="3"/>
                                        </p:tgtEl>
                                      </p:cBhvr>
                                    </p:animEffect>
                                  </p:childTnLst>
                                </p:cTn>
                              </p:par>
                              <p:par>
                                <p:cTn id="58" presetID="10" presetClass="entr" presetSubtype="0" fill="hold" grpId="0" nodeType="withEffect">
                                  <p:stCondLst>
                                    <p:cond delay="40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500"/>
                                        <p:tgtEl>
                                          <p:spTgt spid="23"/>
                                        </p:tgtEl>
                                      </p:cBhvr>
                                    </p:animEffect>
                                  </p:childTnLst>
                                </p:cTn>
                              </p:par>
                              <p:par>
                                <p:cTn id="61" presetID="23" presetClass="entr" presetSubtype="16" fill="hold" nodeType="withEffect">
                                  <p:stCondLst>
                                    <p:cond delay="4000"/>
                                  </p:stCondLst>
                                  <p:childTnLst>
                                    <p:set>
                                      <p:cBhvr>
                                        <p:cTn id="62" dur="1" fill="hold">
                                          <p:stCondLst>
                                            <p:cond delay="0"/>
                                          </p:stCondLst>
                                        </p:cTn>
                                        <p:tgtEl>
                                          <p:spTgt spid="36"/>
                                        </p:tgtEl>
                                        <p:attrNameLst>
                                          <p:attrName>style.visibility</p:attrName>
                                        </p:attrNameLst>
                                      </p:cBhvr>
                                      <p:to>
                                        <p:strVal val="visible"/>
                                      </p:to>
                                    </p:set>
                                    <p:anim calcmode="lin" valueType="num">
                                      <p:cBhvr>
                                        <p:cTn id="63" dur="1500" fill="hold"/>
                                        <p:tgtEl>
                                          <p:spTgt spid="36"/>
                                        </p:tgtEl>
                                        <p:attrNameLst>
                                          <p:attrName>ppt_w</p:attrName>
                                        </p:attrNameLst>
                                      </p:cBhvr>
                                      <p:tavLst>
                                        <p:tav tm="0">
                                          <p:val>
                                            <p:fltVal val="0"/>
                                          </p:val>
                                        </p:tav>
                                        <p:tav tm="100000">
                                          <p:val>
                                            <p:strVal val="#ppt_w"/>
                                          </p:val>
                                        </p:tav>
                                      </p:tavLst>
                                    </p:anim>
                                    <p:anim calcmode="lin" valueType="num">
                                      <p:cBhvr>
                                        <p:cTn id="64" dur="1500" fill="hold"/>
                                        <p:tgtEl>
                                          <p:spTgt spid="36"/>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4000"/>
                                  </p:stCondLst>
                                  <p:childTnLst>
                                    <p:set>
                                      <p:cBhvr>
                                        <p:cTn id="66" dur="1" fill="hold">
                                          <p:stCondLst>
                                            <p:cond delay="0"/>
                                          </p:stCondLst>
                                        </p:cTn>
                                        <p:tgtEl>
                                          <p:spTgt spid="39"/>
                                        </p:tgtEl>
                                        <p:attrNameLst>
                                          <p:attrName>style.visibility</p:attrName>
                                        </p:attrNameLst>
                                      </p:cBhvr>
                                      <p:to>
                                        <p:strVal val="visible"/>
                                      </p:to>
                                    </p:set>
                                    <p:anim calcmode="lin" valueType="num">
                                      <p:cBhvr>
                                        <p:cTn id="67" dur="1500" fill="hold"/>
                                        <p:tgtEl>
                                          <p:spTgt spid="39"/>
                                        </p:tgtEl>
                                        <p:attrNameLst>
                                          <p:attrName>ppt_w</p:attrName>
                                        </p:attrNameLst>
                                      </p:cBhvr>
                                      <p:tavLst>
                                        <p:tav tm="0">
                                          <p:val>
                                            <p:fltVal val="0"/>
                                          </p:val>
                                        </p:tav>
                                        <p:tav tm="100000">
                                          <p:val>
                                            <p:strVal val="#ppt_w"/>
                                          </p:val>
                                        </p:tav>
                                      </p:tavLst>
                                    </p:anim>
                                    <p:anim calcmode="lin" valueType="num">
                                      <p:cBhvr>
                                        <p:cTn id="68" dur="1500" fill="hold"/>
                                        <p:tgtEl>
                                          <p:spTgt spid="39"/>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4000"/>
                                  </p:stCondLst>
                                  <p:childTnLst>
                                    <p:set>
                                      <p:cBhvr>
                                        <p:cTn id="70" dur="1" fill="hold">
                                          <p:stCondLst>
                                            <p:cond delay="0"/>
                                          </p:stCondLst>
                                        </p:cTn>
                                        <p:tgtEl>
                                          <p:spTgt spid="45"/>
                                        </p:tgtEl>
                                        <p:attrNameLst>
                                          <p:attrName>style.visibility</p:attrName>
                                        </p:attrNameLst>
                                      </p:cBhvr>
                                      <p:to>
                                        <p:strVal val="visible"/>
                                      </p:to>
                                    </p:set>
                                    <p:anim calcmode="lin" valueType="num">
                                      <p:cBhvr>
                                        <p:cTn id="71" dur="1500" fill="hold"/>
                                        <p:tgtEl>
                                          <p:spTgt spid="45"/>
                                        </p:tgtEl>
                                        <p:attrNameLst>
                                          <p:attrName>ppt_w</p:attrName>
                                        </p:attrNameLst>
                                      </p:cBhvr>
                                      <p:tavLst>
                                        <p:tav tm="0">
                                          <p:val>
                                            <p:fltVal val="0"/>
                                          </p:val>
                                        </p:tav>
                                        <p:tav tm="100000">
                                          <p:val>
                                            <p:strVal val="#ppt_w"/>
                                          </p:val>
                                        </p:tav>
                                      </p:tavLst>
                                    </p:anim>
                                    <p:anim calcmode="lin" valueType="num">
                                      <p:cBhvr>
                                        <p:cTn id="72" dur="1500" fill="hold"/>
                                        <p:tgtEl>
                                          <p:spTgt spid="45"/>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4000"/>
                                  </p:stCondLst>
                                  <p:childTnLst>
                                    <p:set>
                                      <p:cBhvr>
                                        <p:cTn id="74" dur="1" fill="hold">
                                          <p:stCondLst>
                                            <p:cond delay="0"/>
                                          </p:stCondLst>
                                        </p:cTn>
                                        <p:tgtEl>
                                          <p:spTgt spid="42"/>
                                        </p:tgtEl>
                                        <p:attrNameLst>
                                          <p:attrName>style.visibility</p:attrName>
                                        </p:attrNameLst>
                                      </p:cBhvr>
                                      <p:to>
                                        <p:strVal val="visible"/>
                                      </p:to>
                                    </p:set>
                                    <p:anim calcmode="lin" valueType="num">
                                      <p:cBhvr>
                                        <p:cTn id="75" dur="1500" fill="hold"/>
                                        <p:tgtEl>
                                          <p:spTgt spid="42"/>
                                        </p:tgtEl>
                                        <p:attrNameLst>
                                          <p:attrName>ppt_w</p:attrName>
                                        </p:attrNameLst>
                                      </p:cBhvr>
                                      <p:tavLst>
                                        <p:tav tm="0">
                                          <p:val>
                                            <p:fltVal val="0"/>
                                          </p:val>
                                        </p:tav>
                                        <p:tav tm="100000">
                                          <p:val>
                                            <p:strVal val="#ppt_w"/>
                                          </p:val>
                                        </p:tav>
                                      </p:tavLst>
                                    </p:anim>
                                    <p:anim calcmode="lin" valueType="num">
                                      <p:cBhvr>
                                        <p:cTn id="76" dur="15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17" grpId="0" animBg="1"/>
      <p:bldP spid="19" grpId="0" animBg="1"/>
      <p:bldP spid="24"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766C26CE-4035-2A27-FA69-1EE9CF6C47C4}"/>
              </a:ext>
            </a:extLst>
          </p:cNvPr>
          <p:cNvSpPr/>
          <p:nvPr/>
        </p:nvSpPr>
        <p:spPr>
          <a:xfrm rot="20896925">
            <a:off x="7121466" y="-4464318"/>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Oval 63">
            <a:extLst>
              <a:ext uri="{FF2B5EF4-FFF2-40B4-BE49-F238E27FC236}">
                <a16:creationId xmlns:a16="http://schemas.microsoft.com/office/drawing/2014/main" id="{D2C35AB4-ED15-A9AC-6D2D-64E5B47D5245}"/>
              </a:ext>
            </a:extLst>
          </p:cNvPr>
          <p:cNvSpPr/>
          <p:nvPr/>
        </p:nvSpPr>
        <p:spPr>
          <a:xfrm rot="20896925">
            <a:off x="-3221598" y="3193569"/>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Oval 41">
            <a:extLst>
              <a:ext uri="{FF2B5EF4-FFF2-40B4-BE49-F238E27FC236}">
                <a16:creationId xmlns:a16="http://schemas.microsoft.com/office/drawing/2014/main" id="{8B8819EC-A542-8160-0CD7-990A616D613A}"/>
              </a:ext>
            </a:extLst>
          </p:cNvPr>
          <p:cNvSpPr/>
          <p:nvPr/>
        </p:nvSpPr>
        <p:spPr>
          <a:xfrm>
            <a:off x="758797" y="1794076"/>
            <a:ext cx="10693385" cy="4344287"/>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 name="Oval 42">
            <a:extLst>
              <a:ext uri="{FF2B5EF4-FFF2-40B4-BE49-F238E27FC236}">
                <a16:creationId xmlns:a16="http://schemas.microsoft.com/office/drawing/2014/main" id="{37DE9255-20A8-70B9-BED8-C7A1A0237CF9}"/>
              </a:ext>
            </a:extLst>
          </p:cNvPr>
          <p:cNvSpPr/>
          <p:nvPr/>
        </p:nvSpPr>
        <p:spPr>
          <a:xfrm>
            <a:off x="296026" y="1340240"/>
            <a:ext cx="11599945" cy="5298175"/>
          </a:xfrm>
          <a:prstGeom prst="rect">
            <a:avLst/>
          </a:prstGeom>
          <a:ln w="6350">
            <a:solidFill>
              <a:schemeClr val="tx1">
                <a:alpha val="10000"/>
              </a:schemeClr>
            </a:solid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B87C1C0-1283-47C8-AA18-DF577C1FDE7F}"/>
              </a:ext>
            </a:extLst>
          </p:cNvPr>
          <p:cNvSpPr txBox="1"/>
          <p:nvPr/>
        </p:nvSpPr>
        <p:spPr>
          <a:xfrm>
            <a:off x="670147" y="731207"/>
            <a:ext cx="4690708"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Kano Model Distribution</a:t>
            </a:r>
          </a:p>
        </p:txBody>
      </p:sp>
      <p:sp>
        <p:nvSpPr>
          <p:cNvPr id="6" name="TextBox 5">
            <a:extLst>
              <a:ext uri="{FF2B5EF4-FFF2-40B4-BE49-F238E27FC236}">
                <a16:creationId xmlns:a16="http://schemas.microsoft.com/office/drawing/2014/main" id="{AE904E6F-4122-4DAD-9DB8-1F51FF9DA7A4}"/>
              </a:ext>
            </a:extLst>
          </p:cNvPr>
          <p:cNvSpPr txBox="1"/>
          <p:nvPr/>
        </p:nvSpPr>
        <p:spPr>
          <a:xfrm>
            <a:off x="2041789" y="2121813"/>
            <a:ext cx="1452928"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Excitement Attribute</a:t>
            </a:r>
          </a:p>
        </p:txBody>
      </p:sp>
      <p:sp>
        <p:nvSpPr>
          <p:cNvPr id="7" name="TextBox 6">
            <a:extLst>
              <a:ext uri="{FF2B5EF4-FFF2-40B4-BE49-F238E27FC236}">
                <a16:creationId xmlns:a16="http://schemas.microsoft.com/office/drawing/2014/main" id="{7AC05753-66E9-4C29-9A25-00797ABA427C}"/>
              </a:ext>
            </a:extLst>
          </p:cNvPr>
          <p:cNvSpPr txBox="1"/>
          <p:nvPr/>
        </p:nvSpPr>
        <p:spPr>
          <a:xfrm>
            <a:off x="3545168" y="2121813"/>
            <a:ext cx="1596622"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Performance Attribute</a:t>
            </a:r>
          </a:p>
        </p:txBody>
      </p:sp>
      <p:sp>
        <p:nvSpPr>
          <p:cNvPr id="8" name="TextBox 7">
            <a:extLst>
              <a:ext uri="{FF2B5EF4-FFF2-40B4-BE49-F238E27FC236}">
                <a16:creationId xmlns:a16="http://schemas.microsoft.com/office/drawing/2014/main" id="{814C01E0-A514-4E00-8E2B-A2B9E4267493}"/>
              </a:ext>
            </a:extLst>
          </p:cNvPr>
          <p:cNvSpPr txBox="1"/>
          <p:nvPr/>
        </p:nvSpPr>
        <p:spPr>
          <a:xfrm>
            <a:off x="5294161" y="2121813"/>
            <a:ext cx="1249090"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Threshold Attribute</a:t>
            </a:r>
          </a:p>
        </p:txBody>
      </p:sp>
      <p:sp>
        <p:nvSpPr>
          <p:cNvPr id="9" name="TextBox 8">
            <a:extLst>
              <a:ext uri="{FF2B5EF4-FFF2-40B4-BE49-F238E27FC236}">
                <a16:creationId xmlns:a16="http://schemas.microsoft.com/office/drawing/2014/main" id="{B505CA9D-D494-4528-98F5-7DB57FBA6A44}"/>
              </a:ext>
            </a:extLst>
          </p:cNvPr>
          <p:cNvSpPr txBox="1"/>
          <p:nvPr/>
        </p:nvSpPr>
        <p:spPr>
          <a:xfrm>
            <a:off x="6795438" y="2121813"/>
            <a:ext cx="1396990"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Indifferent Attribute</a:t>
            </a:r>
          </a:p>
        </p:txBody>
      </p:sp>
      <p:sp>
        <p:nvSpPr>
          <p:cNvPr id="10" name="TextBox 9">
            <a:extLst>
              <a:ext uri="{FF2B5EF4-FFF2-40B4-BE49-F238E27FC236}">
                <a16:creationId xmlns:a16="http://schemas.microsoft.com/office/drawing/2014/main" id="{68FDB492-4657-4EE9-B309-4C9A7E205FF0}"/>
              </a:ext>
            </a:extLst>
          </p:cNvPr>
          <p:cNvSpPr txBox="1"/>
          <p:nvPr/>
        </p:nvSpPr>
        <p:spPr>
          <a:xfrm>
            <a:off x="8491714" y="2121813"/>
            <a:ext cx="1154894"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Rejection Attribute</a:t>
            </a:r>
          </a:p>
        </p:txBody>
      </p:sp>
      <p:sp>
        <p:nvSpPr>
          <p:cNvPr id="11" name="TextBox 10">
            <a:extLst>
              <a:ext uri="{FF2B5EF4-FFF2-40B4-BE49-F238E27FC236}">
                <a16:creationId xmlns:a16="http://schemas.microsoft.com/office/drawing/2014/main" id="{227A07F0-657D-4600-A596-C815DB281C2A}"/>
              </a:ext>
            </a:extLst>
          </p:cNvPr>
          <p:cNvSpPr txBox="1"/>
          <p:nvPr/>
        </p:nvSpPr>
        <p:spPr>
          <a:xfrm>
            <a:off x="9902417" y="2121813"/>
            <a:ext cx="1483944" cy="441403"/>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Questionable Attribute</a:t>
            </a:r>
          </a:p>
        </p:txBody>
      </p:sp>
      <p:grpSp>
        <p:nvGrpSpPr>
          <p:cNvPr id="63" name="Group 62">
            <a:extLst>
              <a:ext uri="{FF2B5EF4-FFF2-40B4-BE49-F238E27FC236}">
                <a16:creationId xmlns:a16="http://schemas.microsoft.com/office/drawing/2014/main" id="{8761A804-9340-8D4A-814C-A05358F82DD3}"/>
              </a:ext>
            </a:extLst>
          </p:cNvPr>
          <p:cNvGrpSpPr/>
          <p:nvPr/>
        </p:nvGrpSpPr>
        <p:grpSpPr>
          <a:xfrm>
            <a:off x="1991336" y="2121813"/>
            <a:ext cx="7876135" cy="3712136"/>
            <a:chOff x="1991336" y="2967461"/>
            <a:chExt cx="7876135" cy="3159332"/>
          </a:xfrm>
        </p:grpSpPr>
        <p:cxnSp>
          <p:nvCxnSpPr>
            <p:cNvPr id="12" name="Straight Connector 11">
              <a:extLst>
                <a:ext uri="{FF2B5EF4-FFF2-40B4-BE49-F238E27FC236}">
                  <a16:creationId xmlns:a16="http://schemas.microsoft.com/office/drawing/2014/main" id="{B180D21F-8851-485F-ACDF-5F60D5028883}"/>
                </a:ext>
              </a:extLst>
            </p:cNvPr>
            <p:cNvCxnSpPr/>
            <p:nvPr/>
          </p:nvCxnSpPr>
          <p:spPr>
            <a:xfrm>
              <a:off x="1991336"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23360F-0EE5-425B-8B0A-8D43C7C96345}"/>
                </a:ext>
              </a:extLst>
            </p:cNvPr>
            <p:cNvCxnSpPr/>
            <p:nvPr/>
          </p:nvCxnSpPr>
          <p:spPr>
            <a:xfrm>
              <a:off x="3566563"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55253B-545F-4475-B768-C92722C7C43E}"/>
                </a:ext>
              </a:extLst>
            </p:cNvPr>
            <p:cNvCxnSpPr/>
            <p:nvPr/>
          </p:nvCxnSpPr>
          <p:spPr>
            <a:xfrm>
              <a:off x="5141790"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AF977C-8FF2-464F-9A19-804D9B8F2498}"/>
                </a:ext>
              </a:extLst>
            </p:cNvPr>
            <p:cNvCxnSpPr/>
            <p:nvPr/>
          </p:nvCxnSpPr>
          <p:spPr>
            <a:xfrm>
              <a:off x="6717017"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8AC08-D680-45F4-8DA0-C5507B68D1A4}"/>
                </a:ext>
              </a:extLst>
            </p:cNvPr>
            <p:cNvCxnSpPr/>
            <p:nvPr/>
          </p:nvCxnSpPr>
          <p:spPr>
            <a:xfrm>
              <a:off x="8292244"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95B6D41-263C-4A54-B425-D3D42B4B5E2E}"/>
                </a:ext>
              </a:extLst>
            </p:cNvPr>
            <p:cNvCxnSpPr/>
            <p:nvPr/>
          </p:nvCxnSpPr>
          <p:spPr>
            <a:xfrm>
              <a:off x="9867471" y="2967461"/>
              <a:ext cx="0" cy="3159332"/>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D952BFE-CB0C-4AAB-77C3-690ECCB926B2}"/>
              </a:ext>
            </a:extLst>
          </p:cNvPr>
          <p:cNvGrpSpPr/>
          <p:nvPr/>
        </p:nvGrpSpPr>
        <p:grpSpPr>
          <a:xfrm>
            <a:off x="749299" y="4118187"/>
            <a:ext cx="10693401" cy="857882"/>
            <a:chOff x="749299" y="4118187"/>
            <a:chExt cx="10693401" cy="857882"/>
          </a:xfrm>
        </p:grpSpPr>
        <p:cxnSp>
          <p:nvCxnSpPr>
            <p:cNvPr id="22" name="Straight Connector 21">
              <a:extLst>
                <a:ext uri="{FF2B5EF4-FFF2-40B4-BE49-F238E27FC236}">
                  <a16:creationId xmlns:a16="http://schemas.microsoft.com/office/drawing/2014/main" id="{FCAA6496-A395-4312-A423-9C5B3BA7BE4D}"/>
                </a:ext>
              </a:extLst>
            </p:cNvPr>
            <p:cNvCxnSpPr/>
            <p:nvPr/>
          </p:nvCxnSpPr>
          <p:spPr>
            <a:xfrm>
              <a:off x="749299" y="4118187"/>
              <a:ext cx="10693401"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34FE2F-7307-440C-AABF-F8C9424F313C}"/>
                </a:ext>
              </a:extLst>
            </p:cNvPr>
            <p:cNvCxnSpPr/>
            <p:nvPr/>
          </p:nvCxnSpPr>
          <p:spPr>
            <a:xfrm>
              <a:off x="749299" y="4976069"/>
              <a:ext cx="10693401"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38A2227-833E-4650-AF29-A2BB1940AFE1}"/>
              </a:ext>
            </a:extLst>
          </p:cNvPr>
          <p:cNvGrpSpPr/>
          <p:nvPr/>
        </p:nvGrpSpPr>
        <p:grpSpPr>
          <a:xfrm>
            <a:off x="907931" y="3558440"/>
            <a:ext cx="995785" cy="1977372"/>
            <a:chOff x="749299" y="3370108"/>
            <a:chExt cx="995785" cy="1977372"/>
          </a:xfrm>
        </p:grpSpPr>
        <p:sp>
          <p:nvSpPr>
            <p:cNvPr id="29" name="TextBox 28">
              <a:extLst>
                <a:ext uri="{FF2B5EF4-FFF2-40B4-BE49-F238E27FC236}">
                  <a16:creationId xmlns:a16="http://schemas.microsoft.com/office/drawing/2014/main" id="{35BF03DC-CB50-4D5D-AF8B-D3F5325F28B0}"/>
                </a:ext>
              </a:extLst>
            </p:cNvPr>
            <p:cNvSpPr txBox="1"/>
            <p:nvPr/>
          </p:nvSpPr>
          <p:spPr>
            <a:xfrm>
              <a:off x="749299" y="3370108"/>
              <a:ext cx="966931" cy="261610"/>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FEATURE 1</a:t>
              </a:r>
            </a:p>
          </p:txBody>
        </p:sp>
        <p:sp>
          <p:nvSpPr>
            <p:cNvPr id="31" name="TextBox 30">
              <a:extLst>
                <a:ext uri="{FF2B5EF4-FFF2-40B4-BE49-F238E27FC236}">
                  <a16:creationId xmlns:a16="http://schemas.microsoft.com/office/drawing/2014/main" id="{1A9FC274-6E9B-4CAC-B969-21A1702E0B3D}"/>
                </a:ext>
              </a:extLst>
            </p:cNvPr>
            <p:cNvSpPr txBox="1"/>
            <p:nvPr/>
          </p:nvSpPr>
          <p:spPr>
            <a:xfrm>
              <a:off x="749299" y="4227989"/>
              <a:ext cx="995785" cy="261610"/>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FEATURE 2</a:t>
              </a:r>
            </a:p>
          </p:txBody>
        </p:sp>
        <p:sp>
          <p:nvSpPr>
            <p:cNvPr id="32" name="TextBox 31">
              <a:extLst>
                <a:ext uri="{FF2B5EF4-FFF2-40B4-BE49-F238E27FC236}">
                  <a16:creationId xmlns:a16="http://schemas.microsoft.com/office/drawing/2014/main" id="{7BFDF96D-D9E2-4510-8C59-94D2300F66A8}"/>
                </a:ext>
              </a:extLst>
            </p:cNvPr>
            <p:cNvSpPr txBox="1"/>
            <p:nvPr/>
          </p:nvSpPr>
          <p:spPr>
            <a:xfrm>
              <a:off x="749299" y="5085870"/>
              <a:ext cx="995785" cy="261610"/>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FEATURE 3</a:t>
              </a:r>
            </a:p>
          </p:txBody>
        </p:sp>
      </p:grpSp>
      <p:grpSp>
        <p:nvGrpSpPr>
          <p:cNvPr id="33" name="Group 32">
            <a:extLst>
              <a:ext uri="{FF2B5EF4-FFF2-40B4-BE49-F238E27FC236}">
                <a16:creationId xmlns:a16="http://schemas.microsoft.com/office/drawing/2014/main" id="{9E2A0BD9-5769-4394-B587-5835A78A61B0}"/>
              </a:ext>
            </a:extLst>
          </p:cNvPr>
          <p:cNvGrpSpPr/>
          <p:nvPr/>
        </p:nvGrpSpPr>
        <p:grpSpPr>
          <a:xfrm>
            <a:off x="2484638" y="3389164"/>
            <a:ext cx="8429492" cy="600164"/>
            <a:chOff x="2484638" y="3200831"/>
            <a:chExt cx="8429492" cy="600164"/>
          </a:xfrm>
        </p:grpSpPr>
        <p:sp>
          <p:nvSpPr>
            <p:cNvPr id="30" name="TextBox 29">
              <a:extLst>
                <a:ext uri="{FF2B5EF4-FFF2-40B4-BE49-F238E27FC236}">
                  <a16:creationId xmlns:a16="http://schemas.microsoft.com/office/drawing/2014/main" id="{4CE67AD9-31D3-4C86-BB35-615051D1D40F}"/>
                </a:ext>
              </a:extLst>
            </p:cNvPr>
            <p:cNvSpPr txBox="1"/>
            <p:nvPr/>
          </p:nvSpPr>
          <p:spPr>
            <a:xfrm>
              <a:off x="2484638" y="3200831"/>
              <a:ext cx="588623"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70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(35%)</a:t>
              </a:r>
            </a:p>
          </p:txBody>
        </p:sp>
        <p:sp>
          <p:nvSpPr>
            <p:cNvPr id="34" name="TextBox 33">
              <a:extLst>
                <a:ext uri="{FF2B5EF4-FFF2-40B4-BE49-F238E27FC236}">
                  <a16:creationId xmlns:a16="http://schemas.microsoft.com/office/drawing/2014/main" id="{80B54B56-2A12-4418-A85B-E9000391CA63}"/>
                </a:ext>
              </a:extLst>
            </p:cNvPr>
            <p:cNvSpPr txBox="1"/>
            <p:nvPr/>
          </p:nvSpPr>
          <p:spPr>
            <a:xfrm>
              <a:off x="4075093" y="3200831"/>
              <a:ext cx="55816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(15%)</a:t>
              </a:r>
            </a:p>
          </p:txBody>
        </p:sp>
        <p:sp>
          <p:nvSpPr>
            <p:cNvPr id="35" name="TextBox 34">
              <a:extLst>
                <a:ext uri="{FF2B5EF4-FFF2-40B4-BE49-F238E27FC236}">
                  <a16:creationId xmlns:a16="http://schemas.microsoft.com/office/drawing/2014/main" id="{B44465AD-F22B-47EA-95AE-535409A5AE3A}"/>
                </a:ext>
              </a:extLst>
            </p:cNvPr>
            <p:cNvSpPr txBox="1"/>
            <p:nvPr/>
          </p:nvSpPr>
          <p:spPr>
            <a:xfrm>
              <a:off x="5634290" y="3200831"/>
              <a:ext cx="59022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50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(25%)</a:t>
              </a:r>
            </a:p>
          </p:txBody>
        </p:sp>
        <p:sp>
          <p:nvSpPr>
            <p:cNvPr id="36" name="TextBox 35">
              <a:extLst>
                <a:ext uri="{FF2B5EF4-FFF2-40B4-BE49-F238E27FC236}">
                  <a16:creationId xmlns:a16="http://schemas.microsoft.com/office/drawing/2014/main" id="{22D3DFEE-2C09-41C1-9F17-5A44029C9873}"/>
                </a:ext>
              </a:extLst>
            </p:cNvPr>
            <p:cNvSpPr txBox="1"/>
            <p:nvPr/>
          </p:nvSpPr>
          <p:spPr>
            <a:xfrm>
              <a:off x="7225547" y="3200831"/>
              <a:ext cx="55816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(15%)</a:t>
              </a:r>
            </a:p>
          </p:txBody>
        </p:sp>
        <p:sp>
          <p:nvSpPr>
            <p:cNvPr id="37" name="TextBox 36">
              <a:extLst>
                <a:ext uri="{FF2B5EF4-FFF2-40B4-BE49-F238E27FC236}">
                  <a16:creationId xmlns:a16="http://schemas.microsoft.com/office/drawing/2014/main" id="{C03DFF73-9165-487B-9CAA-E1102FE4DA27}"/>
                </a:ext>
              </a:extLst>
            </p:cNvPr>
            <p:cNvSpPr txBox="1"/>
            <p:nvPr/>
          </p:nvSpPr>
          <p:spPr>
            <a:xfrm>
              <a:off x="8792759" y="3200831"/>
              <a:ext cx="57419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25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(10%)</a:t>
              </a:r>
            </a:p>
          </p:txBody>
        </p:sp>
        <p:sp>
          <p:nvSpPr>
            <p:cNvPr id="38" name="TextBox 37">
              <a:extLst>
                <a:ext uri="{FF2B5EF4-FFF2-40B4-BE49-F238E27FC236}">
                  <a16:creationId xmlns:a16="http://schemas.microsoft.com/office/drawing/2014/main" id="{F6B047AF-2ED2-4380-BD88-F04C1AF2669B}"/>
                </a:ext>
              </a:extLst>
            </p:cNvPr>
            <p:cNvSpPr txBox="1"/>
            <p:nvPr/>
          </p:nvSpPr>
          <p:spPr>
            <a:xfrm>
              <a:off x="10396039" y="3200831"/>
              <a:ext cx="51809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(0%)</a:t>
              </a:r>
            </a:p>
          </p:txBody>
        </p:sp>
      </p:grpSp>
      <p:grpSp>
        <p:nvGrpSpPr>
          <p:cNvPr id="40" name="Group 39">
            <a:extLst>
              <a:ext uri="{FF2B5EF4-FFF2-40B4-BE49-F238E27FC236}">
                <a16:creationId xmlns:a16="http://schemas.microsoft.com/office/drawing/2014/main" id="{4688BAFF-CAE3-4B25-8353-3E3F12BF5CD8}"/>
              </a:ext>
            </a:extLst>
          </p:cNvPr>
          <p:cNvGrpSpPr/>
          <p:nvPr/>
        </p:nvGrpSpPr>
        <p:grpSpPr>
          <a:xfrm>
            <a:off x="2434945" y="4247046"/>
            <a:ext cx="8507237" cy="600164"/>
            <a:chOff x="2434945" y="3200831"/>
            <a:chExt cx="8507237" cy="600164"/>
          </a:xfrm>
        </p:grpSpPr>
        <p:sp>
          <p:nvSpPr>
            <p:cNvPr id="41" name="TextBox 40">
              <a:extLst>
                <a:ext uri="{FF2B5EF4-FFF2-40B4-BE49-F238E27FC236}">
                  <a16:creationId xmlns:a16="http://schemas.microsoft.com/office/drawing/2014/main" id="{46E1A026-6D1D-4E84-8208-5527C10C2E92}"/>
                </a:ext>
              </a:extLst>
            </p:cNvPr>
            <p:cNvSpPr txBox="1"/>
            <p:nvPr/>
          </p:nvSpPr>
          <p:spPr>
            <a:xfrm>
              <a:off x="2434945" y="3200831"/>
              <a:ext cx="68801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37</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(18.5%)</a:t>
              </a:r>
            </a:p>
          </p:txBody>
        </p:sp>
        <p:sp>
          <p:nvSpPr>
            <p:cNvPr id="42" name="TextBox 41">
              <a:extLst>
                <a:ext uri="{FF2B5EF4-FFF2-40B4-BE49-F238E27FC236}">
                  <a16:creationId xmlns:a16="http://schemas.microsoft.com/office/drawing/2014/main" id="{C130124B-5481-4B0B-868F-4D94CEC11E64}"/>
                </a:ext>
              </a:extLst>
            </p:cNvPr>
            <p:cNvSpPr txBox="1"/>
            <p:nvPr/>
          </p:nvSpPr>
          <p:spPr>
            <a:xfrm>
              <a:off x="4071887" y="3200831"/>
              <a:ext cx="56457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38</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(19%)</a:t>
              </a:r>
            </a:p>
          </p:txBody>
        </p:sp>
        <p:sp>
          <p:nvSpPr>
            <p:cNvPr id="43" name="TextBox 42">
              <a:extLst>
                <a:ext uri="{FF2B5EF4-FFF2-40B4-BE49-F238E27FC236}">
                  <a16:creationId xmlns:a16="http://schemas.microsoft.com/office/drawing/2014/main" id="{9889373F-A94E-48A8-BC46-4F5D876F48A5}"/>
                </a:ext>
              </a:extLst>
            </p:cNvPr>
            <p:cNvSpPr txBox="1"/>
            <p:nvPr/>
          </p:nvSpPr>
          <p:spPr>
            <a:xfrm>
              <a:off x="5583796" y="3200831"/>
              <a:ext cx="69121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29</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(14.5%)</a:t>
              </a:r>
            </a:p>
          </p:txBody>
        </p:sp>
        <p:sp>
          <p:nvSpPr>
            <p:cNvPr id="44" name="TextBox 43">
              <a:extLst>
                <a:ext uri="{FF2B5EF4-FFF2-40B4-BE49-F238E27FC236}">
                  <a16:creationId xmlns:a16="http://schemas.microsoft.com/office/drawing/2014/main" id="{5C3CC54C-32DD-4D87-BE9A-22B62BFE2B77}"/>
                </a:ext>
              </a:extLst>
            </p:cNvPr>
            <p:cNvSpPr txBox="1"/>
            <p:nvPr/>
          </p:nvSpPr>
          <p:spPr>
            <a:xfrm>
              <a:off x="7222341" y="3200831"/>
              <a:ext cx="56457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38</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(19%)</a:t>
              </a:r>
            </a:p>
          </p:txBody>
        </p:sp>
        <p:sp>
          <p:nvSpPr>
            <p:cNvPr id="45" name="TextBox 44">
              <a:extLst>
                <a:ext uri="{FF2B5EF4-FFF2-40B4-BE49-F238E27FC236}">
                  <a16:creationId xmlns:a16="http://schemas.microsoft.com/office/drawing/2014/main" id="{2EDB9F63-9FAF-495E-9ED6-63F504ACF485}"/>
                </a:ext>
              </a:extLst>
            </p:cNvPr>
            <p:cNvSpPr txBox="1"/>
            <p:nvPr/>
          </p:nvSpPr>
          <p:spPr>
            <a:xfrm>
              <a:off x="8797568" y="3200831"/>
              <a:ext cx="56457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38</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(19%)</a:t>
              </a:r>
            </a:p>
          </p:txBody>
        </p:sp>
        <p:sp>
          <p:nvSpPr>
            <p:cNvPr id="46" name="TextBox 45">
              <a:extLst>
                <a:ext uri="{FF2B5EF4-FFF2-40B4-BE49-F238E27FC236}">
                  <a16:creationId xmlns:a16="http://schemas.microsoft.com/office/drawing/2014/main" id="{3763B2E6-2419-42A6-B2E9-443A3DC13462}"/>
                </a:ext>
              </a:extLst>
            </p:cNvPr>
            <p:cNvSpPr txBox="1"/>
            <p:nvPr/>
          </p:nvSpPr>
          <p:spPr>
            <a:xfrm>
              <a:off x="10367986" y="3200831"/>
              <a:ext cx="57419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20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(10%)</a:t>
              </a:r>
            </a:p>
          </p:txBody>
        </p:sp>
      </p:grpSp>
      <p:grpSp>
        <p:nvGrpSpPr>
          <p:cNvPr id="47" name="Group 46">
            <a:extLst>
              <a:ext uri="{FF2B5EF4-FFF2-40B4-BE49-F238E27FC236}">
                <a16:creationId xmlns:a16="http://schemas.microsoft.com/office/drawing/2014/main" id="{75FDD0F2-92B1-4E55-8478-3074771A342E}"/>
              </a:ext>
            </a:extLst>
          </p:cNvPr>
          <p:cNvGrpSpPr/>
          <p:nvPr/>
        </p:nvGrpSpPr>
        <p:grpSpPr>
          <a:xfrm>
            <a:off x="2438151" y="5104928"/>
            <a:ext cx="8558533" cy="600164"/>
            <a:chOff x="2438151" y="3200831"/>
            <a:chExt cx="8558533" cy="600164"/>
          </a:xfrm>
        </p:grpSpPr>
        <p:sp>
          <p:nvSpPr>
            <p:cNvPr id="48" name="TextBox 47">
              <a:extLst>
                <a:ext uri="{FF2B5EF4-FFF2-40B4-BE49-F238E27FC236}">
                  <a16:creationId xmlns:a16="http://schemas.microsoft.com/office/drawing/2014/main" id="{2689EEA1-02E4-4839-A899-7A64F9DFF7F8}"/>
                </a:ext>
              </a:extLst>
            </p:cNvPr>
            <p:cNvSpPr txBox="1"/>
            <p:nvPr/>
          </p:nvSpPr>
          <p:spPr>
            <a:xfrm>
              <a:off x="2438151" y="3200831"/>
              <a:ext cx="68159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(17.5%)</a:t>
              </a:r>
            </a:p>
          </p:txBody>
        </p:sp>
        <p:sp>
          <p:nvSpPr>
            <p:cNvPr id="49" name="TextBox 48">
              <a:extLst>
                <a:ext uri="{FF2B5EF4-FFF2-40B4-BE49-F238E27FC236}">
                  <a16:creationId xmlns:a16="http://schemas.microsoft.com/office/drawing/2014/main" id="{1874C9AF-944D-4614-AE39-5FD68AC37ADE}"/>
                </a:ext>
              </a:extLst>
            </p:cNvPr>
            <p:cNvSpPr txBox="1"/>
            <p:nvPr/>
          </p:nvSpPr>
          <p:spPr>
            <a:xfrm>
              <a:off x="4013378" y="3200831"/>
              <a:ext cx="68159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(17.5%)</a:t>
              </a:r>
            </a:p>
          </p:txBody>
        </p:sp>
        <p:sp>
          <p:nvSpPr>
            <p:cNvPr id="50" name="TextBox 49">
              <a:extLst>
                <a:ext uri="{FF2B5EF4-FFF2-40B4-BE49-F238E27FC236}">
                  <a16:creationId xmlns:a16="http://schemas.microsoft.com/office/drawing/2014/main" id="{239C4EAE-B581-4A5F-BC5A-3995B9D6A0D3}"/>
                </a:ext>
              </a:extLst>
            </p:cNvPr>
            <p:cNvSpPr txBox="1"/>
            <p:nvPr/>
          </p:nvSpPr>
          <p:spPr>
            <a:xfrm>
              <a:off x="5588605" y="3200831"/>
              <a:ext cx="68159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(17.5%)</a:t>
              </a:r>
            </a:p>
          </p:txBody>
        </p:sp>
        <p:sp>
          <p:nvSpPr>
            <p:cNvPr id="51" name="TextBox 50">
              <a:extLst>
                <a:ext uri="{FF2B5EF4-FFF2-40B4-BE49-F238E27FC236}">
                  <a16:creationId xmlns:a16="http://schemas.microsoft.com/office/drawing/2014/main" id="{F413D65F-E573-4F43-81F6-F8C2460B59DA}"/>
                </a:ext>
              </a:extLst>
            </p:cNvPr>
            <p:cNvSpPr txBox="1"/>
            <p:nvPr/>
          </p:nvSpPr>
          <p:spPr>
            <a:xfrm>
              <a:off x="7222341" y="3200831"/>
              <a:ext cx="564578"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32</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(16%)</a:t>
              </a:r>
            </a:p>
          </p:txBody>
        </p:sp>
        <p:sp>
          <p:nvSpPr>
            <p:cNvPr id="52" name="TextBox 51">
              <a:extLst>
                <a:ext uri="{FF2B5EF4-FFF2-40B4-BE49-F238E27FC236}">
                  <a16:creationId xmlns:a16="http://schemas.microsoft.com/office/drawing/2014/main" id="{988014C1-3CA7-465E-9FCD-EA62CEE40583}"/>
                </a:ext>
              </a:extLst>
            </p:cNvPr>
            <p:cNvSpPr txBox="1"/>
            <p:nvPr/>
          </p:nvSpPr>
          <p:spPr>
            <a:xfrm>
              <a:off x="8800774" y="3200831"/>
              <a:ext cx="558166"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(15%)</a:t>
              </a:r>
            </a:p>
          </p:txBody>
        </p:sp>
        <p:sp>
          <p:nvSpPr>
            <p:cNvPr id="53" name="TextBox 52">
              <a:extLst>
                <a:ext uri="{FF2B5EF4-FFF2-40B4-BE49-F238E27FC236}">
                  <a16:creationId xmlns:a16="http://schemas.microsoft.com/office/drawing/2014/main" id="{D931D9ED-BC3B-42C1-9CDB-BDB4A550B492}"/>
                </a:ext>
              </a:extLst>
            </p:cNvPr>
            <p:cNvSpPr txBox="1"/>
            <p:nvPr/>
          </p:nvSpPr>
          <p:spPr>
            <a:xfrm>
              <a:off x="10313484" y="3200831"/>
              <a:ext cx="68320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33</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(16.5%)</a:t>
              </a:r>
            </a:p>
          </p:txBody>
        </p:sp>
      </p:grpSp>
      <p:sp>
        <p:nvSpPr>
          <p:cNvPr id="2" name="Rectangle 1">
            <a:extLst>
              <a:ext uri="{FF2B5EF4-FFF2-40B4-BE49-F238E27FC236}">
                <a16:creationId xmlns:a16="http://schemas.microsoft.com/office/drawing/2014/main" id="{3DFEA151-289C-A3FC-8B1F-31493DB98203}"/>
              </a:ext>
            </a:extLst>
          </p:cNvPr>
          <p:cNvSpPr/>
          <p:nvPr/>
        </p:nvSpPr>
        <p:spPr>
          <a:xfrm>
            <a:off x="758797" y="2661606"/>
            <a:ext cx="10674406" cy="60016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3AB38F4-EFAE-CC5D-AEA6-1E43702AB761}"/>
              </a:ext>
            </a:extLst>
          </p:cNvPr>
          <p:cNvSpPr txBox="1"/>
          <p:nvPr/>
        </p:nvSpPr>
        <p:spPr>
          <a:xfrm>
            <a:off x="1991335"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ATTRACTIVE</a:t>
            </a:r>
          </a:p>
        </p:txBody>
      </p:sp>
      <p:sp>
        <p:nvSpPr>
          <p:cNvPr id="20" name="TextBox 19">
            <a:extLst>
              <a:ext uri="{FF2B5EF4-FFF2-40B4-BE49-F238E27FC236}">
                <a16:creationId xmlns:a16="http://schemas.microsoft.com/office/drawing/2014/main" id="{5A376E51-E562-40B8-7081-50254964254F}"/>
              </a:ext>
            </a:extLst>
          </p:cNvPr>
          <p:cNvSpPr txBox="1"/>
          <p:nvPr/>
        </p:nvSpPr>
        <p:spPr>
          <a:xfrm>
            <a:off x="3566563"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ONE-DIMENSIONAL</a:t>
            </a:r>
          </a:p>
        </p:txBody>
      </p:sp>
      <p:sp>
        <p:nvSpPr>
          <p:cNvPr id="21" name="TextBox 20">
            <a:extLst>
              <a:ext uri="{FF2B5EF4-FFF2-40B4-BE49-F238E27FC236}">
                <a16:creationId xmlns:a16="http://schemas.microsoft.com/office/drawing/2014/main" id="{726F2902-C9F8-7B50-633C-4716541401F3}"/>
              </a:ext>
            </a:extLst>
          </p:cNvPr>
          <p:cNvSpPr txBox="1"/>
          <p:nvPr/>
        </p:nvSpPr>
        <p:spPr>
          <a:xfrm>
            <a:off x="5127814"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MUST-BE</a:t>
            </a:r>
          </a:p>
        </p:txBody>
      </p:sp>
      <p:sp>
        <p:nvSpPr>
          <p:cNvPr id="23" name="TextBox 22">
            <a:extLst>
              <a:ext uri="{FF2B5EF4-FFF2-40B4-BE49-F238E27FC236}">
                <a16:creationId xmlns:a16="http://schemas.microsoft.com/office/drawing/2014/main" id="{23CBD9BC-718E-DCE0-D6A0-64C988002CB6}"/>
              </a:ext>
            </a:extLst>
          </p:cNvPr>
          <p:cNvSpPr txBox="1"/>
          <p:nvPr/>
        </p:nvSpPr>
        <p:spPr>
          <a:xfrm>
            <a:off x="6689065"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INDIFFERENT</a:t>
            </a:r>
          </a:p>
        </p:txBody>
      </p:sp>
      <p:sp>
        <p:nvSpPr>
          <p:cNvPr id="25" name="TextBox 24">
            <a:extLst>
              <a:ext uri="{FF2B5EF4-FFF2-40B4-BE49-F238E27FC236}">
                <a16:creationId xmlns:a16="http://schemas.microsoft.com/office/drawing/2014/main" id="{9A922B34-BB89-1B10-BA78-CB356E00A490}"/>
              </a:ext>
            </a:extLst>
          </p:cNvPr>
          <p:cNvSpPr txBox="1"/>
          <p:nvPr/>
        </p:nvSpPr>
        <p:spPr>
          <a:xfrm>
            <a:off x="8287180"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REVERSE</a:t>
            </a:r>
          </a:p>
        </p:txBody>
      </p:sp>
      <p:sp>
        <p:nvSpPr>
          <p:cNvPr id="28" name="TextBox 27">
            <a:extLst>
              <a:ext uri="{FF2B5EF4-FFF2-40B4-BE49-F238E27FC236}">
                <a16:creationId xmlns:a16="http://schemas.microsoft.com/office/drawing/2014/main" id="{BDEDD1CA-8D7D-97A4-5512-FB1BCF437F70}"/>
              </a:ext>
            </a:extLst>
          </p:cNvPr>
          <p:cNvSpPr txBox="1"/>
          <p:nvPr/>
        </p:nvSpPr>
        <p:spPr>
          <a:xfrm>
            <a:off x="9857976" y="2859189"/>
            <a:ext cx="1575227" cy="246221"/>
          </a:xfrm>
          <a:prstGeom prst="rect">
            <a:avLst/>
          </a:prstGeom>
          <a:noFill/>
        </p:spPr>
        <p:txBody>
          <a:bodyPr wrap="square" rtlCol="0" anchor="ctr" anchorCtr="0">
            <a:spAutoFit/>
          </a:bodyPr>
          <a:lstStyle/>
          <a:p>
            <a:pPr algn="ctr"/>
            <a:r>
              <a:rPr lang="en-US" sz="1000" b="1" dirty="0">
                <a:solidFill>
                  <a:schemeClr val="tx2"/>
                </a:solidFill>
                <a:latin typeface="Montserrat" panose="00000500000000000000" pitchFamily="50" charset="0"/>
              </a:rPr>
              <a:t>QUESTIONABLE</a:t>
            </a:r>
          </a:p>
        </p:txBody>
      </p:sp>
    </p:spTree>
    <p:extLst>
      <p:ext uri="{BB962C8B-B14F-4D97-AF65-F5344CB8AC3E}">
        <p14:creationId xmlns:p14="http://schemas.microsoft.com/office/powerpoint/2010/main" val="36346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55"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p:cTn id="10" dur="1500" fill="hold"/>
                                        <p:tgtEl>
                                          <p:spTgt spid="5"/>
                                        </p:tgtEl>
                                        <p:attrNameLst>
                                          <p:attrName>ppt_w</p:attrName>
                                        </p:attrNameLst>
                                      </p:cBhvr>
                                      <p:tavLst>
                                        <p:tav tm="0">
                                          <p:val>
                                            <p:strVal val="#ppt_w*0.70"/>
                                          </p:val>
                                        </p:tav>
                                        <p:tav tm="100000">
                                          <p:val>
                                            <p:strVal val="#ppt_w"/>
                                          </p:val>
                                        </p:tav>
                                      </p:tavLst>
                                    </p:anim>
                                    <p:anim calcmode="lin" valueType="num">
                                      <p:cBhvr>
                                        <p:cTn id="11" dur="1500" fill="hold"/>
                                        <p:tgtEl>
                                          <p:spTgt spid="5"/>
                                        </p:tgtEl>
                                        <p:attrNameLst>
                                          <p:attrName>ppt_h</p:attrName>
                                        </p:attrNameLst>
                                      </p:cBhvr>
                                      <p:tavLst>
                                        <p:tav tm="0">
                                          <p:val>
                                            <p:strVal val="#ppt_h"/>
                                          </p:val>
                                        </p:tav>
                                        <p:tav tm="100000">
                                          <p:val>
                                            <p:strVal val="#ppt_h"/>
                                          </p:val>
                                        </p:tav>
                                      </p:tavLst>
                                    </p:anim>
                                    <p:animEffect transition="in" filter="fade">
                                      <p:cBhvr>
                                        <p:cTn id="12" dur="1500"/>
                                        <p:tgtEl>
                                          <p:spTgt spid="5"/>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0" presetClass="path" presetSubtype="0" decel="50000" fill="hold" grpId="1" nodeType="withEffect">
                                  <p:stCondLst>
                                    <p:cond delay="1500"/>
                                  </p:stCondLst>
                                  <p:childTnLst>
                                    <p:animMotion origin="layout" path="M 0 -0.12245 L 0 -4.44444E-6 " pathEditMode="relative" rAng="0" ptsTypes="AA">
                                      <p:cBhvr>
                                        <p:cTn id="17" dur="1500" fill="hold"/>
                                        <p:tgtEl>
                                          <p:spTgt spid="2"/>
                                        </p:tgtEl>
                                        <p:attrNameLst>
                                          <p:attrName>ppt_x</p:attrName>
                                          <p:attrName>ppt_y</p:attrName>
                                        </p:attrNameLst>
                                      </p:cBhvr>
                                      <p:rCtr x="0" y="6111"/>
                                    </p:animMotion>
                                  </p:childTnLst>
                                </p:cTn>
                              </p:par>
                              <p:par>
                                <p:cTn id="18" presetID="55" presetClass="entr" presetSubtype="0" fill="hold" grpId="0" nodeType="withEffect">
                                  <p:stCondLst>
                                    <p:cond delay="2000"/>
                                  </p:stCondLst>
                                  <p:childTnLst>
                                    <p:set>
                                      <p:cBhvr>
                                        <p:cTn id="19" dur="1" fill="hold">
                                          <p:stCondLst>
                                            <p:cond delay="0"/>
                                          </p:stCondLst>
                                        </p:cTn>
                                        <p:tgtEl>
                                          <p:spTgt spid="19"/>
                                        </p:tgtEl>
                                        <p:attrNameLst>
                                          <p:attrName>style.visibility</p:attrName>
                                        </p:attrNameLst>
                                      </p:cBhvr>
                                      <p:to>
                                        <p:strVal val="visible"/>
                                      </p:to>
                                    </p:set>
                                    <p:anim calcmode="lin" valueType="num">
                                      <p:cBhvr>
                                        <p:cTn id="20" dur="1000" fill="hold"/>
                                        <p:tgtEl>
                                          <p:spTgt spid="19"/>
                                        </p:tgtEl>
                                        <p:attrNameLst>
                                          <p:attrName>ppt_w</p:attrName>
                                        </p:attrNameLst>
                                      </p:cBhvr>
                                      <p:tavLst>
                                        <p:tav tm="0">
                                          <p:val>
                                            <p:strVal val="#ppt_w*0.70"/>
                                          </p:val>
                                        </p:tav>
                                        <p:tav tm="100000">
                                          <p:val>
                                            <p:strVal val="#ppt_w"/>
                                          </p:val>
                                        </p:tav>
                                      </p:tavLst>
                                    </p:anim>
                                    <p:anim calcmode="lin" valueType="num">
                                      <p:cBhvr>
                                        <p:cTn id="21" dur="1000" fill="hold"/>
                                        <p:tgtEl>
                                          <p:spTgt spid="19"/>
                                        </p:tgtEl>
                                        <p:attrNameLst>
                                          <p:attrName>ppt_h</p:attrName>
                                        </p:attrNameLst>
                                      </p:cBhvr>
                                      <p:tavLst>
                                        <p:tav tm="0">
                                          <p:val>
                                            <p:strVal val="#ppt_h"/>
                                          </p:val>
                                        </p:tav>
                                        <p:tav tm="100000">
                                          <p:val>
                                            <p:strVal val="#ppt_h"/>
                                          </p:val>
                                        </p:tav>
                                      </p:tavLst>
                                    </p:anim>
                                    <p:animEffect transition="in" filter="fade">
                                      <p:cBhvr>
                                        <p:cTn id="22" dur="1000"/>
                                        <p:tgtEl>
                                          <p:spTgt spid="19"/>
                                        </p:tgtEl>
                                      </p:cBhvr>
                                    </p:animEffect>
                                  </p:childTnLst>
                                </p:cTn>
                              </p:par>
                              <p:par>
                                <p:cTn id="23" presetID="55"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strVal val="#ppt_w*0.70"/>
                                          </p:val>
                                        </p:tav>
                                        <p:tav tm="100000">
                                          <p:val>
                                            <p:strVal val="#ppt_w"/>
                                          </p:val>
                                        </p:tav>
                                      </p:tavLst>
                                    </p:anim>
                                    <p:anim calcmode="lin" valueType="num">
                                      <p:cBhvr>
                                        <p:cTn id="26" dur="1000" fill="hold"/>
                                        <p:tgtEl>
                                          <p:spTgt spid="20"/>
                                        </p:tgtEl>
                                        <p:attrNameLst>
                                          <p:attrName>ppt_h</p:attrName>
                                        </p:attrNameLst>
                                      </p:cBhvr>
                                      <p:tavLst>
                                        <p:tav tm="0">
                                          <p:val>
                                            <p:strVal val="#ppt_h"/>
                                          </p:val>
                                        </p:tav>
                                        <p:tav tm="100000">
                                          <p:val>
                                            <p:strVal val="#ppt_h"/>
                                          </p:val>
                                        </p:tav>
                                      </p:tavLst>
                                    </p:anim>
                                    <p:animEffect transition="in" filter="fade">
                                      <p:cBhvr>
                                        <p:cTn id="27" dur="1000"/>
                                        <p:tgtEl>
                                          <p:spTgt spid="20"/>
                                        </p:tgtEl>
                                      </p:cBhvr>
                                    </p:animEffect>
                                  </p:childTnLst>
                                </p:cTn>
                              </p:par>
                              <p:par>
                                <p:cTn id="28" presetID="55" presetClass="entr" presetSubtype="0" fill="hold" grpId="0" nodeType="withEffect">
                                  <p:stCondLst>
                                    <p:cond delay="2000"/>
                                  </p:stCondLst>
                                  <p:childTnLst>
                                    <p:set>
                                      <p:cBhvr>
                                        <p:cTn id="29" dur="1" fill="hold">
                                          <p:stCondLst>
                                            <p:cond delay="0"/>
                                          </p:stCondLst>
                                        </p:cTn>
                                        <p:tgtEl>
                                          <p:spTgt spid="21"/>
                                        </p:tgtEl>
                                        <p:attrNameLst>
                                          <p:attrName>style.visibility</p:attrName>
                                        </p:attrNameLst>
                                      </p:cBhvr>
                                      <p:to>
                                        <p:strVal val="visible"/>
                                      </p:to>
                                    </p:set>
                                    <p:anim calcmode="lin" valueType="num">
                                      <p:cBhvr>
                                        <p:cTn id="30" dur="1000" fill="hold"/>
                                        <p:tgtEl>
                                          <p:spTgt spid="21"/>
                                        </p:tgtEl>
                                        <p:attrNameLst>
                                          <p:attrName>ppt_w</p:attrName>
                                        </p:attrNameLst>
                                      </p:cBhvr>
                                      <p:tavLst>
                                        <p:tav tm="0">
                                          <p:val>
                                            <p:strVal val="#ppt_w*0.70"/>
                                          </p:val>
                                        </p:tav>
                                        <p:tav tm="100000">
                                          <p:val>
                                            <p:strVal val="#ppt_w"/>
                                          </p:val>
                                        </p:tav>
                                      </p:tavLst>
                                    </p:anim>
                                    <p:anim calcmode="lin" valueType="num">
                                      <p:cBhvr>
                                        <p:cTn id="31" dur="1000" fill="hold"/>
                                        <p:tgtEl>
                                          <p:spTgt spid="21"/>
                                        </p:tgtEl>
                                        <p:attrNameLst>
                                          <p:attrName>ppt_h</p:attrName>
                                        </p:attrNameLst>
                                      </p:cBhvr>
                                      <p:tavLst>
                                        <p:tav tm="0">
                                          <p:val>
                                            <p:strVal val="#ppt_h"/>
                                          </p:val>
                                        </p:tav>
                                        <p:tav tm="100000">
                                          <p:val>
                                            <p:strVal val="#ppt_h"/>
                                          </p:val>
                                        </p:tav>
                                      </p:tavLst>
                                    </p:anim>
                                    <p:animEffect transition="in" filter="fade">
                                      <p:cBhvr>
                                        <p:cTn id="32" dur="1000"/>
                                        <p:tgtEl>
                                          <p:spTgt spid="21"/>
                                        </p:tgtEl>
                                      </p:cBhvr>
                                    </p:animEffect>
                                  </p:childTnLst>
                                </p:cTn>
                              </p:par>
                              <p:par>
                                <p:cTn id="33" presetID="55" presetClass="entr" presetSubtype="0" fill="hold" grpId="0" nodeType="withEffect">
                                  <p:stCondLst>
                                    <p:cond delay="20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1000" fill="hold"/>
                                        <p:tgtEl>
                                          <p:spTgt spid="23"/>
                                        </p:tgtEl>
                                        <p:attrNameLst>
                                          <p:attrName>ppt_w</p:attrName>
                                        </p:attrNameLst>
                                      </p:cBhvr>
                                      <p:tavLst>
                                        <p:tav tm="0">
                                          <p:val>
                                            <p:strVal val="#ppt_w*0.70"/>
                                          </p:val>
                                        </p:tav>
                                        <p:tav tm="100000">
                                          <p:val>
                                            <p:strVal val="#ppt_w"/>
                                          </p:val>
                                        </p:tav>
                                      </p:tavLst>
                                    </p:anim>
                                    <p:anim calcmode="lin" valueType="num">
                                      <p:cBhvr>
                                        <p:cTn id="36" dur="1000" fill="hold"/>
                                        <p:tgtEl>
                                          <p:spTgt spid="23"/>
                                        </p:tgtEl>
                                        <p:attrNameLst>
                                          <p:attrName>ppt_h</p:attrName>
                                        </p:attrNameLst>
                                      </p:cBhvr>
                                      <p:tavLst>
                                        <p:tav tm="0">
                                          <p:val>
                                            <p:strVal val="#ppt_h"/>
                                          </p:val>
                                        </p:tav>
                                        <p:tav tm="100000">
                                          <p:val>
                                            <p:strVal val="#ppt_h"/>
                                          </p:val>
                                        </p:tav>
                                      </p:tavLst>
                                    </p:anim>
                                    <p:animEffect transition="in" filter="fade">
                                      <p:cBhvr>
                                        <p:cTn id="37" dur="1000"/>
                                        <p:tgtEl>
                                          <p:spTgt spid="23"/>
                                        </p:tgtEl>
                                      </p:cBhvr>
                                    </p:animEffect>
                                  </p:childTnLst>
                                </p:cTn>
                              </p:par>
                              <p:par>
                                <p:cTn id="38" presetID="55" presetClass="entr" presetSubtype="0" fill="hold" grpId="0" nodeType="withEffect">
                                  <p:stCondLst>
                                    <p:cond delay="20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1000" fill="hold"/>
                                        <p:tgtEl>
                                          <p:spTgt spid="25"/>
                                        </p:tgtEl>
                                        <p:attrNameLst>
                                          <p:attrName>ppt_w</p:attrName>
                                        </p:attrNameLst>
                                      </p:cBhvr>
                                      <p:tavLst>
                                        <p:tav tm="0">
                                          <p:val>
                                            <p:strVal val="#ppt_w*0.70"/>
                                          </p:val>
                                        </p:tav>
                                        <p:tav tm="100000">
                                          <p:val>
                                            <p:strVal val="#ppt_w"/>
                                          </p:val>
                                        </p:tav>
                                      </p:tavLst>
                                    </p:anim>
                                    <p:anim calcmode="lin" valueType="num">
                                      <p:cBhvr>
                                        <p:cTn id="41" dur="1000" fill="hold"/>
                                        <p:tgtEl>
                                          <p:spTgt spid="25"/>
                                        </p:tgtEl>
                                        <p:attrNameLst>
                                          <p:attrName>ppt_h</p:attrName>
                                        </p:attrNameLst>
                                      </p:cBhvr>
                                      <p:tavLst>
                                        <p:tav tm="0">
                                          <p:val>
                                            <p:strVal val="#ppt_h"/>
                                          </p:val>
                                        </p:tav>
                                        <p:tav tm="100000">
                                          <p:val>
                                            <p:strVal val="#ppt_h"/>
                                          </p:val>
                                        </p:tav>
                                      </p:tavLst>
                                    </p:anim>
                                    <p:animEffect transition="in" filter="fade">
                                      <p:cBhvr>
                                        <p:cTn id="42" dur="1000"/>
                                        <p:tgtEl>
                                          <p:spTgt spid="25"/>
                                        </p:tgtEl>
                                      </p:cBhvr>
                                    </p:animEffect>
                                  </p:childTnLst>
                                </p:cTn>
                              </p:par>
                              <p:par>
                                <p:cTn id="43" presetID="55" presetClass="entr" presetSubtype="0" fill="hold" grpId="0" nodeType="withEffect">
                                  <p:stCondLst>
                                    <p:cond delay="20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strVal val="#ppt_w*0.70"/>
                                          </p:val>
                                        </p:tav>
                                        <p:tav tm="100000">
                                          <p:val>
                                            <p:strVal val="#ppt_w"/>
                                          </p:val>
                                        </p:tav>
                                      </p:tavLst>
                                    </p:anim>
                                    <p:anim calcmode="lin" valueType="num">
                                      <p:cBhvr>
                                        <p:cTn id="46" dur="1000" fill="hold"/>
                                        <p:tgtEl>
                                          <p:spTgt spid="28"/>
                                        </p:tgtEl>
                                        <p:attrNameLst>
                                          <p:attrName>ppt_h</p:attrName>
                                        </p:attrNameLst>
                                      </p:cBhvr>
                                      <p:tavLst>
                                        <p:tav tm="0">
                                          <p:val>
                                            <p:strVal val="#ppt_h"/>
                                          </p:val>
                                        </p:tav>
                                        <p:tav tm="100000">
                                          <p:val>
                                            <p:strVal val="#ppt_h"/>
                                          </p:val>
                                        </p:tav>
                                      </p:tavLst>
                                    </p:anim>
                                    <p:animEffect transition="in" filter="fade">
                                      <p:cBhvr>
                                        <p:cTn id="47" dur="1000"/>
                                        <p:tgtEl>
                                          <p:spTgt spid="28"/>
                                        </p:tgtEl>
                                      </p:cBhvr>
                                    </p:animEffect>
                                  </p:childTnLst>
                                </p:cTn>
                              </p:par>
                              <p:par>
                                <p:cTn id="48" presetID="16" presetClass="entr" presetSubtype="42" fill="hold" nodeType="withEffect">
                                  <p:stCondLst>
                                    <p:cond delay="2500"/>
                                  </p:stCondLst>
                                  <p:childTnLst>
                                    <p:set>
                                      <p:cBhvr>
                                        <p:cTn id="49" dur="1" fill="hold">
                                          <p:stCondLst>
                                            <p:cond delay="0"/>
                                          </p:stCondLst>
                                        </p:cTn>
                                        <p:tgtEl>
                                          <p:spTgt spid="63"/>
                                        </p:tgtEl>
                                        <p:attrNameLst>
                                          <p:attrName>style.visibility</p:attrName>
                                        </p:attrNameLst>
                                      </p:cBhvr>
                                      <p:to>
                                        <p:strVal val="visible"/>
                                      </p:to>
                                    </p:set>
                                    <p:animEffect transition="in" filter="barn(outHorizontal)">
                                      <p:cBhvr>
                                        <p:cTn id="50" dur="1000"/>
                                        <p:tgtEl>
                                          <p:spTgt spid="63"/>
                                        </p:tgtEl>
                                      </p:cBhvr>
                                    </p:animEffect>
                                  </p:childTnLst>
                                </p:cTn>
                              </p:par>
                              <p:par>
                                <p:cTn id="51" presetID="16" presetClass="entr" presetSubtype="37" fill="hold" nodeType="withEffect">
                                  <p:stCondLst>
                                    <p:cond delay="2500"/>
                                  </p:stCondLst>
                                  <p:childTnLst>
                                    <p:set>
                                      <p:cBhvr>
                                        <p:cTn id="52" dur="1" fill="hold">
                                          <p:stCondLst>
                                            <p:cond delay="0"/>
                                          </p:stCondLst>
                                        </p:cTn>
                                        <p:tgtEl>
                                          <p:spTgt spid="13"/>
                                        </p:tgtEl>
                                        <p:attrNameLst>
                                          <p:attrName>style.visibility</p:attrName>
                                        </p:attrNameLst>
                                      </p:cBhvr>
                                      <p:to>
                                        <p:strVal val="visible"/>
                                      </p:to>
                                    </p:set>
                                    <p:animEffect transition="in" filter="barn(outVertical)">
                                      <p:cBhvr>
                                        <p:cTn id="53" dur="1000"/>
                                        <p:tgtEl>
                                          <p:spTgt spid="13"/>
                                        </p:tgtEl>
                                      </p:cBhvr>
                                    </p:animEffect>
                                  </p:childTnLst>
                                </p:cTn>
                              </p:par>
                              <p:par>
                                <p:cTn id="54" presetID="10" presetClass="entr" presetSubtype="0" fill="hold" nodeType="withEffect">
                                  <p:stCondLst>
                                    <p:cond delay="35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par>
                                <p:cTn id="57" presetID="10" presetClass="entr" presetSubtype="0" fill="hold" grpId="0" nodeType="withEffect">
                                  <p:stCondLst>
                                    <p:cond delay="35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0"/>
                                        <p:tgtEl>
                                          <p:spTgt spid="6"/>
                                        </p:tgtEl>
                                      </p:cBhvr>
                                    </p:animEffect>
                                  </p:childTnLst>
                                </p:cTn>
                              </p:par>
                              <p:par>
                                <p:cTn id="60" presetID="10" presetClass="entr" presetSubtype="0" fill="hold" grpId="0" nodeType="withEffect">
                                  <p:stCondLst>
                                    <p:cond delay="35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childTnLst>
                                </p:cTn>
                              </p:par>
                              <p:par>
                                <p:cTn id="63" presetID="10" presetClass="entr" presetSubtype="0" fill="hold" grpId="0" nodeType="withEffect">
                                  <p:stCondLst>
                                    <p:cond delay="350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1000"/>
                                        <p:tgtEl>
                                          <p:spTgt spid="8"/>
                                        </p:tgtEl>
                                      </p:cBhvr>
                                    </p:animEffect>
                                  </p:childTnLst>
                                </p:cTn>
                              </p:par>
                              <p:par>
                                <p:cTn id="66" presetID="10" presetClass="entr" presetSubtype="0" fill="hold" grpId="0" nodeType="withEffect">
                                  <p:stCondLst>
                                    <p:cond delay="350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1000"/>
                                        <p:tgtEl>
                                          <p:spTgt spid="9"/>
                                        </p:tgtEl>
                                      </p:cBhvr>
                                    </p:animEffect>
                                  </p:childTnLst>
                                </p:cTn>
                              </p:par>
                              <p:par>
                                <p:cTn id="69" presetID="10" presetClass="entr" presetSubtype="0" fill="hold" grpId="0" nodeType="withEffect">
                                  <p:stCondLst>
                                    <p:cond delay="35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1000"/>
                                        <p:tgtEl>
                                          <p:spTgt spid="10"/>
                                        </p:tgtEl>
                                      </p:cBhvr>
                                    </p:animEffect>
                                  </p:childTnLst>
                                </p:cTn>
                              </p:par>
                              <p:par>
                                <p:cTn id="72" presetID="10" presetClass="entr" presetSubtype="0" fill="hold" grpId="0" nodeType="withEffect">
                                  <p:stCondLst>
                                    <p:cond delay="35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childTnLst>
                                </p:cTn>
                              </p:par>
                              <p:par>
                                <p:cTn id="75" presetID="22" presetClass="entr" presetSubtype="8" fill="hold" nodeType="withEffect">
                                  <p:stCondLst>
                                    <p:cond delay="300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2000"/>
                                        <p:tgtEl>
                                          <p:spTgt spid="33"/>
                                        </p:tgtEl>
                                      </p:cBhvr>
                                    </p:animEffect>
                                  </p:childTnLst>
                                </p:cTn>
                              </p:par>
                              <p:par>
                                <p:cTn id="78" presetID="22" presetClass="entr" presetSubtype="8" fill="hold" nodeType="withEffect">
                                  <p:stCondLst>
                                    <p:cond delay="300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2000"/>
                                        <p:tgtEl>
                                          <p:spTgt spid="40"/>
                                        </p:tgtEl>
                                      </p:cBhvr>
                                    </p:animEffect>
                                  </p:childTnLst>
                                </p:cTn>
                              </p:par>
                              <p:par>
                                <p:cTn id="81" presetID="22" presetClass="entr" presetSubtype="8" fill="hold" nodeType="withEffect">
                                  <p:stCondLst>
                                    <p:cond delay="3000"/>
                                  </p:stCondLst>
                                  <p:childTnLst>
                                    <p:set>
                                      <p:cBhvr>
                                        <p:cTn id="82" dur="1" fill="hold">
                                          <p:stCondLst>
                                            <p:cond delay="0"/>
                                          </p:stCondLst>
                                        </p:cTn>
                                        <p:tgtEl>
                                          <p:spTgt spid="47"/>
                                        </p:tgtEl>
                                        <p:attrNameLst>
                                          <p:attrName>style.visibility</p:attrName>
                                        </p:attrNameLst>
                                      </p:cBhvr>
                                      <p:to>
                                        <p:strVal val="visible"/>
                                      </p:to>
                                    </p:set>
                                    <p:animEffect transition="in" filter="wipe(left)">
                                      <p:cBhvr>
                                        <p:cTn id="83" dur="2000"/>
                                        <p:tgtEl>
                                          <p:spTgt spid="47"/>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additive="base">
                                        <p:cTn id="86" dur="20000" fill="hold"/>
                                        <p:tgtEl>
                                          <p:spTgt spid="65"/>
                                        </p:tgtEl>
                                        <p:attrNameLst>
                                          <p:attrName>ppt_x</p:attrName>
                                        </p:attrNameLst>
                                      </p:cBhvr>
                                      <p:tavLst>
                                        <p:tav tm="0">
                                          <p:val>
                                            <p:strVal val="#ppt_x"/>
                                          </p:val>
                                        </p:tav>
                                        <p:tav tm="100000">
                                          <p:val>
                                            <p:strVal val="#ppt_x"/>
                                          </p:val>
                                        </p:tav>
                                      </p:tavLst>
                                    </p:anim>
                                    <p:anim calcmode="lin" valueType="num">
                                      <p:cBhvr additive="base">
                                        <p:cTn id="87" dur="20000" fill="hold"/>
                                        <p:tgtEl>
                                          <p:spTgt spid="65"/>
                                        </p:tgtEl>
                                        <p:attrNameLst>
                                          <p:attrName>ppt_y</p:attrName>
                                        </p:attrNameLst>
                                      </p:cBhvr>
                                      <p:tavLst>
                                        <p:tav tm="0">
                                          <p:val>
                                            <p:strVal val="1+#ppt_h/2"/>
                                          </p:val>
                                        </p:tav>
                                        <p:tav tm="100000">
                                          <p:val>
                                            <p:strVal val="#ppt_y"/>
                                          </p:val>
                                        </p:tav>
                                      </p:tavLst>
                                    </p:anim>
                                  </p:childTnLst>
                                </p:cTn>
                              </p:par>
                              <p:par>
                                <p:cTn id="88" presetID="2" presetClass="entr" presetSubtype="1"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additive="base">
                                        <p:cTn id="90" dur="20000" fill="hold"/>
                                        <p:tgtEl>
                                          <p:spTgt spid="64"/>
                                        </p:tgtEl>
                                        <p:attrNameLst>
                                          <p:attrName>ppt_x</p:attrName>
                                        </p:attrNameLst>
                                      </p:cBhvr>
                                      <p:tavLst>
                                        <p:tav tm="0">
                                          <p:val>
                                            <p:strVal val="#ppt_x"/>
                                          </p:val>
                                        </p:tav>
                                        <p:tav tm="100000">
                                          <p:val>
                                            <p:strVal val="#ppt_x"/>
                                          </p:val>
                                        </p:tav>
                                      </p:tavLst>
                                    </p:anim>
                                    <p:anim calcmode="lin" valueType="num">
                                      <p:cBhvr additive="base">
                                        <p:cTn id="91" dur="2000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4" grpId="0" animBg="1"/>
      <p:bldP spid="3" grpId="0" animBg="1"/>
      <p:bldP spid="5" grpId="0" animBg="1"/>
      <p:bldP spid="6" grpId="0"/>
      <p:bldP spid="7" grpId="0"/>
      <p:bldP spid="8" grpId="0"/>
      <p:bldP spid="9" grpId="0"/>
      <p:bldP spid="10" grpId="0"/>
      <p:bldP spid="11" grpId="0"/>
      <p:bldP spid="2" grpId="0" animBg="1"/>
      <p:bldP spid="2" grpId="1" animBg="1"/>
      <p:bldP spid="19" grpId="0"/>
      <p:bldP spid="20" grpId="0"/>
      <p:bldP spid="21" grpId="0"/>
      <p:bldP spid="23" grpId="0"/>
      <p:bldP spid="25"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5F5BB2B3-919C-4A2B-BE2E-1175EA01BA0A}"/>
              </a:ext>
            </a:extLst>
          </p:cNvPr>
          <p:cNvSpPr txBox="1"/>
          <p:nvPr/>
        </p:nvSpPr>
        <p:spPr>
          <a:xfrm>
            <a:off x="670147" y="731207"/>
            <a:ext cx="3004349"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Messaging Map</a:t>
            </a:r>
          </a:p>
        </p:txBody>
      </p:sp>
      <p:sp>
        <p:nvSpPr>
          <p:cNvPr id="6" name="TextBox 5">
            <a:extLst>
              <a:ext uri="{FF2B5EF4-FFF2-40B4-BE49-F238E27FC236}">
                <a16:creationId xmlns:a16="http://schemas.microsoft.com/office/drawing/2014/main" id="{3A9FD94A-15EC-8355-19B8-5DB330597E54}"/>
              </a:ext>
            </a:extLst>
          </p:cNvPr>
          <p:cNvSpPr txBox="1"/>
          <p:nvPr/>
        </p:nvSpPr>
        <p:spPr>
          <a:xfrm>
            <a:off x="1458811" y="1730178"/>
            <a:ext cx="1043877"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AUDIENCE</a:t>
            </a:r>
          </a:p>
        </p:txBody>
      </p:sp>
      <p:sp>
        <p:nvSpPr>
          <p:cNvPr id="7" name="TextBox 6">
            <a:extLst>
              <a:ext uri="{FF2B5EF4-FFF2-40B4-BE49-F238E27FC236}">
                <a16:creationId xmlns:a16="http://schemas.microsoft.com/office/drawing/2014/main" id="{89FFA19A-2D3F-FF3F-70E3-EF95AF3D1961}"/>
              </a:ext>
            </a:extLst>
          </p:cNvPr>
          <p:cNvSpPr txBox="1"/>
          <p:nvPr/>
        </p:nvSpPr>
        <p:spPr>
          <a:xfrm>
            <a:off x="4014361" y="1730178"/>
            <a:ext cx="1593706"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THEME / BENEFIT</a:t>
            </a:r>
          </a:p>
        </p:txBody>
      </p:sp>
      <p:sp>
        <p:nvSpPr>
          <p:cNvPr id="8" name="TextBox 7">
            <a:extLst>
              <a:ext uri="{FF2B5EF4-FFF2-40B4-BE49-F238E27FC236}">
                <a16:creationId xmlns:a16="http://schemas.microsoft.com/office/drawing/2014/main" id="{C072BA44-6B01-D052-E532-D8E88EFAE2D1}"/>
              </a:ext>
            </a:extLst>
          </p:cNvPr>
          <p:cNvSpPr txBox="1"/>
          <p:nvPr/>
        </p:nvSpPr>
        <p:spPr>
          <a:xfrm>
            <a:off x="8132089" y="1730178"/>
            <a:ext cx="1550424"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TALKING POINTS</a:t>
            </a:r>
          </a:p>
        </p:txBody>
      </p:sp>
      <p:grpSp>
        <p:nvGrpSpPr>
          <p:cNvPr id="50" name="Group 49">
            <a:extLst>
              <a:ext uri="{FF2B5EF4-FFF2-40B4-BE49-F238E27FC236}">
                <a16:creationId xmlns:a16="http://schemas.microsoft.com/office/drawing/2014/main" id="{0D0AA562-4C77-49F5-9C34-D7D53DEC482F}"/>
              </a:ext>
            </a:extLst>
          </p:cNvPr>
          <p:cNvGrpSpPr/>
          <p:nvPr/>
        </p:nvGrpSpPr>
        <p:grpSpPr>
          <a:xfrm>
            <a:off x="874958" y="2312980"/>
            <a:ext cx="2211584" cy="1288940"/>
            <a:chOff x="585591" y="2198716"/>
            <a:chExt cx="2211584" cy="1288940"/>
          </a:xfrm>
        </p:grpSpPr>
        <p:grpSp>
          <p:nvGrpSpPr>
            <p:cNvPr id="23" name="Group 22">
              <a:extLst>
                <a:ext uri="{FF2B5EF4-FFF2-40B4-BE49-F238E27FC236}">
                  <a16:creationId xmlns:a16="http://schemas.microsoft.com/office/drawing/2014/main" id="{F38AAFF7-73C2-4D3A-B047-32A6ECF29F55}"/>
                </a:ext>
              </a:extLst>
            </p:cNvPr>
            <p:cNvGrpSpPr/>
            <p:nvPr/>
          </p:nvGrpSpPr>
          <p:grpSpPr>
            <a:xfrm>
              <a:off x="585591" y="2198716"/>
              <a:ext cx="2211584" cy="1288940"/>
              <a:chOff x="389386" y="708707"/>
              <a:chExt cx="4287024" cy="5185500"/>
            </a:xfrm>
          </p:grpSpPr>
          <p:sp>
            <p:nvSpPr>
              <p:cNvPr id="40" name="Oval 41">
                <a:extLst>
                  <a:ext uri="{FF2B5EF4-FFF2-40B4-BE49-F238E27FC236}">
                    <a16:creationId xmlns:a16="http://schemas.microsoft.com/office/drawing/2014/main" id="{F239209B-C5BC-47C0-A0C4-B0C1FED56486}"/>
                  </a:ext>
                </a:extLst>
              </p:cNvPr>
              <p:cNvSpPr/>
              <p:nvPr/>
            </p:nvSpPr>
            <p:spPr>
              <a:xfrm>
                <a:off x="778656" y="1545810"/>
                <a:ext cx="3508486" cy="3511296"/>
              </a:xfrm>
              <a:prstGeom prst="rect">
                <a:avLst/>
              </a:prstGeom>
              <a:gradFill flip="none" rotWithShape="1">
                <a:gsLst>
                  <a:gs pos="99000">
                    <a:schemeClr val="accent3">
                      <a:alpha val="25000"/>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41" name="Oval 42">
                <a:extLst>
                  <a:ext uri="{FF2B5EF4-FFF2-40B4-BE49-F238E27FC236}">
                    <a16:creationId xmlns:a16="http://schemas.microsoft.com/office/drawing/2014/main" id="{C86CE470-576A-454C-A245-806AAEC301EB}"/>
                  </a:ext>
                </a:extLst>
              </p:cNvPr>
              <p:cNvSpPr/>
              <p:nvPr/>
            </p:nvSpPr>
            <p:spPr>
              <a:xfrm>
                <a:off x="389386" y="708707"/>
                <a:ext cx="4287024" cy="5185500"/>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D1189D80-D6A5-435C-B77C-590ECA7DE235}"/>
                </a:ext>
              </a:extLst>
            </p:cNvPr>
            <p:cNvSpPr/>
            <p:nvPr/>
          </p:nvSpPr>
          <p:spPr>
            <a:xfrm>
              <a:off x="978614" y="2484282"/>
              <a:ext cx="1425540" cy="68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b="1" dirty="0">
                  <a:solidFill>
                    <a:schemeClr val="accent2"/>
                  </a:solidFill>
                  <a:latin typeface="Montserrat" panose="00000500000000000000" pitchFamily="50" charset="0"/>
                </a:rPr>
                <a:t>EXISTING CUSTOMERS</a:t>
              </a:r>
            </a:p>
          </p:txBody>
        </p:sp>
      </p:grpSp>
      <p:grpSp>
        <p:nvGrpSpPr>
          <p:cNvPr id="51" name="Group 50">
            <a:extLst>
              <a:ext uri="{FF2B5EF4-FFF2-40B4-BE49-F238E27FC236}">
                <a16:creationId xmlns:a16="http://schemas.microsoft.com/office/drawing/2014/main" id="{E399850C-8EFC-4B5F-B3AF-CF10765175D8}"/>
              </a:ext>
            </a:extLst>
          </p:cNvPr>
          <p:cNvGrpSpPr/>
          <p:nvPr/>
        </p:nvGrpSpPr>
        <p:grpSpPr>
          <a:xfrm>
            <a:off x="874958" y="4561664"/>
            <a:ext cx="2211584" cy="1288940"/>
            <a:chOff x="585591" y="4116678"/>
            <a:chExt cx="2211584" cy="1288940"/>
          </a:xfrm>
        </p:grpSpPr>
        <p:grpSp>
          <p:nvGrpSpPr>
            <p:cNvPr id="42" name="Group 41">
              <a:extLst>
                <a:ext uri="{FF2B5EF4-FFF2-40B4-BE49-F238E27FC236}">
                  <a16:creationId xmlns:a16="http://schemas.microsoft.com/office/drawing/2014/main" id="{0552EB18-5AE7-4439-BFD2-F5C96142AFFF}"/>
                </a:ext>
              </a:extLst>
            </p:cNvPr>
            <p:cNvGrpSpPr/>
            <p:nvPr/>
          </p:nvGrpSpPr>
          <p:grpSpPr>
            <a:xfrm>
              <a:off x="585591" y="4116678"/>
              <a:ext cx="2211584" cy="1288940"/>
              <a:chOff x="389386" y="708707"/>
              <a:chExt cx="4287024" cy="5185500"/>
            </a:xfrm>
          </p:grpSpPr>
          <p:sp>
            <p:nvSpPr>
              <p:cNvPr id="43" name="Oval 41">
                <a:extLst>
                  <a:ext uri="{FF2B5EF4-FFF2-40B4-BE49-F238E27FC236}">
                    <a16:creationId xmlns:a16="http://schemas.microsoft.com/office/drawing/2014/main" id="{A6EA9AF8-7E01-4ED2-B439-7727A1F5F0A0}"/>
                  </a:ext>
                </a:extLst>
              </p:cNvPr>
              <p:cNvSpPr/>
              <p:nvPr/>
            </p:nvSpPr>
            <p:spPr>
              <a:xfrm>
                <a:off x="778656" y="1545812"/>
                <a:ext cx="3508486" cy="3511294"/>
              </a:xfrm>
              <a:prstGeom prst="rect">
                <a:avLst/>
              </a:prstGeom>
              <a:gradFill flip="none" rotWithShape="1">
                <a:gsLst>
                  <a:gs pos="99000">
                    <a:schemeClr val="accent4">
                      <a:alpha val="25000"/>
                    </a:schemeClr>
                  </a:gs>
                  <a:gs pos="0">
                    <a:schemeClr val="accent3">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44" name="Oval 42">
                <a:extLst>
                  <a:ext uri="{FF2B5EF4-FFF2-40B4-BE49-F238E27FC236}">
                    <a16:creationId xmlns:a16="http://schemas.microsoft.com/office/drawing/2014/main" id="{63936022-8862-4E9B-8649-2675E84FAF5F}"/>
                  </a:ext>
                </a:extLst>
              </p:cNvPr>
              <p:cNvSpPr/>
              <p:nvPr/>
            </p:nvSpPr>
            <p:spPr>
              <a:xfrm>
                <a:off x="389386" y="708707"/>
                <a:ext cx="4287024" cy="5185500"/>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 name="Rectangle 48">
              <a:extLst>
                <a:ext uri="{FF2B5EF4-FFF2-40B4-BE49-F238E27FC236}">
                  <a16:creationId xmlns:a16="http://schemas.microsoft.com/office/drawing/2014/main" id="{58AA23D4-7981-4F18-A9F2-30E9667D1B29}"/>
                </a:ext>
              </a:extLst>
            </p:cNvPr>
            <p:cNvSpPr/>
            <p:nvPr/>
          </p:nvSpPr>
          <p:spPr>
            <a:xfrm>
              <a:off x="978613" y="4416682"/>
              <a:ext cx="1425540" cy="688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ts val="1700"/>
                </a:lnSpc>
              </a:pPr>
              <a:r>
                <a:rPr lang="en-US" sz="1100" b="1" dirty="0">
                  <a:solidFill>
                    <a:schemeClr val="accent3">
                      <a:lumMod val="75000"/>
                    </a:schemeClr>
                  </a:solidFill>
                  <a:latin typeface="Montserrat" panose="00000500000000000000" pitchFamily="50" charset="0"/>
                </a:rPr>
                <a:t>NEW</a:t>
              </a:r>
            </a:p>
            <a:p>
              <a:pPr algn="ctr">
                <a:lnSpc>
                  <a:spcPts val="1700"/>
                </a:lnSpc>
              </a:pPr>
              <a:r>
                <a:rPr lang="en-US" sz="1100" b="1" dirty="0">
                  <a:solidFill>
                    <a:schemeClr val="accent3">
                      <a:lumMod val="75000"/>
                    </a:schemeClr>
                  </a:solidFill>
                  <a:latin typeface="Montserrat" panose="00000500000000000000" pitchFamily="50" charset="0"/>
                </a:rPr>
                <a:t>CUSTOMERS</a:t>
              </a:r>
            </a:p>
          </p:txBody>
        </p:sp>
      </p:grpSp>
      <p:sp>
        <p:nvSpPr>
          <p:cNvPr id="32" name="Rectangle 31">
            <a:extLst>
              <a:ext uri="{FF2B5EF4-FFF2-40B4-BE49-F238E27FC236}">
                <a16:creationId xmlns:a16="http://schemas.microsoft.com/office/drawing/2014/main" id="{1EE10A7A-279D-40BC-A0C1-B3B5B775FBB8}"/>
              </a:ext>
            </a:extLst>
          </p:cNvPr>
          <p:cNvSpPr/>
          <p:nvPr/>
        </p:nvSpPr>
        <p:spPr>
          <a:xfrm>
            <a:off x="3349334" y="2141653"/>
            <a:ext cx="2923763" cy="644506"/>
          </a:xfrm>
          <a:prstGeom prst="rect">
            <a:avLst/>
          </a:prstGeom>
          <a:solidFill>
            <a:srgbClr val="FBFBFB"/>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Ins="182880" bIns="45720" numCol="1" rtlCol="0" anchor="ctr">
            <a:noAutofit/>
          </a:bodyPr>
          <a:lstStyle/>
          <a:p>
            <a:pPr algn="ctr">
              <a:lnSpc>
                <a:spcPts val="1400"/>
              </a:lnSpc>
            </a:pPr>
            <a:r>
              <a:rPr lang="en-US" sz="1100" b="1" dirty="0">
                <a:solidFill>
                  <a:schemeClr val="accent2"/>
                </a:solidFill>
                <a:latin typeface="Montserrat" panose="00000500000000000000" pitchFamily="50" charset="0"/>
              </a:rPr>
              <a:t>Revamped GUI improves </a:t>
            </a:r>
          </a:p>
          <a:p>
            <a:pPr algn="ctr">
              <a:lnSpc>
                <a:spcPts val="1400"/>
              </a:lnSpc>
            </a:pPr>
            <a:r>
              <a:rPr lang="en-US" sz="1100" b="1" dirty="0">
                <a:solidFill>
                  <a:schemeClr val="accent2"/>
                </a:solidFill>
                <a:latin typeface="Montserrat" panose="00000500000000000000" pitchFamily="50" charset="0"/>
              </a:rPr>
              <a:t>product usability</a:t>
            </a:r>
          </a:p>
        </p:txBody>
      </p:sp>
      <p:sp>
        <p:nvSpPr>
          <p:cNvPr id="52" name="Rectangle 51">
            <a:extLst>
              <a:ext uri="{FF2B5EF4-FFF2-40B4-BE49-F238E27FC236}">
                <a16:creationId xmlns:a16="http://schemas.microsoft.com/office/drawing/2014/main" id="{93CC2889-BB83-419B-8DB7-96D3C30358A1}"/>
              </a:ext>
            </a:extLst>
          </p:cNvPr>
          <p:cNvSpPr/>
          <p:nvPr/>
        </p:nvSpPr>
        <p:spPr>
          <a:xfrm>
            <a:off x="3349334" y="3128742"/>
            <a:ext cx="2923763" cy="644506"/>
          </a:xfrm>
          <a:prstGeom prst="rect">
            <a:avLst/>
          </a:prstGeom>
          <a:solidFill>
            <a:srgbClr val="FBFBFB"/>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Ins="182880" bIns="45720" numCol="1" rtlCol="0" anchor="ctr">
            <a:noAutofit/>
          </a:bodyPr>
          <a:lstStyle/>
          <a:p>
            <a:pPr algn="ctr">
              <a:lnSpc>
                <a:spcPts val="1400"/>
              </a:lnSpc>
            </a:pPr>
            <a:r>
              <a:rPr lang="en-US" sz="1100" b="1" dirty="0">
                <a:solidFill>
                  <a:schemeClr val="accent2"/>
                </a:solidFill>
                <a:latin typeface="Montserrat" panose="00000500000000000000" pitchFamily="50" charset="0"/>
              </a:rPr>
              <a:t>Complimentary upgrades</a:t>
            </a:r>
          </a:p>
        </p:txBody>
      </p:sp>
      <p:sp>
        <p:nvSpPr>
          <p:cNvPr id="55" name="Rectangle 54">
            <a:extLst>
              <a:ext uri="{FF2B5EF4-FFF2-40B4-BE49-F238E27FC236}">
                <a16:creationId xmlns:a16="http://schemas.microsoft.com/office/drawing/2014/main" id="{6E2504BB-DC5C-4218-BE8C-D18D8B4E9E1F}"/>
              </a:ext>
            </a:extLst>
          </p:cNvPr>
          <p:cNvSpPr/>
          <p:nvPr/>
        </p:nvSpPr>
        <p:spPr>
          <a:xfrm>
            <a:off x="3349334" y="4390337"/>
            <a:ext cx="2923763" cy="644506"/>
          </a:xfrm>
          <a:prstGeom prst="rect">
            <a:avLst/>
          </a:prstGeom>
          <a:solidFill>
            <a:srgbClr val="FBFBFB"/>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Ins="182880" bIns="45720" numCol="1" rtlCol="0" anchor="ctr">
            <a:noAutofit/>
          </a:bodyPr>
          <a:lstStyle/>
          <a:p>
            <a:pPr algn="ctr">
              <a:lnSpc>
                <a:spcPts val="1400"/>
              </a:lnSpc>
            </a:pPr>
            <a:r>
              <a:rPr lang="en-US" sz="1100" b="1" dirty="0">
                <a:solidFill>
                  <a:schemeClr val="accent3">
                    <a:lumMod val="75000"/>
                  </a:schemeClr>
                </a:solidFill>
                <a:latin typeface="Montserrat" panose="00000500000000000000" pitchFamily="50" charset="0"/>
              </a:rPr>
              <a:t>Product helps to streamline </a:t>
            </a:r>
          </a:p>
          <a:p>
            <a:pPr algn="ctr">
              <a:lnSpc>
                <a:spcPts val="1400"/>
              </a:lnSpc>
            </a:pPr>
            <a:r>
              <a:rPr lang="en-US" sz="1100" b="1" dirty="0">
                <a:solidFill>
                  <a:schemeClr val="accent3">
                    <a:lumMod val="75000"/>
                  </a:schemeClr>
                </a:solidFill>
                <a:latin typeface="Montserrat" panose="00000500000000000000" pitchFamily="50" charset="0"/>
              </a:rPr>
              <a:t>work planning process</a:t>
            </a:r>
          </a:p>
        </p:txBody>
      </p:sp>
      <p:sp>
        <p:nvSpPr>
          <p:cNvPr id="56" name="Rectangle 55">
            <a:extLst>
              <a:ext uri="{FF2B5EF4-FFF2-40B4-BE49-F238E27FC236}">
                <a16:creationId xmlns:a16="http://schemas.microsoft.com/office/drawing/2014/main" id="{D08BD811-3DC6-4BA9-BA0E-AFCED25B36A0}"/>
              </a:ext>
            </a:extLst>
          </p:cNvPr>
          <p:cNvSpPr/>
          <p:nvPr/>
        </p:nvSpPr>
        <p:spPr>
          <a:xfrm>
            <a:off x="3349334" y="5377426"/>
            <a:ext cx="2923763" cy="644506"/>
          </a:xfrm>
          <a:prstGeom prst="rect">
            <a:avLst/>
          </a:prstGeom>
          <a:solidFill>
            <a:srgbClr val="FBFBFB"/>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rIns="182880" bIns="45720" numCol="1" rtlCol="0" anchor="ctr">
            <a:noAutofit/>
          </a:bodyPr>
          <a:lstStyle/>
          <a:p>
            <a:pPr algn="ctr">
              <a:lnSpc>
                <a:spcPts val="1400"/>
              </a:lnSpc>
            </a:pPr>
            <a:r>
              <a:rPr lang="en-US" sz="1100" b="1" dirty="0">
                <a:solidFill>
                  <a:schemeClr val="accent3">
                    <a:lumMod val="75000"/>
                  </a:schemeClr>
                </a:solidFill>
                <a:latin typeface="Montserrat" panose="00000500000000000000" pitchFamily="50" charset="0"/>
              </a:rPr>
              <a:t>Product has been adopted by </a:t>
            </a:r>
          </a:p>
          <a:p>
            <a:pPr algn="ctr">
              <a:lnSpc>
                <a:spcPts val="1400"/>
              </a:lnSpc>
            </a:pPr>
            <a:r>
              <a:rPr lang="en-US" sz="1100" b="1" dirty="0">
                <a:solidFill>
                  <a:schemeClr val="accent3">
                    <a:lumMod val="75000"/>
                  </a:schemeClr>
                </a:solidFill>
                <a:latin typeface="Montserrat" panose="00000500000000000000" pitchFamily="50" charset="0"/>
              </a:rPr>
              <a:t>major enterprises across US</a:t>
            </a:r>
          </a:p>
        </p:txBody>
      </p:sp>
      <p:sp>
        <p:nvSpPr>
          <p:cNvPr id="61" name="TextBox 60">
            <a:extLst>
              <a:ext uri="{FF2B5EF4-FFF2-40B4-BE49-F238E27FC236}">
                <a16:creationId xmlns:a16="http://schemas.microsoft.com/office/drawing/2014/main" id="{0186EAFD-6697-4799-93CF-DF6E953F5F39}"/>
              </a:ext>
            </a:extLst>
          </p:cNvPr>
          <p:cNvSpPr txBox="1"/>
          <p:nvPr/>
        </p:nvSpPr>
        <p:spPr>
          <a:xfrm>
            <a:off x="6535889" y="2141653"/>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62" name="Cross 61">
            <a:extLst>
              <a:ext uri="{FF2B5EF4-FFF2-40B4-BE49-F238E27FC236}">
                <a16:creationId xmlns:a16="http://schemas.microsoft.com/office/drawing/2014/main" id="{AADF4566-604B-4A7B-8F5A-48642AC31898}"/>
              </a:ext>
            </a:extLst>
          </p:cNvPr>
          <p:cNvSpPr/>
          <p:nvPr/>
        </p:nvSpPr>
        <p:spPr>
          <a:xfrm>
            <a:off x="6497639" y="2197574"/>
            <a:ext cx="136002" cy="136002"/>
          </a:xfrm>
          <a:prstGeom prst="plus">
            <a:avLst>
              <a:gd name="adj" fmla="val 32030"/>
            </a:avLst>
          </a:pr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B6E058E-8BED-4ED7-A384-0C501BAA982B}"/>
              </a:ext>
            </a:extLst>
          </p:cNvPr>
          <p:cNvSpPr txBox="1"/>
          <p:nvPr/>
        </p:nvSpPr>
        <p:spPr>
          <a:xfrm>
            <a:off x="6535889" y="2545421"/>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66" name="Cross 65">
            <a:extLst>
              <a:ext uri="{FF2B5EF4-FFF2-40B4-BE49-F238E27FC236}">
                <a16:creationId xmlns:a16="http://schemas.microsoft.com/office/drawing/2014/main" id="{8B765D1B-D169-40F7-979B-6488573379B1}"/>
              </a:ext>
            </a:extLst>
          </p:cNvPr>
          <p:cNvSpPr/>
          <p:nvPr/>
        </p:nvSpPr>
        <p:spPr>
          <a:xfrm>
            <a:off x="6497639" y="2601342"/>
            <a:ext cx="136002" cy="136002"/>
          </a:xfrm>
          <a:prstGeom prst="plus">
            <a:avLst>
              <a:gd name="adj" fmla="val 32030"/>
            </a:avLst>
          </a:pr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B9BC624E-9726-4A02-8EBB-36C23369B482}"/>
              </a:ext>
            </a:extLst>
          </p:cNvPr>
          <p:cNvSpPr txBox="1"/>
          <p:nvPr/>
        </p:nvSpPr>
        <p:spPr>
          <a:xfrm>
            <a:off x="6535889" y="3128742"/>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74" name="Cross 73">
            <a:extLst>
              <a:ext uri="{FF2B5EF4-FFF2-40B4-BE49-F238E27FC236}">
                <a16:creationId xmlns:a16="http://schemas.microsoft.com/office/drawing/2014/main" id="{E26710FC-6B0D-464E-B73C-CEB862DE1DCA}"/>
              </a:ext>
            </a:extLst>
          </p:cNvPr>
          <p:cNvSpPr/>
          <p:nvPr/>
        </p:nvSpPr>
        <p:spPr>
          <a:xfrm>
            <a:off x="6497639" y="3184663"/>
            <a:ext cx="136002" cy="136002"/>
          </a:xfrm>
          <a:prstGeom prst="plus">
            <a:avLst>
              <a:gd name="adj" fmla="val 32030"/>
            </a:avLst>
          </a:pr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2D96420F-E760-4B83-9AB9-C2EF3C69B040}"/>
              </a:ext>
            </a:extLst>
          </p:cNvPr>
          <p:cNvSpPr txBox="1"/>
          <p:nvPr/>
        </p:nvSpPr>
        <p:spPr>
          <a:xfrm>
            <a:off x="6535889" y="3532510"/>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72" name="Cross 71">
            <a:extLst>
              <a:ext uri="{FF2B5EF4-FFF2-40B4-BE49-F238E27FC236}">
                <a16:creationId xmlns:a16="http://schemas.microsoft.com/office/drawing/2014/main" id="{8F8AEDF3-6FA0-44D4-90D4-FEA36220284E}"/>
              </a:ext>
            </a:extLst>
          </p:cNvPr>
          <p:cNvSpPr/>
          <p:nvPr/>
        </p:nvSpPr>
        <p:spPr>
          <a:xfrm>
            <a:off x="6497639" y="3588431"/>
            <a:ext cx="136002" cy="136002"/>
          </a:xfrm>
          <a:prstGeom prst="plus">
            <a:avLst>
              <a:gd name="adj" fmla="val 32030"/>
            </a:avLst>
          </a:prstGeom>
          <a:solidFill>
            <a:schemeClr val="accent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217AC578-4CFE-4D26-9FF7-1BDD669BA98D}"/>
              </a:ext>
            </a:extLst>
          </p:cNvPr>
          <p:cNvSpPr txBox="1"/>
          <p:nvPr/>
        </p:nvSpPr>
        <p:spPr>
          <a:xfrm>
            <a:off x="6535889" y="4390337"/>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81" name="Cross 80">
            <a:extLst>
              <a:ext uri="{FF2B5EF4-FFF2-40B4-BE49-F238E27FC236}">
                <a16:creationId xmlns:a16="http://schemas.microsoft.com/office/drawing/2014/main" id="{9BFBD6A4-84B7-48E5-8FDC-92326F8ADBC0}"/>
              </a:ext>
            </a:extLst>
          </p:cNvPr>
          <p:cNvSpPr/>
          <p:nvPr/>
        </p:nvSpPr>
        <p:spPr>
          <a:xfrm>
            <a:off x="6497639" y="4446258"/>
            <a:ext cx="136002" cy="136002"/>
          </a:xfrm>
          <a:prstGeom prst="plus">
            <a:avLst>
              <a:gd name="adj" fmla="val 32030"/>
            </a:avLst>
          </a:prstGeom>
          <a:solidFill>
            <a:schemeClr val="accent4">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FDEC9C49-674A-4A8F-8594-4A46211D5F07}"/>
              </a:ext>
            </a:extLst>
          </p:cNvPr>
          <p:cNvSpPr txBox="1"/>
          <p:nvPr/>
        </p:nvSpPr>
        <p:spPr>
          <a:xfrm>
            <a:off x="6535889" y="4794105"/>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79" name="Cross 78">
            <a:extLst>
              <a:ext uri="{FF2B5EF4-FFF2-40B4-BE49-F238E27FC236}">
                <a16:creationId xmlns:a16="http://schemas.microsoft.com/office/drawing/2014/main" id="{413B43BE-C55F-4397-9954-5BB4F5D4C469}"/>
              </a:ext>
            </a:extLst>
          </p:cNvPr>
          <p:cNvSpPr/>
          <p:nvPr/>
        </p:nvSpPr>
        <p:spPr>
          <a:xfrm>
            <a:off x="6497639" y="4850026"/>
            <a:ext cx="136002" cy="136002"/>
          </a:xfrm>
          <a:prstGeom prst="plus">
            <a:avLst>
              <a:gd name="adj" fmla="val 32030"/>
            </a:avLst>
          </a:prstGeom>
          <a:solidFill>
            <a:schemeClr val="accent4">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729FEE1-7581-45E7-B93B-A53BC554C757}"/>
              </a:ext>
            </a:extLst>
          </p:cNvPr>
          <p:cNvSpPr txBox="1"/>
          <p:nvPr/>
        </p:nvSpPr>
        <p:spPr>
          <a:xfrm>
            <a:off x="6535889" y="5377426"/>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88" name="Cross 87">
            <a:extLst>
              <a:ext uri="{FF2B5EF4-FFF2-40B4-BE49-F238E27FC236}">
                <a16:creationId xmlns:a16="http://schemas.microsoft.com/office/drawing/2014/main" id="{FD25ACFE-49DB-41A8-9C48-6BA4B6C6B40E}"/>
              </a:ext>
            </a:extLst>
          </p:cNvPr>
          <p:cNvSpPr/>
          <p:nvPr/>
        </p:nvSpPr>
        <p:spPr>
          <a:xfrm>
            <a:off x="6497639" y="5433347"/>
            <a:ext cx="136002" cy="136002"/>
          </a:xfrm>
          <a:prstGeom prst="plus">
            <a:avLst>
              <a:gd name="adj" fmla="val 32030"/>
            </a:avLst>
          </a:prstGeom>
          <a:solidFill>
            <a:schemeClr val="accent4">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EDE38B29-5BB1-45C5-91C8-32B4AC5202AD}"/>
              </a:ext>
            </a:extLst>
          </p:cNvPr>
          <p:cNvSpPr txBox="1"/>
          <p:nvPr/>
        </p:nvSpPr>
        <p:spPr>
          <a:xfrm>
            <a:off x="6535889" y="5781194"/>
            <a:ext cx="4752583" cy="246221"/>
          </a:xfrm>
          <a:prstGeom prst="rect">
            <a:avLst/>
          </a:prstGeom>
          <a:noFill/>
        </p:spPr>
        <p:txBody>
          <a:bodyPr wrap="none" lIns="182880" rtlCol="0">
            <a:spAutoFit/>
          </a:bodyPr>
          <a:lstStyle/>
          <a:p>
            <a:pPr lvl="0">
              <a:defRPr/>
            </a:pPr>
            <a:r>
              <a:rPr lang="en-US" sz="1000" dirty="0">
                <a:solidFill>
                  <a:prstClr val="black"/>
                </a:solidFill>
                <a:latin typeface="Montserrat" panose="00000500000000000000" pitchFamily="50" charset="0"/>
              </a:rPr>
              <a:t>Our product is the best product you will find on the market right now.</a:t>
            </a:r>
          </a:p>
        </p:txBody>
      </p:sp>
      <p:sp>
        <p:nvSpPr>
          <p:cNvPr id="86" name="Cross 85">
            <a:extLst>
              <a:ext uri="{FF2B5EF4-FFF2-40B4-BE49-F238E27FC236}">
                <a16:creationId xmlns:a16="http://schemas.microsoft.com/office/drawing/2014/main" id="{3DE27AA6-D922-4272-A3F9-D713E63AA474}"/>
              </a:ext>
            </a:extLst>
          </p:cNvPr>
          <p:cNvSpPr/>
          <p:nvPr/>
        </p:nvSpPr>
        <p:spPr>
          <a:xfrm>
            <a:off x="6497639" y="5837115"/>
            <a:ext cx="136002" cy="136002"/>
          </a:xfrm>
          <a:prstGeom prst="plus">
            <a:avLst>
              <a:gd name="adj" fmla="val 32030"/>
            </a:avLst>
          </a:prstGeom>
          <a:solidFill>
            <a:schemeClr val="accent4">
              <a:lumMod val="50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C393F82-3C0C-4390-88D4-9A5984C18D5B}"/>
              </a:ext>
            </a:extLst>
          </p:cNvPr>
          <p:cNvGrpSpPr/>
          <p:nvPr/>
        </p:nvGrpSpPr>
        <p:grpSpPr>
          <a:xfrm>
            <a:off x="2933573" y="2463906"/>
            <a:ext cx="262795" cy="987089"/>
            <a:chOff x="3032102" y="2324894"/>
            <a:chExt cx="139545" cy="987089"/>
          </a:xfrm>
        </p:grpSpPr>
        <p:cxnSp>
          <p:nvCxnSpPr>
            <p:cNvPr id="90" name="Connector: Curved 89">
              <a:extLst>
                <a:ext uri="{FF2B5EF4-FFF2-40B4-BE49-F238E27FC236}">
                  <a16:creationId xmlns:a16="http://schemas.microsoft.com/office/drawing/2014/main" id="{4985245D-8964-4A38-9A40-C9912810D52B}"/>
                </a:ext>
              </a:extLst>
            </p:cNvPr>
            <p:cNvCxnSpPr>
              <a:cxnSpLocks/>
              <a:stCxn id="41" idx="3"/>
              <a:endCxn id="32" idx="1"/>
            </p:cNvCxnSpPr>
            <p:nvPr/>
          </p:nvCxnSpPr>
          <p:spPr>
            <a:xfrm flipV="1">
              <a:off x="3032104" y="2324894"/>
              <a:ext cx="139543" cy="493544"/>
            </a:xfrm>
            <a:prstGeom prst="curvedConnector3">
              <a:avLst>
                <a:gd name="adj1" fmla="val 50000"/>
              </a:avLst>
            </a:prstGeom>
            <a:ln>
              <a:gradFill>
                <a:gsLst>
                  <a:gs pos="0">
                    <a:schemeClr val="accent2">
                      <a:alpha val="45787"/>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36BC68BF-0346-4024-9430-62E4D268E9DF}"/>
                </a:ext>
              </a:extLst>
            </p:cNvPr>
            <p:cNvCxnSpPr>
              <a:cxnSpLocks/>
              <a:stCxn id="41" idx="3"/>
              <a:endCxn id="52" idx="1"/>
            </p:cNvCxnSpPr>
            <p:nvPr/>
          </p:nvCxnSpPr>
          <p:spPr>
            <a:xfrm>
              <a:off x="3032102" y="2818438"/>
              <a:ext cx="139543" cy="493545"/>
            </a:xfrm>
            <a:prstGeom prst="curvedConnector3">
              <a:avLst>
                <a:gd name="adj1" fmla="val 50000"/>
              </a:avLst>
            </a:prstGeom>
            <a:ln>
              <a:gradFill>
                <a:gsLst>
                  <a:gs pos="0">
                    <a:schemeClr val="accent2">
                      <a:alpha val="45787"/>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77340F4-674F-7DFD-AD9F-2AF4ED8B90BD}"/>
              </a:ext>
            </a:extLst>
          </p:cNvPr>
          <p:cNvGrpSpPr/>
          <p:nvPr/>
        </p:nvGrpSpPr>
        <p:grpSpPr>
          <a:xfrm>
            <a:off x="2923966" y="4691250"/>
            <a:ext cx="262792" cy="987089"/>
            <a:chOff x="2797175" y="2324894"/>
            <a:chExt cx="139541" cy="987089"/>
          </a:xfrm>
        </p:grpSpPr>
        <p:cxnSp>
          <p:nvCxnSpPr>
            <p:cNvPr id="3" name="Connector: Curved 89">
              <a:extLst>
                <a:ext uri="{FF2B5EF4-FFF2-40B4-BE49-F238E27FC236}">
                  <a16:creationId xmlns:a16="http://schemas.microsoft.com/office/drawing/2014/main" id="{25507F5D-DB29-93B2-5631-8F01D4096FA4}"/>
                </a:ext>
              </a:extLst>
            </p:cNvPr>
            <p:cNvCxnSpPr>
              <a:cxnSpLocks/>
            </p:cNvCxnSpPr>
            <p:nvPr/>
          </p:nvCxnSpPr>
          <p:spPr>
            <a:xfrm flipV="1">
              <a:off x="2797175" y="2324894"/>
              <a:ext cx="139541" cy="493544"/>
            </a:xfrm>
            <a:prstGeom prst="curvedConnector3">
              <a:avLst/>
            </a:prstGeom>
            <a:ln>
              <a:gradFill>
                <a:gsLst>
                  <a:gs pos="0">
                    <a:schemeClr val="accent3">
                      <a:alpha val="50407"/>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Connector: Curved 91">
              <a:extLst>
                <a:ext uri="{FF2B5EF4-FFF2-40B4-BE49-F238E27FC236}">
                  <a16:creationId xmlns:a16="http://schemas.microsoft.com/office/drawing/2014/main" id="{2F638573-574A-B127-9733-850CAF6CB241}"/>
                </a:ext>
              </a:extLst>
            </p:cNvPr>
            <p:cNvCxnSpPr>
              <a:cxnSpLocks/>
            </p:cNvCxnSpPr>
            <p:nvPr/>
          </p:nvCxnSpPr>
          <p:spPr>
            <a:xfrm>
              <a:off x="2797175" y="2818438"/>
              <a:ext cx="139541" cy="493545"/>
            </a:xfrm>
            <a:prstGeom prst="curvedConnector3">
              <a:avLst/>
            </a:prstGeom>
            <a:ln>
              <a:gradFill>
                <a:gsLst>
                  <a:gs pos="0">
                    <a:schemeClr val="accent3">
                      <a:alpha val="50407"/>
                    </a:schemeClr>
                  </a:gs>
                  <a:gs pos="100000">
                    <a:schemeClr val="accent2">
                      <a:lumMod val="20000"/>
                      <a:lumOff val="8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2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500" fill="hold"/>
                                        <p:tgtEl>
                                          <p:spTgt spid="50"/>
                                        </p:tgtEl>
                                        <p:attrNameLst>
                                          <p:attrName>ppt_w</p:attrName>
                                        </p:attrNameLst>
                                      </p:cBhvr>
                                      <p:tavLst>
                                        <p:tav tm="0">
                                          <p:val>
                                            <p:fltVal val="0"/>
                                          </p:val>
                                        </p:tav>
                                        <p:tav tm="100000">
                                          <p:val>
                                            <p:strVal val="#ppt_w"/>
                                          </p:val>
                                        </p:tav>
                                      </p:tavLst>
                                    </p:anim>
                                    <p:anim calcmode="lin" valueType="num">
                                      <p:cBhvr>
                                        <p:cTn id="8" dur="1500" fill="hold"/>
                                        <p:tgtEl>
                                          <p:spTgt spid="5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1500" fill="hold"/>
                                        <p:tgtEl>
                                          <p:spTgt spid="51"/>
                                        </p:tgtEl>
                                        <p:attrNameLst>
                                          <p:attrName>ppt_w</p:attrName>
                                        </p:attrNameLst>
                                      </p:cBhvr>
                                      <p:tavLst>
                                        <p:tav tm="0">
                                          <p:val>
                                            <p:fltVal val="0"/>
                                          </p:val>
                                        </p:tav>
                                        <p:tav tm="100000">
                                          <p:val>
                                            <p:strVal val="#ppt_w"/>
                                          </p:val>
                                        </p:tav>
                                      </p:tavLst>
                                    </p:anim>
                                    <p:anim calcmode="lin" valueType="num">
                                      <p:cBhvr>
                                        <p:cTn id="12" dur="1500" fill="hold"/>
                                        <p:tgtEl>
                                          <p:spTgt spid="51"/>
                                        </p:tgtEl>
                                        <p:attrNameLst>
                                          <p:attrName>ppt_h</p:attrName>
                                        </p:attrNameLst>
                                      </p:cBhvr>
                                      <p:tavLst>
                                        <p:tav tm="0">
                                          <p:val>
                                            <p:fltVal val="0"/>
                                          </p:val>
                                        </p:tav>
                                        <p:tav tm="100000">
                                          <p:val>
                                            <p:strVal val="#ppt_h"/>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6" presetClass="entr" presetSubtype="42" fill="hold" nodeType="withEffect">
                                  <p:stCondLst>
                                    <p:cond delay="1000"/>
                                  </p:stCondLst>
                                  <p:childTnLst>
                                    <p:set>
                                      <p:cBhvr>
                                        <p:cTn id="17" dur="1" fill="hold">
                                          <p:stCondLst>
                                            <p:cond delay="0"/>
                                          </p:stCondLst>
                                        </p:cTn>
                                        <p:tgtEl>
                                          <p:spTgt spid="95"/>
                                        </p:tgtEl>
                                        <p:attrNameLst>
                                          <p:attrName>style.visibility</p:attrName>
                                        </p:attrNameLst>
                                      </p:cBhvr>
                                      <p:to>
                                        <p:strVal val="visible"/>
                                      </p:to>
                                    </p:set>
                                    <p:animEffect transition="in" filter="barn(outHorizontal)">
                                      <p:cBhvr>
                                        <p:cTn id="18" dur="1000"/>
                                        <p:tgtEl>
                                          <p:spTgt spid="95"/>
                                        </p:tgtEl>
                                      </p:cBhvr>
                                    </p:animEffect>
                                  </p:childTnLst>
                                </p:cTn>
                              </p:par>
                              <p:par>
                                <p:cTn id="19" presetID="16" presetClass="entr" presetSubtype="42" fill="hold"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barn(outHorizontal)">
                                      <p:cBhvr>
                                        <p:cTn id="21" dur="1000"/>
                                        <p:tgtEl>
                                          <p:spTgt spid="2"/>
                                        </p:tgtEl>
                                      </p:cBhvr>
                                    </p:animEffect>
                                  </p:childTnLst>
                                </p:cTn>
                              </p:par>
                              <p:par>
                                <p:cTn id="22" presetID="42" presetClass="entr" presetSubtype="0" fill="hold" grpId="0" nodeType="withEffect">
                                  <p:stCondLst>
                                    <p:cond delay="1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500"/>
                                        <p:tgtEl>
                                          <p:spTgt spid="32"/>
                                        </p:tgtEl>
                                      </p:cBhvr>
                                    </p:animEffect>
                                    <p:anim calcmode="lin" valueType="num">
                                      <p:cBhvr>
                                        <p:cTn id="25" dur="1500" fill="hold"/>
                                        <p:tgtEl>
                                          <p:spTgt spid="32"/>
                                        </p:tgtEl>
                                        <p:attrNameLst>
                                          <p:attrName>ppt_x</p:attrName>
                                        </p:attrNameLst>
                                      </p:cBhvr>
                                      <p:tavLst>
                                        <p:tav tm="0">
                                          <p:val>
                                            <p:strVal val="#ppt_x"/>
                                          </p:val>
                                        </p:tav>
                                        <p:tav tm="100000">
                                          <p:val>
                                            <p:strVal val="#ppt_x"/>
                                          </p:val>
                                        </p:tav>
                                      </p:tavLst>
                                    </p:anim>
                                    <p:anim calcmode="lin" valueType="num">
                                      <p:cBhvr>
                                        <p:cTn id="26" dur="1500" fill="hold"/>
                                        <p:tgtEl>
                                          <p:spTgt spid="3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0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1500"/>
                                        <p:tgtEl>
                                          <p:spTgt spid="52"/>
                                        </p:tgtEl>
                                      </p:cBhvr>
                                    </p:animEffect>
                                    <p:anim calcmode="lin" valueType="num">
                                      <p:cBhvr>
                                        <p:cTn id="30" dur="1500" fill="hold"/>
                                        <p:tgtEl>
                                          <p:spTgt spid="52"/>
                                        </p:tgtEl>
                                        <p:attrNameLst>
                                          <p:attrName>ppt_x</p:attrName>
                                        </p:attrNameLst>
                                      </p:cBhvr>
                                      <p:tavLst>
                                        <p:tav tm="0">
                                          <p:val>
                                            <p:strVal val="#ppt_x"/>
                                          </p:val>
                                        </p:tav>
                                        <p:tav tm="100000">
                                          <p:val>
                                            <p:strVal val="#ppt_x"/>
                                          </p:val>
                                        </p:tav>
                                      </p:tavLst>
                                    </p:anim>
                                    <p:anim calcmode="lin" valueType="num">
                                      <p:cBhvr>
                                        <p:cTn id="31" dur="1500" fill="hold"/>
                                        <p:tgtEl>
                                          <p:spTgt spid="5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1500"/>
                                        <p:tgtEl>
                                          <p:spTgt spid="55"/>
                                        </p:tgtEl>
                                      </p:cBhvr>
                                    </p:animEffect>
                                    <p:anim calcmode="lin" valueType="num">
                                      <p:cBhvr>
                                        <p:cTn id="35" dur="1500" fill="hold"/>
                                        <p:tgtEl>
                                          <p:spTgt spid="55"/>
                                        </p:tgtEl>
                                        <p:attrNameLst>
                                          <p:attrName>ppt_x</p:attrName>
                                        </p:attrNameLst>
                                      </p:cBhvr>
                                      <p:tavLst>
                                        <p:tav tm="0">
                                          <p:val>
                                            <p:strVal val="#ppt_x"/>
                                          </p:val>
                                        </p:tav>
                                        <p:tav tm="100000">
                                          <p:val>
                                            <p:strVal val="#ppt_x"/>
                                          </p:val>
                                        </p:tav>
                                      </p:tavLst>
                                    </p:anim>
                                    <p:anim calcmode="lin" valueType="num">
                                      <p:cBhvr>
                                        <p:cTn id="36" dur="1500" fill="hold"/>
                                        <p:tgtEl>
                                          <p:spTgt spid="5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500"/>
                                        <p:tgtEl>
                                          <p:spTgt spid="56"/>
                                        </p:tgtEl>
                                      </p:cBhvr>
                                    </p:animEffect>
                                    <p:anim calcmode="lin" valueType="num">
                                      <p:cBhvr>
                                        <p:cTn id="40" dur="1500" fill="hold"/>
                                        <p:tgtEl>
                                          <p:spTgt spid="56"/>
                                        </p:tgtEl>
                                        <p:attrNameLst>
                                          <p:attrName>ppt_x</p:attrName>
                                        </p:attrNameLst>
                                      </p:cBhvr>
                                      <p:tavLst>
                                        <p:tav tm="0">
                                          <p:val>
                                            <p:strVal val="#ppt_x"/>
                                          </p:val>
                                        </p:tav>
                                        <p:tav tm="100000">
                                          <p:val>
                                            <p:strVal val="#ppt_x"/>
                                          </p:val>
                                        </p:tav>
                                      </p:tavLst>
                                    </p:anim>
                                    <p:anim calcmode="lin" valueType="num">
                                      <p:cBhvr>
                                        <p:cTn id="41" dur="1500" fill="hold"/>
                                        <p:tgtEl>
                                          <p:spTgt spid="56"/>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20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par>
                                <p:cTn id="45" presetID="23" presetClass="entr" presetSubtype="16" fill="hold" grpId="0" nodeType="withEffect">
                                  <p:stCondLst>
                                    <p:cond delay="3000"/>
                                  </p:stCondLst>
                                  <p:childTnLst>
                                    <p:set>
                                      <p:cBhvr>
                                        <p:cTn id="46" dur="1" fill="hold">
                                          <p:stCondLst>
                                            <p:cond delay="0"/>
                                          </p:stCondLst>
                                        </p:cTn>
                                        <p:tgtEl>
                                          <p:spTgt spid="62"/>
                                        </p:tgtEl>
                                        <p:attrNameLst>
                                          <p:attrName>style.visibility</p:attrName>
                                        </p:attrNameLst>
                                      </p:cBhvr>
                                      <p:to>
                                        <p:strVal val="visible"/>
                                      </p:to>
                                    </p:set>
                                    <p:anim calcmode="lin" valueType="num">
                                      <p:cBhvr>
                                        <p:cTn id="47" dur="1000" fill="hold"/>
                                        <p:tgtEl>
                                          <p:spTgt spid="62"/>
                                        </p:tgtEl>
                                        <p:attrNameLst>
                                          <p:attrName>ppt_w</p:attrName>
                                        </p:attrNameLst>
                                      </p:cBhvr>
                                      <p:tavLst>
                                        <p:tav tm="0">
                                          <p:val>
                                            <p:fltVal val="0"/>
                                          </p:val>
                                        </p:tav>
                                        <p:tav tm="100000">
                                          <p:val>
                                            <p:strVal val="#ppt_w"/>
                                          </p:val>
                                        </p:tav>
                                      </p:tavLst>
                                    </p:anim>
                                    <p:anim calcmode="lin" valueType="num">
                                      <p:cBhvr>
                                        <p:cTn id="48" dur="1000" fill="hold"/>
                                        <p:tgtEl>
                                          <p:spTgt spid="62"/>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3000"/>
                                  </p:stCondLst>
                                  <p:childTnLst>
                                    <p:set>
                                      <p:cBhvr>
                                        <p:cTn id="50" dur="1" fill="hold">
                                          <p:stCondLst>
                                            <p:cond delay="0"/>
                                          </p:stCondLst>
                                        </p:cTn>
                                        <p:tgtEl>
                                          <p:spTgt spid="66"/>
                                        </p:tgtEl>
                                        <p:attrNameLst>
                                          <p:attrName>style.visibility</p:attrName>
                                        </p:attrNameLst>
                                      </p:cBhvr>
                                      <p:to>
                                        <p:strVal val="visible"/>
                                      </p:to>
                                    </p:set>
                                    <p:anim calcmode="lin" valueType="num">
                                      <p:cBhvr>
                                        <p:cTn id="51" dur="1000" fill="hold"/>
                                        <p:tgtEl>
                                          <p:spTgt spid="66"/>
                                        </p:tgtEl>
                                        <p:attrNameLst>
                                          <p:attrName>ppt_w</p:attrName>
                                        </p:attrNameLst>
                                      </p:cBhvr>
                                      <p:tavLst>
                                        <p:tav tm="0">
                                          <p:val>
                                            <p:fltVal val="0"/>
                                          </p:val>
                                        </p:tav>
                                        <p:tav tm="100000">
                                          <p:val>
                                            <p:strVal val="#ppt_w"/>
                                          </p:val>
                                        </p:tav>
                                      </p:tavLst>
                                    </p:anim>
                                    <p:anim calcmode="lin" valueType="num">
                                      <p:cBhvr>
                                        <p:cTn id="52" dur="1000" fill="hold"/>
                                        <p:tgtEl>
                                          <p:spTgt spid="66"/>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3000"/>
                                  </p:stCondLst>
                                  <p:childTnLst>
                                    <p:set>
                                      <p:cBhvr>
                                        <p:cTn id="54" dur="1" fill="hold">
                                          <p:stCondLst>
                                            <p:cond delay="0"/>
                                          </p:stCondLst>
                                        </p:cTn>
                                        <p:tgtEl>
                                          <p:spTgt spid="74"/>
                                        </p:tgtEl>
                                        <p:attrNameLst>
                                          <p:attrName>style.visibility</p:attrName>
                                        </p:attrNameLst>
                                      </p:cBhvr>
                                      <p:to>
                                        <p:strVal val="visible"/>
                                      </p:to>
                                    </p:set>
                                    <p:anim calcmode="lin" valueType="num">
                                      <p:cBhvr>
                                        <p:cTn id="55" dur="1000" fill="hold"/>
                                        <p:tgtEl>
                                          <p:spTgt spid="74"/>
                                        </p:tgtEl>
                                        <p:attrNameLst>
                                          <p:attrName>ppt_w</p:attrName>
                                        </p:attrNameLst>
                                      </p:cBhvr>
                                      <p:tavLst>
                                        <p:tav tm="0">
                                          <p:val>
                                            <p:fltVal val="0"/>
                                          </p:val>
                                        </p:tav>
                                        <p:tav tm="100000">
                                          <p:val>
                                            <p:strVal val="#ppt_w"/>
                                          </p:val>
                                        </p:tav>
                                      </p:tavLst>
                                    </p:anim>
                                    <p:anim calcmode="lin" valueType="num">
                                      <p:cBhvr>
                                        <p:cTn id="56" dur="1000" fill="hold"/>
                                        <p:tgtEl>
                                          <p:spTgt spid="74"/>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3000"/>
                                  </p:stCondLst>
                                  <p:childTnLst>
                                    <p:set>
                                      <p:cBhvr>
                                        <p:cTn id="58" dur="1" fill="hold">
                                          <p:stCondLst>
                                            <p:cond delay="0"/>
                                          </p:stCondLst>
                                        </p:cTn>
                                        <p:tgtEl>
                                          <p:spTgt spid="72"/>
                                        </p:tgtEl>
                                        <p:attrNameLst>
                                          <p:attrName>style.visibility</p:attrName>
                                        </p:attrNameLst>
                                      </p:cBhvr>
                                      <p:to>
                                        <p:strVal val="visible"/>
                                      </p:to>
                                    </p:set>
                                    <p:anim calcmode="lin" valueType="num">
                                      <p:cBhvr>
                                        <p:cTn id="59" dur="1000" fill="hold"/>
                                        <p:tgtEl>
                                          <p:spTgt spid="72"/>
                                        </p:tgtEl>
                                        <p:attrNameLst>
                                          <p:attrName>ppt_w</p:attrName>
                                        </p:attrNameLst>
                                      </p:cBhvr>
                                      <p:tavLst>
                                        <p:tav tm="0">
                                          <p:val>
                                            <p:fltVal val="0"/>
                                          </p:val>
                                        </p:tav>
                                        <p:tav tm="100000">
                                          <p:val>
                                            <p:strVal val="#ppt_w"/>
                                          </p:val>
                                        </p:tav>
                                      </p:tavLst>
                                    </p:anim>
                                    <p:anim calcmode="lin" valueType="num">
                                      <p:cBhvr>
                                        <p:cTn id="60" dur="1000" fill="hold"/>
                                        <p:tgtEl>
                                          <p:spTgt spid="72"/>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3000"/>
                                  </p:stCondLst>
                                  <p:childTnLst>
                                    <p:set>
                                      <p:cBhvr>
                                        <p:cTn id="62" dur="1" fill="hold">
                                          <p:stCondLst>
                                            <p:cond delay="0"/>
                                          </p:stCondLst>
                                        </p:cTn>
                                        <p:tgtEl>
                                          <p:spTgt spid="81"/>
                                        </p:tgtEl>
                                        <p:attrNameLst>
                                          <p:attrName>style.visibility</p:attrName>
                                        </p:attrNameLst>
                                      </p:cBhvr>
                                      <p:to>
                                        <p:strVal val="visible"/>
                                      </p:to>
                                    </p:set>
                                    <p:anim calcmode="lin" valueType="num">
                                      <p:cBhvr>
                                        <p:cTn id="63" dur="1000" fill="hold"/>
                                        <p:tgtEl>
                                          <p:spTgt spid="81"/>
                                        </p:tgtEl>
                                        <p:attrNameLst>
                                          <p:attrName>ppt_w</p:attrName>
                                        </p:attrNameLst>
                                      </p:cBhvr>
                                      <p:tavLst>
                                        <p:tav tm="0">
                                          <p:val>
                                            <p:fltVal val="0"/>
                                          </p:val>
                                        </p:tav>
                                        <p:tav tm="100000">
                                          <p:val>
                                            <p:strVal val="#ppt_w"/>
                                          </p:val>
                                        </p:tav>
                                      </p:tavLst>
                                    </p:anim>
                                    <p:anim calcmode="lin" valueType="num">
                                      <p:cBhvr>
                                        <p:cTn id="64" dur="1000" fill="hold"/>
                                        <p:tgtEl>
                                          <p:spTgt spid="81"/>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3000"/>
                                  </p:stCondLst>
                                  <p:childTnLst>
                                    <p:set>
                                      <p:cBhvr>
                                        <p:cTn id="66" dur="1" fill="hold">
                                          <p:stCondLst>
                                            <p:cond delay="0"/>
                                          </p:stCondLst>
                                        </p:cTn>
                                        <p:tgtEl>
                                          <p:spTgt spid="79"/>
                                        </p:tgtEl>
                                        <p:attrNameLst>
                                          <p:attrName>style.visibility</p:attrName>
                                        </p:attrNameLst>
                                      </p:cBhvr>
                                      <p:to>
                                        <p:strVal val="visible"/>
                                      </p:to>
                                    </p:set>
                                    <p:anim calcmode="lin" valueType="num">
                                      <p:cBhvr>
                                        <p:cTn id="67" dur="1000" fill="hold"/>
                                        <p:tgtEl>
                                          <p:spTgt spid="79"/>
                                        </p:tgtEl>
                                        <p:attrNameLst>
                                          <p:attrName>ppt_w</p:attrName>
                                        </p:attrNameLst>
                                      </p:cBhvr>
                                      <p:tavLst>
                                        <p:tav tm="0">
                                          <p:val>
                                            <p:fltVal val="0"/>
                                          </p:val>
                                        </p:tav>
                                        <p:tav tm="100000">
                                          <p:val>
                                            <p:strVal val="#ppt_w"/>
                                          </p:val>
                                        </p:tav>
                                      </p:tavLst>
                                    </p:anim>
                                    <p:anim calcmode="lin" valueType="num">
                                      <p:cBhvr>
                                        <p:cTn id="68" dur="1000" fill="hold"/>
                                        <p:tgtEl>
                                          <p:spTgt spid="79"/>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3000"/>
                                  </p:stCondLst>
                                  <p:childTnLst>
                                    <p:set>
                                      <p:cBhvr>
                                        <p:cTn id="70" dur="1" fill="hold">
                                          <p:stCondLst>
                                            <p:cond delay="0"/>
                                          </p:stCondLst>
                                        </p:cTn>
                                        <p:tgtEl>
                                          <p:spTgt spid="88"/>
                                        </p:tgtEl>
                                        <p:attrNameLst>
                                          <p:attrName>style.visibility</p:attrName>
                                        </p:attrNameLst>
                                      </p:cBhvr>
                                      <p:to>
                                        <p:strVal val="visible"/>
                                      </p:to>
                                    </p:set>
                                    <p:anim calcmode="lin" valueType="num">
                                      <p:cBhvr>
                                        <p:cTn id="71" dur="1000" fill="hold"/>
                                        <p:tgtEl>
                                          <p:spTgt spid="88"/>
                                        </p:tgtEl>
                                        <p:attrNameLst>
                                          <p:attrName>ppt_w</p:attrName>
                                        </p:attrNameLst>
                                      </p:cBhvr>
                                      <p:tavLst>
                                        <p:tav tm="0">
                                          <p:val>
                                            <p:fltVal val="0"/>
                                          </p:val>
                                        </p:tav>
                                        <p:tav tm="100000">
                                          <p:val>
                                            <p:strVal val="#ppt_w"/>
                                          </p:val>
                                        </p:tav>
                                      </p:tavLst>
                                    </p:anim>
                                    <p:anim calcmode="lin" valueType="num">
                                      <p:cBhvr>
                                        <p:cTn id="72" dur="1000" fill="hold"/>
                                        <p:tgtEl>
                                          <p:spTgt spid="88"/>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3000"/>
                                  </p:stCondLst>
                                  <p:childTnLst>
                                    <p:set>
                                      <p:cBhvr>
                                        <p:cTn id="74" dur="1" fill="hold">
                                          <p:stCondLst>
                                            <p:cond delay="0"/>
                                          </p:stCondLst>
                                        </p:cTn>
                                        <p:tgtEl>
                                          <p:spTgt spid="86"/>
                                        </p:tgtEl>
                                        <p:attrNameLst>
                                          <p:attrName>style.visibility</p:attrName>
                                        </p:attrNameLst>
                                      </p:cBhvr>
                                      <p:to>
                                        <p:strVal val="visible"/>
                                      </p:to>
                                    </p:set>
                                    <p:anim calcmode="lin" valueType="num">
                                      <p:cBhvr>
                                        <p:cTn id="75" dur="1000" fill="hold"/>
                                        <p:tgtEl>
                                          <p:spTgt spid="86"/>
                                        </p:tgtEl>
                                        <p:attrNameLst>
                                          <p:attrName>ppt_w</p:attrName>
                                        </p:attrNameLst>
                                      </p:cBhvr>
                                      <p:tavLst>
                                        <p:tav tm="0">
                                          <p:val>
                                            <p:fltVal val="0"/>
                                          </p:val>
                                        </p:tav>
                                        <p:tav tm="100000">
                                          <p:val>
                                            <p:strVal val="#ppt_w"/>
                                          </p:val>
                                        </p:tav>
                                      </p:tavLst>
                                    </p:anim>
                                    <p:anim calcmode="lin" valueType="num">
                                      <p:cBhvr>
                                        <p:cTn id="76" dur="1000" fill="hold"/>
                                        <p:tgtEl>
                                          <p:spTgt spid="86"/>
                                        </p:tgtEl>
                                        <p:attrNameLst>
                                          <p:attrName>ppt_h</p:attrName>
                                        </p:attrNameLst>
                                      </p:cBhvr>
                                      <p:tavLst>
                                        <p:tav tm="0">
                                          <p:val>
                                            <p:fltVal val="0"/>
                                          </p:val>
                                        </p:tav>
                                        <p:tav tm="100000">
                                          <p:val>
                                            <p:strVal val="#ppt_h"/>
                                          </p:val>
                                        </p:tav>
                                      </p:tavLst>
                                    </p:anim>
                                  </p:childTnLst>
                                </p:cTn>
                              </p:par>
                              <p:par>
                                <p:cTn id="77" presetID="22" presetClass="entr" presetSubtype="8" fill="hold" grpId="0" nodeType="withEffect">
                                  <p:stCondLst>
                                    <p:cond delay="3000"/>
                                  </p:stCondLst>
                                  <p:childTnLst>
                                    <p:set>
                                      <p:cBhvr>
                                        <p:cTn id="78" dur="1" fill="hold">
                                          <p:stCondLst>
                                            <p:cond delay="0"/>
                                          </p:stCondLst>
                                        </p:cTn>
                                        <p:tgtEl>
                                          <p:spTgt spid="61"/>
                                        </p:tgtEl>
                                        <p:attrNameLst>
                                          <p:attrName>style.visibility</p:attrName>
                                        </p:attrNameLst>
                                      </p:cBhvr>
                                      <p:to>
                                        <p:strVal val="visible"/>
                                      </p:to>
                                    </p:set>
                                    <p:animEffect transition="in" filter="wipe(left)">
                                      <p:cBhvr>
                                        <p:cTn id="79" dur="2000"/>
                                        <p:tgtEl>
                                          <p:spTgt spid="61"/>
                                        </p:tgtEl>
                                      </p:cBhvr>
                                    </p:animEffect>
                                  </p:childTnLst>
                                </p:cTn>
                              </p:par>
                              <p:par>
                                <p:cTn id="80" presetID="22" presetClass="entr" presetSubtype="8" fill="hold" grpId="0" nodeType="withEffect">
                                  <p:stCondLst>
                                    <p:cond delay="300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2000"/>
                                        <p:tgtEl>
                                          <p:spTgt spid="65"/>
                                        </p:tgtEl>
                                      </p:cBhvr>
                                    </p:animEffect>
                                  </p:childTnLst>
                                </p:cTn>
                              </p:par>
                              <p:par>
                                <p:cTn id="83" presetID="22" presetClass="entr" presetSubtype="8" fill="hold" grpId="0" nodeType="withEffect">
                                  <p:stCondLst>
                                    <p:cond delay="3000"/>
                                  </p:stCondLst>
                                  <p:childTnLst>
                                    <p:set>
                                      <p:cBhvr>
                                        <p:cTn id="84" dur="1" fill="hold">
                                          <p:stCondLst>
                                            <p:cond delay="0"/>
                                          </p:stCondLst>
                                        </p:cTn>
                                        <p:tgtEl>
                                          <p:spTgt spid="73"/>
                                        </p:tgtEl>
                                        <p:attrNameLst>
                                          <p:attrName>style.visibility</p:attrName>
                                        </p:attrNameLst>
                                      </p:cBhvr>
                                      <p:to>
                                        <p:strVal val="visible"/>
                                      </p:to>
                                    </p:set>
                                    <p:animEffect transition="in" filter="wipe(left)">
                                      <p:cBhvr>
                                        <p:cTn id="85" dur="2000"/>
                                        <p:tgtEl>
                                          <p:spTgt spid="73"/>
                                        </p:tgtEl>
                                      </p:cBhvr>
                                    </p:animEffect>
                                  </p:childTnLst>
                                </p:cTn>
                              </p:par>
                              <p:par>
                                <p:cTn id="86" presetID="22" presetClass="entr" presetSubtype="8" fill="hold" grpId="0" nodeType="withEffect">
                                  <p:stCondLst>
                                    <p:cond delay="3000"/>
                                  </p:stCondLst>
                                  <p:childTnLst>
                                    <p:set>
                                      <p:cBhvr>
                                        <p:cTn id="87" dur="1" fill="hold">
                                          <p:stCondLst>
                                            <p:cond delay="0"/>
                                          </p:stCondLst>
                                        </p:cTn>
                                        <p:tgtEl>
                                          <p:spTgt spid="71"/>
                                        </p:tgtEl>
                                        <p:attrNameLst>
                                          <p:attrName>style.visibility</p:attrName>
                                        </p:attrNameLst>
                                      </p:cBhvr>
                                      <p:to>
                                        <p:strVal val="visible"/>
                                      </p:to>
                                    </p:set>
                                    <p:animEffect transition="in" filter="wipe(left)">
                                      <p:cBhvr>
                                        <p:cTn id="88" dur="2000"/>
                                        <p:tgtEl>
                                          <p:spTgt spid="71"/>
                                        </p:tgtEl>
                                      </p:cBhvr>
                                    </p:animEffect>
                                  </p:childTnLst>
                                </p:cTn>
                              </p:par>
                              <p:par>
                                <p:cTn id="89" presetID="22" presetClass="entr" presetSubtype="8" fill="hold" grpId="0" nodeType="withEffect">
                                  <p:stCondLst>
                                    <p:cond delay="300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2000"/>
                                        <p:tgtEl>
                                          <p:spTgt spid="80"/>
                                        </p:tgtEl>
                                      </p:cBhvr>
                                    </p:animEffect>
                                  </p:childTnLst>
                                </p:cTn>
                              </p:par>
                              <p:par>
                                <p:cTn id="92" presetID="22" presetClass="entr" presetSubtype="8" fill="hold" grpId="0" nodeType="withEffect">
                                  <p:stCondLst>
                                    <p:cond delay="3000"/>
                                  </p:stCondLst>
                                  <p:childTnLst>
                                    <p:set>
                                      <p:cBhvr>
                                        <p:cTn id="93" dur="1" fill="hold">
                                          <p:stCondLst>
                                            <p:cond delay="0"/>
                                          </p:stCondLst>
                                        </p:cTn>
                                        <p:tgtEl>
                                          <p:spTgt spid="78"/>
                                        </p:tgtEl>
                                        <p:attrNameLst>
                                          <p:attrName>style.visibility</p:attrName>
                                        </p:attrNameLst>
                                      </p:cBhvr>
                                      <p:to>
                                        <p:strVal val="visible"/>
                                      </p:to>
                                    </p:set>
                                    <p:animEffect transition="in" filter="wipe(left)">
                                      <p:cBhvr>
                                        <p:cTn id="94" dur="2000"/>
                                        <p:tgtEl>
                                          <p:spTgt spid="78"/>
                                        </p:tgtEl>
                                      </p:cBhvr>
                                    </p:animEffect>
                                  </p:childTnLst>
                                </p:cTn>
                              </p:par>
                              <p:par>
                                <p:cTn id="95" presetID="22" presetClass="entr" presetSubtype="8" fill="hold" grpId="0" nodeType="withEffect">
                                  <p:stCondLst>
                                    <p:cond delay="3000"/>
                                  </p:stCondLst>
                                  <p:childTnLst>
                                    <p:set>
                                      <p:cBhvr>
                                        <p:cTn id="96" dur="1" fill="hold">
                                          <p:stCondLst>
                                            <p:cond delay="0"/>
                                          </p:stCondLst>
                                        </p:cTn>
                                        <p:tgtEl>
                                          <p:spTgt spid="87"/>
                                        </p:tgtEl>
                                        <p:attrNameLst>
                                          <p:attrName>style.visibility</p:attrName>
                                        </p:attrNameLst>
                                      </p:cBhvr>
                                      <p:to>
                                        <p:strVal val="visible"/>
                                      </p:to>
                                    </p:set>
                                    <p:animEffect transition="in" filter="wipe(left)">
                                      <p:cBhvr>
                                        <p:cTn id="97" dur="2000"/>
                                        <p:tgtEl>
                                          <p:spTgt spid="87"/>
                                        </p:tgtEl>
                                      </p:cBhvr>
                                    </p:animEffect>
                                  </p:childTnLst>
                                </p:cTn>
                              </p:par>
                              <p:par>
                                <p:cTn id="98" presetID="22" presetClass="entr" presetSubtype="8" fill="hold" grpId="0" nodeType="withEffect">
                                  <p:stCondLst>
                                    <p:cond delay="3000"/>
                                  </p:stCondLst>
                                  <p:childTnLst>
                                    <p:set>
                                      <p:cBhvr>
                                        <p:cTn id="99" dur="1" fill="hold">
                                          <p:stCondLst>
                                            <p:cond delay="0"/>
                                          </p:stCondLst>
                                        </p:cTn>
                                        <p:tgtEl>
                                          <p:spTgt spid="85"/>
                                        </p:tgtEl>
                                        <p:attrNameLst>
                                          <p:attrName>style.visibility</p:attrName>
                                        </p:attrNameLst>
                                      </p:cBhvr>
                                      <p:to>
                                        <p:strVal val="visible"/>
                                      </p:to>
                                    </p:set>
                                    <p:animEffect transition="in" filter="wipe(left)">
                                      <p:cBhvr>
                                        <p:cTn id="100" dur="2000"/>
                                        <p:tgtEl>
                                          <p:spTgt spid="85"/>
                                        </p:tgtEl>
                                      </p:cBhvr>
                                    </p:animEffect>
                                  </p:childTnLst>
                                </p:cTn>
                              </p:par>
                              <p:par>
                                <p:cTn id="101" presetID="10" presetClass="entr" presetSubtype="0" fill="hold" grpId="0" nodeType="withEffect">
                                  <p:stCondLst>
                                    <p:cond delay="300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32" grpId="0" animBg="1"/>
      <p:bldP spid="52" grpId="0" animBg="1"/>
      <p:bldP spid="55" grpId="0" animBg="1"/>
      <p:bldP spid="56" grpId="0" animBg="1"/>
      <p:bldP spid="61" grpId="0"/>
      <p:bldP spid="62" grpId="0" animBg="1"/>
      <p:bldP spid="65" grpId="0"/>
      <p:bldP spid="66" grpId="0" animBg="1"/>
      <p:bldP spid="73" grpId="0"/>
      <p:bldP spid="74" grpId="0" animBg="1"/>
      <p:bldP spid="71" grpId="0"/>
      <p:bldP spid="72" grpId="0" animBg="1"/>
      <p:bldP spid="80" grpId="0"/>
      <p:bldP spid="81" grpId="0" animBg="1"/>
      <p:bldP spid="78" grpId="0"/>
      <p:bldP spid="79" grpId="0" animBg="1"/>
      <p:bldP spid="87" grpId="0"/>
      <p:bldP spid="88" grpId="0" animBg="1"/>
      <p:bldP spid="85" grpId="0"/>
      <p:bldP spid="8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29433B-DAD6-4D7C-95D4-C07659251FBC}"/>
              </a:ext>
            </a:extLst>
          </p:cNvPr>
          <p:cNvSpPr txBox="1"/>
          <p:nvPr/>
        </p:nvSpPr>
        <p:spPr>
          <a:xfrm>
            <a:off x="670147" y="731207"/>
            <a:ext cx="5352747"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Market Demand Forecasting</a:t>
            </a:r>
          </a:p>
        </p:txBody>
      </p:sp>
      <p:grpSp>
        <p:nvGrpSpPr>
          <p:cNvPr id="31" name="Group 30">
            <a:extLst>
              <a:ext uri="{FF2B5EF4-FFF2-40B4-BE49-F238E27FC236}">
                <a16:creationId xmlns:a16="http://schemas.microsoft.com/office/drawing/2014/main" id="{5054417D-78FD-4BCF-B5B1-F5A79FACD23F}"/>
              </a:ext>
            </a:extLst>
          </p:cNvPr>
          <p:cNvGrpSpPr/>
          <p:nvPr/>
        </p:nvGrpSpPr>
        <p:grpSpPr>
          <a:xfrm>
            <a:off x="662453" y="1524000"/>
            <a:ext cx="10861890" cy="4993094"/>
            <a:chOff x="662453" y="1524000"/>
            <a:chExt cx="10861890" cy="4993094"/>
          </a:xfrm>
        </p:grpSpPr>
        <p:grpSp>
          <p:nvGrpSpPr>
            <p:cNvPr id="17" name="Group 16">
              <a:extLst>
                <a:ext uri="{FF2B5EF4-FFF2-40B4-BE49-F238E27FC236}">
                  <a16:creationId xmlns:a16="http://schemas.microsoft.com/office/drawing/2014/main" id="{8683038E-F10E-4725-AA9B-0E089793E8A2}"/>
                </a:ext>
              </a:extLst>
            </p:cNvPr>
            <p:cNvGrpSpPr/>
            <p:nvPr/>
          </p:nvGrpSpPr>
          <p:grpSpPr>
            <a:xfrm>
              <a:off x="1059543" y="1524000"/>
              <a:ext cx="10464800" cy="4677355"/>
              <a:chOff x="670147" y="1946343"/>
              <a:chExt cx="10854196" cy="4191990"/>
            </a:xfrm>
          </p:grpSpPr>
          <p:graphicFrame>
            <p:nvGraphicFramePr>
              <p:cNvPr id="6" name="Chart 5">
                <a:extLst>
                  <a:ext uri="{FF2B5EF4-FFF2-40B4-BE49-F238E27FC236}">
                    <a16:creationId xmlns:a16="http://schemas.microsoft.com/office/drawing/2014/main" id="{9F68D2C3-7E0E-462F-BB50-487EDB0E40EF}"/>
                  </a:ext>
                </a:extLst>
              </p:cNvPr>
              <p:cNvGraphicFramePr/>
              <p:nvPr>
                <p:extLst>
                  <p:ext uri="{D42A27DB-BD31-4B8C-83A1-F6EECF244321}">
                    <p14:modId xmlns:p14="http://schemas.microsoft.com/office/powerpoint/2010/main" val="357302153"/>
                  </p:ext>
                </p:extLst>
              </p:nvPr>
            </p:nvGraphicFramePr>
            <p:xfrm>
              <a:off x="670147" y="1946343"/>
              <a:ext cx="10854196" cy="419199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0C557D5F-8AB6-4973-86AF-30900010D906}"/>
                  </a:ext>
                </a:extLst>
              </p:cNvPr>
              <p:cNvCxnSpPr>
                <a:cxnSpLocks/>
              </p:cNvCxnSpPr>
              <p:nvPr/>
            </p:nvCxnSpPr>
            <p:spPr>
              <a:xfrm flipV="1">
                <a:off x="1196062" y="2951936"/>
                <a:ext cx="10194290" cy="1848485"/>
              </a:xfrm>
              <a:prstGeom prst="line">
                <a:avLst/>
              </a:prstGeom>
              <a:ln w="19050">
                <a:gradFill>
                  <a:gsLst>
                    <a:gs pos="0">
                      <a:schemeClr val="bg2">
                        <a:alpha val="31875"/>
                      </a:schemeClr>
                    </a:gs>
                    <a:gs pos="99000">
                      <a:schemeClr val="tx2">
                        <a:lumMod val="40000"/>
                        <a:lumOff val="6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D19FA2-57EF-49A1-830A-ED2C61485869}"/>
                  </a:ext>
                </a:extLst>
              </p:cNvPr>
              <p:cNvCxnSpPr>
                <a:cxnSpLocks/>
              </p:cNvCxnSpPr>
              <p:nvPr/>
            </p:nvCxnSpPr>
            <p:spPr>
              <a:xfrm>
                <a:off x="1196062" y="5350056"/>
                <a:ext cx="10194290" cy="0"/>
              </a:xfrm>
              <a:prstGeom prst="line">
                <a:avLst/>
              </a:prstGeom>
              <a:ln w="19050">
                <a:gradFill flip="none" rotWithShape="1">
                  <a:gsLst>
                    <a:gs pos="0">
                      <a:schemeClr val="accent3">
                        <a:alpha val="0"/>
                      </a:schemeClr>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C2492C0-E39D-4341-8161-5790C8AC9319}"/>
                  </a:ext>
                </a:extLst>
              </p:cNvPr>
              <p:cNvGrpSpPr/>
              <p:nvPr/>
            </p:nvGrpSpPr>
            <p:grpSpPr>
              <a:xfrm>
                <a:off x="3685323" y="2679924"/>
                <a:ext cx="1924997" cy="539928"/>
                <a:chOff x="3513167" y="2063503"/>
                <a:chExt cx="1924997" cy="539928"/>
              </a:xfrm>
              <a:gradFill>
                <a:gsLst>
                  <a:gs pos="51000">
                    <a:schemeClr val="accent2">
                      <a:alpha val="20000"/>
                    </a:schemeClr>
                  </a:gs>
                  <a:gs pos="99000">
                    <a:schemeClr val="accent2">
                      <a:lumMod val="60000"/>
                      <a:lumOff val="40000"/>
                      <a:alpha val="12000"/>
                    </a:schemeClr>
                  </a:gs>
                </a:gsLst>
                <a:path path="circle">
                  <a:fillToRect r="100000" b="100000"/>
                </a:path>
              </a:gradFill>
            </p:grpSpPr>
            <p:sp>
              <p:nvSpPr>
                <p:cNvPr id="19" name="Rectangle 18">
                  <a:extLst>
                    <a:ext uri="{FF2B5EF4-FFF2-40B4-BE49-F238E27FC236}">
                      <a16:creationId xmlns:a16="http://schemas.microsoft.com/office/drawing/2014/main" id="{9DE244F9-2E93-4D24-AD2F-68F1312374D7}"/>
                    </a:ext>
                  </a:extLst>
                </p:cNvPr>
                <p:cNvSpPr/>
                <p:nvPr/>
              </p:nvSpPr>
              <p:spPr>
                <a:xfrm>
                  <a:off x="3513167" y="2063503"/>
                  <a:ext cx="1924997" cy="388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Montserrat" panose="00000500000000000000" pitchFamily="50" charset="0"/>
                    </a:rPr>
                    <a:t>Dynamic Demand</a:t>
                  </a:r>
                </a:p>
              </p:txBody>
            </p:sp>
            <p:sp>
              <p:nvSpPr>
                <p:cNvPr id="20" name="Isosceles Triangle 19">
                  <a:extLst>
                    <a:ext uri="{FF2B5EF4-FFF2-40B4-BE49-F238E27FC236}">
                      <a16:creationId xmlns:a16="http://schemas.microsoft.com/office/drawing/2014/main" id="{BFA6A6FF-16B4-47FC-BB51-18E79FE2B7AC}"/>
                    </a:ext>
                  </a:extLst>
                </p:cNvPr>
                <p:cNvSpPr/>
                <p:nvPr/>
              </p:nvSpPr>
              <p:spPr>
                <a:xfrm rot="10800000">
                  <a:off x="3717263" y="2452294"/>
                  <a:ext cx="296096" cy="15113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F88B6E3-7177-4A5B-8232-59C2C6FDFBA1}"/>
                  </a:ext>
                </a:extLst>
              </p:cNvPr>
              <p:cNvGrpSpPr/>
              <p:nvPr/>
            </p:nvGrpSpPr>
            <p:grpSpPr>
              <a:xfrm>
                <a:off x="7602510" y="2951935"/>
                <a:ext cx="1185572" cy="539927"/>
                <a:chOff x="3503326" y="2256499"/>
                <a:chExt cx="1185572" cy="539927"/>
              </a:xfrm>
              <a:gradFill>
                <a:gsLst>
                  <a:gs pos="51000">
                    <a:schemeClr val="tx2">
                      <a:alpha val="20000"/>
                    </a:schemeClr>
                  </a:gs>
                  <a:gs pos="99000">
                    <a:schemeClr val="tx2">
                      <a:lumMod val="60000"/>
                      <a:lumOff val="40000"/>
                      <a:alpha val="12000"/>
                    </a:schemeClr>
                  </a:gs>
                </a:gsLst>
                <a:path path="circle">
                  <a:fillToRect r="100000" b="100000"/>
                </a:path>
              </a:gradFill>
            </p:grpSpPr>
            <p:sp>
              <p:nvSpPr>
                <p:cNvPr id="25" name="Rectangle 24">
                  <a:extLst>
                    <a:ext uri="{FF2B5EF4-FFF2-40B4-BE49-F238E27FC236}">
                      <a16:creationId xmlns:a16="http://schemas.microsoft.com/office/drawing/2014/main" id="{0CDEE692-4046-436A-A64D-C1C5A7E16A62}"/>
                    </a:ext>
                  </a:extLst>
                </p:cNvPr>
                <p:cNvSpPr/>
                <p:nvPr/>
              </p:nvSpPr>
              <p:spPr>
                <a:xfrm>
                  <a:off x="3503326" y="2256499"/>
                  <a:ext cx="1185572" cy="388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Montserrat" panose="00000500000000000000" pitchFamily="50" charset="0"/>
                    </a:rPr>
                    <a:t>Trend</a:t>
                  </a:r>
                </a:p>
              </p:txBody>
            </p:sp>
            <p:sp>
              <p:nvSpPr>
                <p:cNvPr id="26" name="Isosceles Triangle 25">
                  <a:extLst>
                    <a:ext uri="{FF2B5EF4-FFF2-40B4-BE49-F238E27FC236}">
                      <a16:creationId xmlns:a16="http://schemas.microsoft.com/office/drawing/2014/main" id="{F1FCC750-61AA-452E-A9A0-67DA087B7FF8}"/>
                    </a:ext>
                  </a:extLst>
                </p:cNvPr>
                <p:cNvSpPr/>
                <p:nvPr/>
              </p:nvSpPr>
              <p:spPr>
                <a:xfrm rot="10800000">
                  <a:off x="3634395" y="2645288"/>
                  <a:ext cx="296096" cy="151138"/>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725B3CA-2167-47F1-8A3A-587A45EEA4F5}"/>
                  </a:ext>
                </a:extLst>
              </p:cNvPr>
              <p:cNvGrpSpPr/>
              <p:nvPr/>
            </p:nvGrpSpPr>
            <p:grpSpPr>
              <a:xfrm>
                <a:off x="6439627" y="4704642"/>
                <a:ext cx="1924997" cy="533582"/>
                <a:chOff x="1840250" y="2042255"/>
                <a:chExt cx="1924997" cy="533582"/>
              </a:xfrm>
              <a:gradFill>
                <a:gsLst>
                  <a:gs pos="51000">
                    <a:schemeClr val="accent3">
                      <a:lumMod val="75000"/>
                      <a:alpha val="20000"/>
                    </a:schemeClr>
                  </a:gs>
                  <a:gs pos="99000">
                    <a:schemeClr val="accent3">
                      <a:alpha val="11871"/>
                    </a:schemeClr>
                  </a:gs>
                </a:gsLst>
                <a:path path="circle">
                  <a:fillToRect r="100000" b="100000"/>
                </a:path>
              </a:gradFill>
            </p:grpSpPr>
            <p:sp>
              <p:nvSpPr>
                <p:cNvPr id="28" name="Rectangle 27">
                  <a:extLst>
                    <a:ext uri="{FF2B5EF4-FFF2-40B4-BE49-F238E27FC236}">
                      <a16:creationId xmlns:a16="http://schemas.microsoft.com/office/drawing/2014/main" id="{C292DC9E-53B2-479A-827E-9B30A53A1BFD}"/>
                    </a:ext>
                  </a:extLst>
                </p:cNvPr>
                <p:cNvSpPr/>
                <p:nvPr/>
              </p:nvSpPr>
              <p:spPr>
                <a:xfrm>
                  <a:off x="1840250" y="2042255"/>
                  <a:ext cx="1924997" cy="388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1"/>
                      </a:solidFill>
                      <a:effectLst/>
                      <a:uLnTx/>
                      <a:uFillTx/>
                      <a:latin typeface="Montserrat" panose="00000500000000000000" pitchFamily="50" charset="0"/>
                    </a:rPr>
                    <a:t>Stable Demand</a:t>
                  </a:r>
                </a:p>
              </p:txBody>
            </p:sp>
            <p:sp>
              <p:nvSpPr>
                <p:cNvPr id="29" name="Isosceles Triangle 28">
                  <a:extLst>
                    <a:ext uri="{FF2B5EF4-FFF2-40B4-BE49-F238E27FC236}">
                      <a16:creationId xmlns:a16="http://schemas.microsoft.com/office/drawing/2014/main" id="{51253319-AB56-4A8C-8CEE-CB85514F46A5}"/>
                    </a:ext>
                  </a:extLst>
                </p:cNvPr>
                <p:cNvSpPr/>
                <p:nvPr/>
              </p:nvSpPr>
              <p:spPr>
                <a:xfrm rot="10800000">
                  <a:off x="2044347" y="2431045"/>
                  <a:ext cx="296096" cy="144792"/>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a:extLst>
                <a:ext uri="{FF2B5EF4-FFF2-40B4-BE49-F238E27FC236}">
                  <a16:creationId xmlns:a16="http://schemas.microsoft.com/office/drawing/2014/main" id="{1705AE21-05A4-4B79-9AFA-E23010CFEFC2}"/>
                </a:ext>
              </a:extLst>
            </p:cNvPr>
            <p:cNvSpPr txBox="1"/>
            <p:nvPr/>
          </p:nvSpPr>
          <p:spPr>
            <a:xfrm rot="16200000">
              <a:off x="-13533" y="3373764"/>
              <a:ext cx="1628972"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Demand Quantity</a:t>
              </a:r>
            </a:p>
          </p:txBody>
        </p:sp>
        <p:sp>
          <p:nvSpPr>
            <p:cNvPr id="32" name="TextBox 31">
              <a:extLst>
                <a:ext uri="{FF2B5EF4-FFF2-40B4-BE49-F238E27FC236}">
                  <a16:creationId xmlns:a16="http://schemas.microsoft.com/office/drawing/2014/main" id="{4C79FB90-E6D9-41FC-A74D-1A819028802B}"/>
                </a:ext>
              </a:extLst>
            </p:cNvPr>
            <p:cNvSpPr txBox="1"/>
            <p:nvPr/>
          </p:nvSpPr>
          <p:spPr>
            <a:xfrm>
              <a:off x="5675094" y="6240095"/>
              <a:ext cx="793807" cy="276999"/>
            </a:xfrm>
            <a:prstGeom prst="rect">
              <a:avLst/>
            </a:prstGeom>
            <a:noFill/>
          </p:spPr>
          <p:txBody>
            <a:bodyPr wrap="none" rtlCol="0">
              <a:spAutoFit/>
            </a:bodyPr>
            <a:lstStyle/>
            <a:p>
              <a:pPr algn="ctr"/>
              <a:r>
                <a:rPr lang="en-US" sz="1200" b="1" dirty="0">
                  <a:solidFill>
                    <a:schemeClr val="tx2"/>
                  </a:solidFill>
                  <a:latin typeface="Montserrat" panose="00000500000000000000" pitchFamily="50" charset="0"/>
                </a:rPr>
                <a:t>Months</a:t>
              </a:r>
            </a:p>
          </p:txBody>
        </p:sp>
      </p:grpSp>
    </p:spTree>
    <p:extLst>
      <p:ext uri="{BB962C8B-B14F-4D97-AF65-F5344CB8AC3E}">
        <p14:creationId xmlns:p14="http://schemas.microsoft.com/office/powerpoint/2010/main" val="1100477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4E9AD21-0EB0-5D20-96CF-6D0499F84615}"/>
              </a:ext>
            </a:extLst>
          </p:cNvPr>
          <p:cNvSpPr/>
          <p:nvPr/>
        </p:nvSpPr>
        <p:spPr>
          <a:xfrm rot="20896925">
            <a:off x="1289654" y="3609717"/>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797008CD-2E95-4ED6-BEBA-FA399584FEFD}"/>
              </a:ext>
            </a:extLst>
          </p:cNvPr>
          <p:cNvSpPr/>
          <p:nvPr/>
        </p:nvSpPr>
        <p:spPr>
          <a:xfrm rot="20896925">
            <a:off x="5365824" y="-3676713"/>
            <a:ext cx="6440765" cy="6223000"/>
          </a:xfrm>
          <a:prstGeom prst="ellipse">
            <a:avLst/>
          </a:prstGeom>
          <a:solidFill>
            <a:schemeClr val="accent2">
              <a:alpha val="1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165C51FD-2D40-438E-90DC-E3DE46DBC1CE}"/>
              </a:ext>
            </a:extLst>
          </p:cNvPr>
          <p:cNvSpPr txBox="1"/>
          <p:nvPr/>
        </p:nvSpPr>
        <p:spPr>
          <a:xfrm>
            <a:off x="670147" y="731207"/>
            <a:ext cx="3700052"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Customer Priorities</a:t>
            </a:r>
          </a:p>
        </p:txBody>
      </p:sp>
      <p:sp>
        <p:nvSpPr>
          <p:cNvPr id="7" name="Oval 41">
            <a:extLst>
              <a:ext uri="{FF2B5EF4-FFF2-40B4-BE49-F238E27FC236}">
                <a16:creationId xmlns:a16="http://schemas.microsoft.com/office/drawing/2014/main" id="{27CE17AE-3B85-47CE-B0FF-542C89C9675E}"/>
              </a:ext>
            </a:extLst>
          </p:cNvPr>
          <p:cNvSpPr/>
          <p:nvPr/>
        </p:nvSpPr>
        <p:spPr>
          <a:xfrm>
            <a:off x="811603" y="2203818"/>
            <a:ext cx="5055438" cy="625221"/>
          </a:xfrm>
          <a:prstGeom prst="rect">
            <a:avLst/>
          </a:prstGeom>
          <a:gradFill flip="none" rotWithShape="1">
            <a:gsLst>
              <a:gs pos="99000">
                <a:schemeClr val="accent3">
                  <a:alpha val="25000"/>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dirty="0">
              <a:solidFill>
                <a:prstClr val="white"/>
              </a:solidFill>
              <a:latin typeface="Calibri" panose="020F0502020204030204"/>
            </a:endParaRPr>
          </a:p>
        </p:txBody>
      </p:sp>
      <p:sp>
        <p:nvSpPr>
          <p:cNvPr id="8" name="Oval 42">
            <a:extLst>
              <a:ext uri="{FF2B5EF4-FFF2-40B4-BE49-F238E27FC236}">
                <a16:creationId xmlns:a16="http://schemas.microsoft.com/office/drawing/2014/main" id="{9CA25F3D-81C9-4F96-BDF7-6DBCB0504C9B}"/>
              </a:ext>
            </a:extLst>
          </p:cNvPr>
          <p:cNvSpPr/>
          <p:nvPr/>
        </p:nvSpPr>
        <p:spPr>
          <a:xfrm>
            <a:off x="620746" y="1995840"/>
            <a:ext cx="5437154" cy="1041178"/>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82F400B-CBE1-42D2-B4F6-69DDAB48FBC2}"/>
              </a:ext>
            </a:extLst>
          </p:cNvPr>
          <p:cNvSpPr txBox="1"/>
          <p:nvPr/>
        </p:nvSpPr>
        <p:spPr>
          <a:xfrm>
            <a:off x="973995" y="1784590"/>
            <a:ext cx="1786066" cy="1015663"/>
          </a:xfrm>
          <a:prstGeom prst="rect">
            <a:avLst/>
          </a:prstGeom>
          <a:noFill/>
        </p:spPr>
        <p:txBody>
          <a:bodyPr wrap="none" rtlCol="0">
            <a:spAutoFit/>
          </a:bodyPr>
          <a:lstStyle/>
          <a:p>
            <a:r>
              <a:rPr lang="en-US" sz="6000" dirty="0">
                <a:gradFill flip="none" rotWithShape="1">
                  <a:gsLst>
                    <a:gs pos="43000">
                      <a:srgbClr val="3395DD"/>
                    </a:gs>
                    <a:gs pos="100000">
                      <a:schemeClr val="accent6">
                        <a:lumMod val="60000"/>
                        <a:lumOff val="40000"/>
                      </a:schemeClr>
                    </a:gs>
                    <a:gs pos="0">
                      <a:schemeClr val="accent6">
                        <a:lumMod val="75000"/>
                      </a:schemeClr>
                    </a:gs>
                  </a:gsLst>
                  <a:lin ang="5400000" scaled="0"/>
                  <a:tileRect/>
                </a:gradFill>
                <a:latin typeface="Montserrat" panose="00000500000000000000" pitchFamily="50" charset="0"/>
              </a:rPr>
              <a:t>70%</a:t>
            </a:r>
          </a:p>
        </p:txBody>
      </p:sp>
      <p:sp>
        <p:nvSpPr>
          <p:cNvPr id="10" name="TextBox 9">
            <a:extLst>
              <a:ext uri="{FF2B5EF4-FFF2-40B4-BE49-F238E27FC236}">
                <a16:creationId xmlns:a16="http://schemas.microsoft.com/office/drawing/2014/main" id="{F5F4B189-AF11-4AB9-A2CD-BABD9E67228E}"/>
              </a:ext>
            </a:extLst>
          </p:cNvPr>
          <p:cNvSpPr txBox="1"/>
          <p:nvPr/>
        </p:nvSpPr>
        <p:spPr>
          <a:xfrm>
            <a:off x="2774552" y="2343490"/>
            <a:ext cx="1444626" cy="307777"/>
          </a:xfrm>
          <a:prstGeom prst="rect">
            <a:avLst/>
          </a:prstGeom>
          <a:noFill/>
        </p:spPr>
        <p:txBody>
          <a:bodyPr wrap="none" rtlCol="0" anchor="ctr" anchorCtr="0">
            <a:spAutoFit/>
          </a:bodyPr>
          <a:lstStyle/>
          <a:p>
            <a:r>
              <a:rPr lang="en-US" sz="1400" b="1" dirty="0">
                <a:solidFill>
                  <a:schemeClr val="accent6">
                    <a:lumMod val="75000"/>
                  </a:schemeClr>
                </a:solidFill>
                <a:latin typeface="Montserrat" panose="00000500000000000000" pitchFamily="50" charset="0"/>
              </a:rPr>
              <a:t>BE FRIENDLY</a:t>
            </a:r>
          </a:p>
        </p:txBody>
      </p:sp>
      <p:sp>
        <p:nvSpPr>
          <p:cNvPr id="12" name="TextBox 11">
            <a:extLst>
              <a:ext uri="{FF2B5EF4-FFF2-40B4-BE49-F238E27FC236}">
                <a16:creationId xmlns:a16="http://schemas.microsoft.com/office/drawing/2014/main" id="{49B37364-A8EC-4630-91B9-956D94DDCD2F}"/>
              </a:ext>
            </a:extLst>
          </p:cNvPr>
          <p:cNvSpPr txBox="1"/>
          <p:nvPr/>
        </p:nvSpPr>
        <p:spPr>
          <a:xfrm>
            <a:off x="1051560" y="2946696"/>
            <a:ext cx="4810502" cy="582339"/>
          </a:xfrm>
          <a:prstGeom prst="rect">
            <a:avLst/>
          </a:prstGeom>
          <a:noFill/>
        </p:spPr>
        <p:txBody>
          <a:bodyPr wrap="square" rtlCol="0">
            <a:spAutoFit/>
          </a:bodyPr>
          <a:lstStyle/>
          <a:p>
            <a:pPr>
              <a:lnSpc>
                <a:spcPts val="2000"/>
              </a:lnSpc>
            </a:pPr>
            <a:r>
              <a:rPr lang="en-US" sz="1300" dirty="0">
                <a:latin typeface="Montserrat" panose="00000500000000000000" pitchFamily="50" charset="0"/>
              </a:rPr>
              <a:t>Of Consumers say helpful and friendly staff is the single most important aspect of a good customer experience</a:t>
            </a:r>
          </a:p>
        </p:txBody>
      </p:sp>
      <p:sp>
        <p:nvSpPr>
          <p:cNvPr id="27" name="Oval 41">
            <a:extLst>
              <a:ext uri="{FF2B5EF4-FFF2-40B4-BE49-F238E27FC236}">
                <a16:creationId xmlns:a16="http://schemas.microsoft.com/office/drawing/2014/main" id="{3E40E402-5728-4F02-B8CC-ACA986667211}"/>
              </a:ext>
            </a:extLst>
          </p:cNvPr>
          <p:cNvSpPr/>
          <p:nvPr/>
        </p:nvSpPr>
        <p:spPr>
          <a:xfrm>
            <a:off x="6486689" y="2203818"/>
            <a:ext cx="5055438" cy="625221"/>
          </a:xfrm>
          <a:prstGeom prst="rect">
            <a:avLst/>
          </a:prstGeom>
          <a:gradFill flip="none" rotWithShape="1">
            <a:gsLst>
              <a:gs pos="99000">
                <a:schemeClr val="accent3">
                  <a:alpha val="25000"/>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dirty="0">
              <a:solidFill>
                <a:prstClr val="white"/>
              </a:solidFill>
              <a:latin typeface="Calibri" panose="020F0502020204030204"/>
            </a:endParaRPr>
          </a:p>
        </p:txBody>
      </p:sp>
      <p:sp>
        <p:nvSpPr>
          <p:cNvPr id="28" name="Oval 42">
            <a:extLst>
              <a:ext uri="{FF2B5EF4-FFF2-40B4-BE49-F238E27FC236}">
                <a16:creationId xmlns:a16="http://schemas.microsoft.com/office/drawing/2014/main" id="{6B4F9C55-6970-4366-B529-CD949A3F60D4}"/>
              </a:ext>
            </a:extLst>
          </p:cNvPr>
          <p:cNvSpPr/>
          <p:nvPr/>
        </p:nvSpPr>
        <p:spPr>
          <a:xfrm>
            <a:off x="6295832" y="1995840"/>
            <a:ext cx="5437154" cy="1041178"/>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E119F2E-7778-4B27-AFED-240D00767230}"/>
              </a:ext>
            </a:extLst>
          </p:cNvPr>
          <p:cNvSpPr txBox="1"/>
          <p:nvPr/>
        </p:nvSpPr>
        <p:spPr>
          <a:xfrm>
            <a:off x="6649081" y="1784590"/>
            <a:ext cx="1712328" cy="1015663"/>
          </a:xfrm>
          <a:prstGeom prst="rect">
            <a:avLst/>
          </a:prstGeom>
          <a:noFill/>
        </p:spPr>
        <p:txBody>
          <a:bodyPr wrap="none" rtlCol="0">
            <a:spAutoFit/>
          </a:bodyPr>
          <a:lstStyle/>
          <a:p>
            <a:r>
              <a:rPr lang="en-US" sz="6000" dirty="0">
                <a:gradFill flip="none" rotWithShape="1">
                  <a:gsLst>
                    <a:gs pos="43000">
                      <a:srgbClr val="3395DD"/>
                    </a:gs>
                    <a:gs pos="100000">
                      <a:schemeClr val="accent6">
                        <a:lumMod val="60000"/>
                        <a:lumOff val="40000"/>
                      </a:schemeClr>
                    </a:gs>
                    <a:gs pos="0">
                      <a:schemeClr val="accent6">
                        <a:lumMod val="75000"/>
                      </a:schemeClr>
                    </a:gs>
                  </a:gsLst>
                  <a:lin ang="5400000" scaled="0"/>
                  <a:tileRect/>
                </a:gradFill>
                <a:latin typeface="Montserrat" panose="00000500000000000000" pitchFamily="50" charset="0"/>
              </a:rPr>
              <a:t>75%</a:t>
            </a:r>
          </a:p>
        </p:txBody>
      </p:sp>
      <p:sp>
        <p:nvSpPr>
          <p:cNvPr id="26" name="TextBox 25">
            <a:extLst>
              <a:ext uri="{FF2B5EF4-FFF2-40B4-BE49-F238E27FC236}">
                <a16:creationId xmlns:a16="http://schemas.microsoft.com/office/drawing/2014/main" id="{2B745257-48CD-4C1F-8BCF-F890B707D1E8}"/>
              </a:ext>
            </a:extLst>
          </p:cNvPr>
          <p:cNvSpPr txBox="1"/>
          <p:nvPr/>
        </p:nvSpPr>
        <p:spPr>
          <a:xfrm>
            <a:off x="8449638" y="2343490"/>
            <a:ext cx="2170787" cy="307777"/>
          </a:xfrm>
          <a:prstGeom prst="rect">
            <a:avLst/>
          </a:prstGeom>
          <a:noFill/>
        </p:spPr>
        <p:txBody>
          <a:bodyPr wrap="none" rtlCol="0" anchor="ctr" anchorCtr="0">
            <a:spAutoFit/>
          </a:bodyPr>
          <a:lstStyle/>
          <a:p>
            <a:r>
              <a:rPr lang="en-US" sz="1400" b="1" dirty="0">
                <a:solidFill>
                  <a:schemeClr val="accent6">
                    <a:lumMod val="75000"/>
                  </a:schemeClr>
                </a:solidFill>
                <a:latin typeface="Montserrat" panose="00000500000000000000" pitchFamily="50" charset="0"/>
              </a:rPr>
              <a:t>KNOW WHAT I NEED</a:t>
            </a:r>
          </a:p>
        </p:txBody>
      </p:sp>
      <p:sp>
        <p:nvSpPr>
          <p:cNvPr id="23" name="TextBox 22">
            <a:extLst>
              <a:ext uri="{FF2B5EF4-FFF2-40B4-BE49-F238E27FC236}">
                <a16:creationId xmlns:a16="http://schemas.microsoft.com/office/drawing/2014/main" id="{161FAE68-12BD-4381-B563-C9EB2DCAF906}"/>
              </a:ext>
            </a:extLst>
          </p:cNvPr>
          <p:cNvSpPr txBox="1"/>
          <p:nvPr/>
        </p:nvSpPr>
        <p:spPr>
          <a:xfrm>
            <a:off x="6726646" y="2946696"/>
            <a:ext cx="5006340" cy="582339"/>
          </a:xfrm>
          <a:prstGeom prst="rect">
            <a:avLst/>
          </a:prstGeom>
          <a:noFill/>
        </p:spPr>
        <p:txBody>
          <a:bodyPr wrap="square" rtlCol="0">
            <a:spAutoFit/>
          </a:bodyPr>
          <a:lstStyle/>
          <a:p>
            <a:pPr>
              <a:lnSpc>
                <a:spcPts val="2000"/>
              </a:lnSpc>
            </a:pPr>
            <a:r>
              <a:rPr lang="en-US" sz="1300" dirty="0">
                <a:latin typeface="Montserrat" panose="00000500000000000000" pitchFamily="50" charset="0"/>
              </a:rPr>
              <a:t>Of customers who switch brands do so because another company offers a  more relevant product or service</a:t>
            </a:r>
          </a:p>
        </p:txBody>
      </p:sp>
      <p:sp>
        <p:nvSpPr>
          <p:cNvPr id="35" name="Oval 41">
            <a:extLst>
              <a:ext uri="{FF2B5EF4-FFF2-40B4-BE49-F238E27FC236}">
                <a16:creationId xmlns:a16="http://schemas.microsoft.com/office/drawing/2014/main" id="{7286D93A-58E2-4072-A073-BA3E2C36D39E}"/>
              </a:ext>
            </a:extLst>
          </p:cNvPr>
          <p:cNvSpPr/>
          <p:nvPr/>
        </p:nvSpPr>
        <p:spPr>
          <a:xfrm>
            <a:off x="811603" y="4533150"/>
            <a:ext cx="5055438" cy="625221"/>
          </a:xfrm>
          <a:prstGeom prst="rect">
            <a:avLst/>
          </a:prstGeom>
          <a:gradFill flip="none" rotWithShape="1">
            <a:gsLst>
              <a:gs pos="99000">
                <a:schemeClr val="accent3">
                  <a:alpha val="25000"/>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dirty="0">
              <a:solidFill>
                <a:prstClr val="white"/>
              </a:solidFill>
              <a:latin typeface="Calibri" panose="020F0502020204030204"/>
            </a:endParaRPr>
          </a:p>
        </p:txBody>
      </p:sp>
      <p:sp>
        <p:nvSpPr>
          <p:cNvPr id="36" name="Oval 42">
            <a:extLst>
              <a:ext uri="{FF2B5EF4-FFF2-40B4-BE49-F238E27FC236}">
                <a16:creationId xmlns:a16="http://schemas.microsoft.com/office/drawing/2014/main" id="{D8DB623B-4767-48DE-B4B3-A5E72CE03635}"/>
              </a:ext>
            </a:extLst>
          </p:cNvPr>
          <p:cNvSpPr/>
          <p:nvPr/>
        </p:nvSpPr>
        <p:spPr>
          <a:xfrm>
            <a:off x="620746" y="4325172"/>
            <a:ext cx="5437154" cy="1041178"/>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63157F34-0849-46F9-A4D3-0769EF1343EE}"/>
              </a:ext>
            </a:extLst>
          </p:cNvPr>
          <p:cNvSpPr txBox="1"/>
          <p:nvPr/>
        </p:nvSpPr>
        <p:spPr>
          <a:xfrm>
            <a:off x="973995" y="4113922"/>
            <a:ext cx="1694695" cy="1015663"/>
          </a:xfrm>
          <a:prstGeom prst="rect">
            <a:avLst/>
          </a:prstGeom>
          <a:noFill/>
        </p:spPr>
        <p:txBody>
          <a:bodyPr wrap="none" rtlCol="0">
            <a:spAutoFit/>
          </a:bodyPr>
          <a:lstStyle/>
          <a:p>
            <a:r>
              <a:rPr lang="en-US" sz="6000" dirty="0">
                <a:gradFill flip="none" rotWithShape="1">
                  <a:gsLst>
                    <a:gs pos="43000">
                      <a:srgbClr val="3395DD"/>
                    </a:gs>
                    <a:gs pos="100000">
                      <a:schemeClr val="accent6">
                        <a:lumMod val="60000"/>
                        <a:lumOff val="40000"/>
                      </a:schemeClr>
                    </a:gs>
                    <a:gs pos="0">
                      <a:schemeClr val="accent6">
                        <a:lumMod val="75000"/>
                      </a:schemeClr>
                    </a:gs>
                  </a:gsLst>
                  <a:lin ang="5400000" scaled="0"/>
                  <a:tileRect/>
                </a:gradFill>
                <a:latin typeface="Montserrat" panose="00000500000000000000" pitchFamily="50" charset="0"/>
              </a:rPr>
              <a:t>55%</a:t>
            </a:r>
          </a:p>
        </p:txBody>
      </p:sp>
      <p:sp>
        <p:nvSpPr>
          <p:cNvPr id="34" name="TextBox 33">
            <a:extLst>
              <a:ext uri="{FF2B5EF4-FFF2-40B4-BE49-F238E27FC236}">
                <a16:creationId xmlns:a16="http://schemas.microsoft.com/office/drawing/2014/main" id="{9CAEE800-8635-4F79-965D-FDB2F481A8C6}"/>
              </a:ext>
            </a:extLst>
          </p:cNvPr>
          <p:cNvSpPr txBox="1"/>
          <p:nvPr/>
        </p:nvSpPr>
        <p:spPr>
          <a:xfrm>
            <a:off x="2774552" y="4672822"/>
            <a:ext cx="2353529" cy="307777"/>
          </a:xfrm>
          <a:prstGeom prst="rect">
            <a:avLst/>
          </a:prstGeom>
          <a:noFill/>
        </p:spPr>
        <p:txBody>
          <a:bodyPr wrap="none" rtlCol="0" anchor="ctr" anchorCtr="0">
            <a:spAutoFit/>
          </a:bodyPr>
          <a:lstStyle/>
          <a:p>
            <a:r>
              <a:rPr lang="en-US" sz="1400" b="1" dirty="0">
                <a:solidFill>
                  <a:schemeClr val="accent6">
                    <a:lumMod val="75000"/>
                  </a:schemeClr>
                </a:solidFill>
                <a:latin typeface="Montserrat" panose="00000500000000000000" pitchFamily="50" charset="0"/>
              </a:rPr>
              <a:t>DEMONSTRATE Worth </a:t>
            </a:r>
          </a:p>
        </p:txBody>
      </p:sp>
      <p:sp>
        <p:nvSpPr>
          <p:cNvPr id="31" name="TextBox 30">
            <a:extLst>
              <a:ext uri="{FF2B5EF4-FFF2-40B4-BE49-F238E27FC236}">
                <a16:creationId xmlns:a16="http://schemas.microsoft.com/office/drawing/2014/main" id="{FBC25005-C456-4D0F-A640-60AD187A6EE6}"/>
              </a:ext>
            </a:extLst>
          </p:cNvPr>
          <p:cNvSpPr txBox="1"/>
          <p:nvPr/>
        </p:nvSpPr>
        <p:spPr>
          <a:xfrm>
            <a:off x="1051560" y="5276028"/>
            <a:ext cx="3981033" cy="580352"/>
          </a:xfrm>
          <a:prstGeom prst="rect">
            <a:avLst/>
          </a:prstGeom>
          <a:noFill/>
        </p:spPr>
        <p:txBody>
          <a:bodyPr wrap="square" rtlCol="0">
            <a:spAutoFit/>
          </a:bodyPr>
          <a:lstStyle/>
          <a:p>
            <a:pPr>
              <a:lnSpc>
                <a:spcPts val="2000"/>
              </a:lnSpc>
            </a:pPr>
            <a:r>
              <a:rPr lang="en-US" sz="1300" dirty="0">
                <a:latin typeface="Montserrat" panose="00000500000000000000" pitchFamily="50" charset="0"/>
              </a:rPr>
              <a:t>Of consumers say value for money is the single biggest driver of customer loyalty</a:t>
            </a:r>
          </a:p>
        </p:txBody>
      </p:sp>
      <p:sp>
        <p:nvSpPr>
          <p:cNvPr id="43" name="Oval 41">
            <a:extLst>
              <a:ext uri="{FF2B5EF4-FFF2-40B4-BE49-F238E27FC236}">
                <a16:creationId xmlns:a16="http://schemas.microsoft.com/office/drawing/2014/main" id="{3ED851A9-A805-41FC-91F5-6A339E0C9602}"/>
              </a:ext>
            </a:extLst>
          </p:cNvPr>
          <p:cNvSpPr/>
          <p:nvPr/>
        </p:nvSpPr>
        <p:spPr>
          <a:xfrm>
            <a:off x="6486689" y="4533150"/>
            <a:ext cx="5055438" cy="625221"/>
          </a:xfrm>
          <a:prstGeom prst="rect">
            <a:avLst/>
          </a:prstGeom>
          <a:gradFill flip="none" rotWithShape="1">
            <a:gsLst>
              <a:gs pos="99000">
                <a:schemeClr val="accent3">
                  <a:alpha val="25000"/>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dirty="0">
              <a:solidFill>
                <a:prstClr val="white"/>
              </a:solidFill>
              <a:latin typeface="Calibri" panose="020F0502020204030204"/>
            </a:endParaRPr>
          </a:p>
        </p:txBody>
      </p:sp>
      <p:sp>
        <p:nvSpPr>
          <p:cNvPr id="44" name="Oval 42">
            <a:extLst>
              <a:ext uri="{FF2B5EF4-FFF2-40B4-BE49-F238E27FC236}">
                <a16:creationId xmlns:a16="http://schemas.microsoft.com/office/drawing/2014/main" id="{9FFD6CD7-8186-4391-9923-0183DB52318D}"/>
              </a:ext>
            </a:extLst>
          </p:cNvPr>
          <p:cNvSpPr/>
          <p:nvPr/>
        </p:nvSpPr>
        <p:spPr>
          <a:xfrm>
            <a:off x="6295832" y="4325172"/>
            <a:ext cx="5437154" cy="1041178"/>
          </a:xfrm>
          <a:prstGeom prst="rect">
            <a:avLst/>
          </a:prstGeom>
          <a:solidFill>
            <a:schemeClr val="bg1">
              <a:alpha val="80000"/>
            </a:schemeClr>
          </a:soli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A2A7B21-94BD-4147-ACFB-06A756FBBD35}"/>
              </a:ext>
            </a:extLst>
          </p:cNvPr>
          <p:cNvSpPr txBox="1"/>
          <p:nvPr/>
        </p:nvSpPr>
        <p:spPr>
          <a:xfrm>
            <a:off x="6649081" y="4113922"/>
            <a:ext cx="1768433" cy="1015663"/>
          </a:xfrm>
          <a:prstGeom prst="rect">
            <a:avLst/>
          </a:prstGeom>
          <a:noFill/>
        </p:spPr>
        <p:txBody>
          <a:bodyPr wrap="none" rtlCol="0">
            <a:spAutoFit/>
          </a:bodyPr>
          <a:lstStyle/>
          <a:p>
            <a:r>
              <a:rPr lang="en-US" sz="6000" dirty="0">
                <a:gradFill flip="none" rotWithShape="1">
                  <a:gsLst>
                    <a:gs pos="43000">
                      <a:srgbClr val="3395DD"/>
                    </a:gs>
                    <a:gs pos="100000">
                      <a:schemeClr val="accent6">
                        <a:lumMod val="60000"/>
                        <a:lumOff val="40000"/>
                      </a:schemeClr>
                    </a:gs>
                    <a:gs pos="0">
                      <a:schemeClr val="accent6">
                        <a:lumMod val="75000"/>
                      </a:schemeClr>
                    </a:gs>
                  </a:gsLst>
                  <a:lin ang="5400000" scaled="0"/>
                  <a:tileRect/>
                </a:gradFill>
                <a:latin typeface="Montserrat" panose="00000500000000000000" pitchFamily="50" charset="0"/>
              </a:rPr>
              <a:t>42%</a:t>
            </a:r>
          </a:p>
        </p:txBody>
      </p:sp>
      <p:sp>
        <p:nvSpPr>
          <p:cNvPr id="42" name="TextBox 41">
            <a:extLst>
              <a:ext uri="{FF2B5EF4-FFF2-40B4-BE49-F238E27FC236}">
                <a16:creationId xmlns:a16="http://schemas.microsoft.com/office/drawing/2014/main" id="{46DE167B-DC8F-4A1B-A3CD-6E9905DE74CD}"/>
              </a:ext>
            </a:extLst>
          </p:cNvPr>
          <p:cNvSpPr txBox="1"/>
          <p:nvPr/>
        </p:nvSpPr>
        <p:spPr>
          <a:xfrm>
            <a:off x="8449638" y="4672822"/>
            <a:ext cx="2220480" cy="307777"/>
          </a:xfrm>
          <a:prstGeom prst="rect">
            <a:avLst/>
          </a:prstGeom>
          <a:noFill/>
        </p:spPr>
        <p:txBody>
          <a:bodyPr wrap="none" rtlCol="0" anchor="ctr" anchorCtr="0">
            <a:spAutoFit/>
          </a:bodyPr>
          <a:lstStyle/>
          <a:p>
            <a:r>
              <a:rPr lang="en-US" sz="1400" b="1" dirty="0">
                <a:solidFill>
                  <a:schemeClr val="accent6">
                    <a:lumMod val="75000"/>
                  </a:schemeClr>
                </a:solidFill>
                <a:latin typeface="Montserrat" panose="00000500000000000000" pitchFamily="50" charset="0"/>
              </a:rPr>
              <a:t>CUSTOMER SUPPORT</a:t>
            </a:r>
          </a:p>
        </p:txBody>
      </p:sp>
      <p:sp>
        <p:nvSpPr>
          <p:cNvPr id="39" name="TextBox 38">
            <a:extLst>
              <a:ext uri="{FF2B5EF4-FFF2-40B4-BE49-F238E27FC236}">
                <a16:creationId xmlns:a16="http://schemas.microsoft.com/office/drawing/2014/main" id="{C0BF701F-FF96-44E0-9209-BDA46E59325E}"/>
              </a:ext>
            </a:extLst>
          </p:cNvPr>
          <p:cNvSpPr txBox="1"/>
          <p:nvPr/>
        </p:nvSpPr>
        <p:spPr>
          <a:xfrm>
            <a:off x="6726646" y="5276028"/>
            <a:ext cx="4844608" cy="325858"/>
          </a:xfrm>
          <a:prstGeom prst="rect">
            <a:avLst/>
          </a:prstGeom>
          <a:noFill/>
        </p:spPr>
        <p:txBody>
          <a:bodyPr wrap="square" rtlCol="0">
            <a:spAutoFit/>
          </a:bodyPr>
          <a:lstStyle/>
          <a:p>
            <a:pPr>
              <a:lnSpc>
                <a:spcPts val="2000"/>
              </a:lnSpc>
            </a:pPr>
            <a:r>
              <a:rPr lang="en-US" sz="1300" dirty="0">
                <a:latin typeface="Montserrat" panose="00000500000000000000" pitchFamily="50" charset="0"/>
              </a:rPr>
              <a:t>Of customers expect brands to demonstrate empathy</a:t>
            </a:r>
          </a:p>
        </p:txBody>
      </p:sp>
    </p:spTree>
    <p:extLst>
      <p:ext uri="{BB962C8B-B14F-4D97-AF65-F5344CB8AC3E}">
        <p14:creationId xmlns:p14="http://schemas.microsoft.com/office/powerpoint/2010/main" val="2545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500"/>
                                        <p:tgtEl>
                                          <p:spTgt spid="43"/>
                                        </p:tgtEl>
                                      </p:cBhvr>
                                    </p:animEffect>
                                  </p:childTnLst>
                                </p:cTn>
                              </p:par>
                              <p:par>
                                <p:cTn id="17" presetID="0" presetClass="path" presetSubtype="0" decel="50000" fill="hold" grpId="1" nodeType="withEffect">
                                  <p:stCondLst>
                                    <p:cond delay="0"/>
                                  </p:stCondLst>
                                  <p:childTnLst>
                                    <p:animMotion origin="layout" path="M 0.04987 -0.0007 L 1.875E-6 1.85185E-6 " pathEditMode="relative" rAng="0" ptsTypes="AA">
                                      <p:cBhvr>
                                        <p:cTn id="18" dur="1500" fill="hold"/>
                                        <p:tgtEl>
                                          <p:spTgt spid="7"/>
                                        </p:tgtEl>
                                        <p:attrNameLst>
                                          <p:attrName>ppt_x</p:attrName>
                                          <p:attrName>ppt_y</p:attrName>
                                        </p:attrNameLst>
                                      </p:cBhvr>
                                      <p:rCtr x="-2500" y="23"/>
                                    </p:animMotion>
                                  </p:childTnLst>
                                </p:cTn>
                              </p:par>
                              <p:par>
                                <p:cTn id="19" presetID="0" presetClass="path" presetSubtype="0" decel="50000" fill="hold" grpId="1" nodeType="withEffect">
                                  <p:stCondLst>
                                    <p:cond delay="0"/>
                                  </p:stCondLst>
                                  <p:childTnLst>
                                    <p:animMotion origin="layout" path="M -0.04896 1.85185E-6 L -2.91667E-6 1.85185E-6 " pathEditMode="relative" rAng="0" ptsTypes="AA">
                                      <p:cBhvr>
                                        <p:cTn id="20" dur="1500" fill="hold"/>
                                        <p:tgtEl>
                                          <p:spTgt spid="27"/>
                                        </p:tgtEl>
                                        <p:attrNameLst>
                                          <p:attrName>ppt_x</p:attrName>
                                          <p:attrName>ppt_y</p:attrName>
                                        </p:attrNameLst>
                                      </p:cBhvr>
                                      <p:rCtr x="2448" y="0"/>
                                    </p:animMotion>
                                  </p:childTnLst>
                                </p:cTn>
                              </p:par>
                              <p:par>
                                <p:cTn id="21" presetID="0" presetClass="path" presetSubtype="0" decel="50000" fill="hold" grpId="1" nodeType="withEffect">
                                  <p:stCondLst>
                                    <p:cond delay="0"/>
                                  </p:stCondLst>
                                  <p:childTnLst>
                                    <p:animMotion origin="layout" path="M 0.04987 -0.00417 L 1.875E-6 -1.48148E-6 " pathEditMode="relative" rAng="0" ptsTypes="AA">
                                      <p:cBhvr>
                                        <p:cTn id="22" dur="1500" fill="hold"/>
                                        <p:tgtEl>
                                          <p:spTgt spid="35"/>
                                        </p:tgtEl>
                                        <p:attrNameLst>
                                          <p:attrName>ppt_x</p:attrName>
                                          <p:attrName>ppt_y</p:attrName>
                                        </p:attrNameLst>
                                      </p:cBhvr>
                                      <p:rCtr x="-2500" y="208"/>
                                    </p:animMotion>
                                  </p:childTnLst>
                                </p:cTn>
                              </p:par>
                              <p:par>
                                <p:cTn id="23" presetID="0" presetClass="path" presetSubtype="0" decel="50000" fill="hold" grpId="1" nodeType="withEffect">
                                  <p:stCondLst>
                                    <p:cond delay="0"/>
                                  </p:stCondLst>
                                  <p:childTnLst>
                                    <p:animMotion origin="layout" path="M -0.04622 0.00116 L -2.91667E-6 -1.48148E-6 " pathEditMode="relative" rAng="0" ptsTypes="AA">
                                      <p:cBhvr>
                                        <p:cTn id="24" dur="1500" fill="hold"/>
                                        <p:tgtEl>
                                          <p:spTgt spid="43"/>
                                        </p:tgtEl>
                                        <p:attrNameLst>
                                          <p:attrName>ppt_x</p:attrName>
                                          <p:attrName>ppt_y</p:attrName>
                                        </p:attrNameLst>
                                      </p:cBhvr>
                                      <p:rCtr x="2305" y="-69"/>
                                    </p:animMotion>
                                  </p:childTnLst>
                                </p:cTn>
                              </p:par>
                              <p:par>
                                <p:cTn id="25" presetID="4" presetClass="entr" presetSubtype="32"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2000"/>
                                        <p:tgtEl>
                                          <p:spTgt spid="8"/>
                                        </p:tgtEl>
                                      </p:cBhvr>
                                    </p:animEffect>
                                  </p:childTnLst>
                                </p:cTn>
                              </p:par>
                              <p:par>
                                <p:cTn id="28" presetID="4" presetClass="entr" presetSubtype="32" fill="hold" grpId="0" nodeType="withEffect">
                                  <p:stCondLst>
                                    <p:cond delay="500"/>
                                  </p:stCondLst>
                                  <p:childTnLst>
                                    <p:set>
                                      <p:cBhvr>
                                        <p:cTn id="29" dur="1" fill="hold">
                                          <p:stCondLst>
                                            <p:cond delay="0"/>
                                          </p:stCondLst>
                                        </p:cTn>
                                        <p:tgtEl>
                                          <p:spTgt spid="28"/>
                                        </p:tgtEl>
                                        <p:attrNameLst>
                                          <p:attrName>style.visibility</p:attrName>
                                        </p:attrNameLst>
                                      </p:cBhvr>
                                      <p:to>
                                        <p:strVal val="visible"/>
                                      </p:to>
                                    </p:set>
                                    <p:animEffect transition="in" filter="box(out)">
                                      <p:cBhvr>
                                        <p:cTn id="30" dur="2000"/>
                                        <p:tgtEl>
                                          <p:spTgt spid="28"/>
                                        </p:tgtEl>
                                      </p:cBhvr>
                                    </p:animEffect>
                                  </p:childTnLst>
                                </p:cTn>
                              </p:par>
                              <p:par>
                                <p:cTn id="31" presetID="4" presetClass="entr" presetSubtype="32" fill="hold" grpId="0" nodeType="withEffect">
                                  <p:stCondLst>
                                    <p:cond delay="500"/>
                                  </p:stCondLst>
                                  <p:childTnLst>
                                    <p:set>
                                      <p:cBhvr>
                                        <p:cTn id="32" dur="1" fill="hold">
                                          <p:stCondLst>
                                            <p:cond delay="0"/>
                                          </p:stCondLst>
                                        </p:cTn>
                                        <p:tgtEl>
                                          <p:spTgt spid="36"/>
                                        </p:tgtEl>
                                        <p:attrNameLst>
                                          <p:attrName>style.visibility</p:attrName>
                                        </p:attrNameLst>
                                      </p:cBhvr>
                                      <p:to>
                                        <p:strVal val="visible"/>
                                      </p:to>
                                    </p:set>
                                    <p:animEffect transition="in" filter="box(out)">
                                      <p:cBhvr>
                                        <p:cTn id="33" dur="2000"/>
                                        <p:tgtEl>
                                          <p:spTgt spid="36"/>
                                        </p:tgtEl>
                                      </p:cBhvr>
                                    </p:animEffect>
                                  </p:childTnLst>
                                </p:cTn>
                              </p:par>
                              <p:par>
                                <p:cTn id="34" presetID="4" presetClass="entr" presetSubtype="32" fill="hold" grpId="0" nodeType="withEffect">
                                  <p:stCondLst>
                                    <p:cond delay="500"/>
                                  </p:stCondLst>
                                  <p:childTnLst>
                                    <p:set>
                                      <p:cBhvr>
                                        <p:cTn id="35" dur="1" fill="hold">
                                          <p:stCondLst>
                                            <p:cond delay="0"/>
                                          </p:stCondLst>
                                        </p:cTn>
                                        <p:tgtEl>
                                          <p:spTgt spid="44"/>
                                        </p:tgtEl>
                                        <p:attrNameLst>
                                          <p:attrName>style.visibility</p:attrName>
                                        </p:attrNameLst>
                                      </p:cBhvr>
                                      <p:to>
                                        <p:strVal val="visible"/>
                                      </p:to>
                                    </p:set>
                                    <p:animEffect transition="in" filter="box(out)">
                                      <p:cBhvr>
                                        <p:cTn id="36" dur="2000"/>
                                        <p:tgtEl>
                                          <p:spTgt spid="44"/>
                                        </p:tgtEl>
                                      </p:cBhvr>
                                    </p:animEffect>
                                  </p:childTnLst>
                                </p:cTn>
                              </p:par>
                              <p:par>
                                <p:cTn id="37" presetID="23" presetClass="entr" presetSubtype="16" fill="hold" grpId="0" nodeType="withEffect">
                                  <p:stCondLst>
                                    <p:cond delay="2000"/>
                                  </p:stCondLst>
                                  <p:childTnLst>
                                    <p:set>
                                      <p:cBhvr>
                                        <p:cTn id="38" dur="1" fill="hold">
                                          <p:stCondLst>
                                            <p:cond delay="0"/>
                                          </p:stCondLst>
                                        </p:cTn>
                                        <p:tgtEl>
                                          <p:spTgt spid="4"/>
                                        </p:tgtEl>
                                        <p:attrNameLst>
                                          <p:attrName>style.visibility</p:attrName>
                                        </p:attrNameLst>
                                      </p:cBhvr>
                                      <p:to>
                                        <p:strVal val="visible"/>
                                      </p:to>
                                    </p:set>
                                    <p:anim calcmode="lin" valueType="num">
                                      <p:cBhvr>
                                        <p:cTn id="39" dur="1500" fill="hold"/>
                                        <p:tgtEl>
                                          <p:spTgt spid="4"/>
                                        </p:tgtEl>
                                        <p:attrNameLst>
                                          <p:attrName>ppt_w</p:attrName>
                                        </p:attrNameLst>
                                      </p:cBhvr>
                                      <p:tavLst>
                                        <p:tav tm="0">
                                          <p:val>
                                            <p:fltVal val="0"/>
                                          </p:val>
                                        </p:tav>
                                        <p:tav tm="100000">
                                          <p:val>
                                            <p:strVal val="#ppt_w"/>
                                          </p:val>
                                        </p:tav>
                                      </p:tavLst>
                                    </p:anim>
                                    <p:anim calcmode="lin" valueType="num">
                                      <p:cBhvr>
                                        <p:cTn id="40" dur="1500" fill="hold"/>
                                        <p:tgtEl>
                                          <p:spTgt spid="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20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500" fill="hold"/>
                                        <p:tgtEl>
                                          <p:spTgt spid="25"/>
                                        </p:tgtEl>
                                        <p:attrNameLst>
                                          <p:attrName>ppt_w</p:attrName>
                                        </p:attrNameLst>
                                      </p:cBhvr>
                                      <p:tavLst>
                                        <p:tav tm="0">
                                          <p:val>
                                            <p:fltVal val="0"/>
                                          </p:val>
                                        </p:tav>
                                        <p:tav tm="100000">
                                          <p:val>
                                            <p:strVal val="#ppt_w"/>
                                          </p:val>
                                        </p:tav>
                                      </p:tavLst>
                                    </p:anim>
                                    <p:anim calcmode="lin" valueType="num">
                                      <p:cBhvr>
                                        <p:cTn id="44" dur="1500" fill="hold"/>
                                        <p:tgtEl>
                                          <p:spTgt spid="2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20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500" fill="hold"/>
                                        <p:tgtEl>
                                          <p:spTgt spid="33"/>
                                        </p:tgtEl>
                                        <p:attrNameLst>
                                          <p:attrName>ppt_w</p:attrName>
                                        </p:attrNameLst>
                                      </p:cBhvr>
                                      <p:tavLst>
                                        <p:tav tm="0">
                                          <p:val>
                                            <p:fltVal val="0"/>
                                          </p:val>
                                        </p:tav>
                                        <p:tav tm="100000">
                                          <p:val>
                                            <p:strVal val="#ppt_w"/>
                                          </p:val>
                                        </p:tav>
                                      </p:tavLst>
                                    </p:anim>
                                    <p:anim calcmode="lin" valueType="num">
                                      <p:cBhvr>
                                        <p:cTn id="48" dur="1500" fill="hold"/>
                                        <p:tgtEl>
                                          <p:spTgt spid="33"/>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2000"/>
                                  </p:stCondLst>
                                  <p:childTnLst>
                                    <p:set>
                                      <p:cBhvr>
                                        <p:cTn id="50" dur="1" fill="hold">
                                          <p:stCondLst>
                                            <p:cond delay="0"/>
                                          </p:stCondLst>
                                        </p:cTn>
                                        <p:tgtEl>
                                          <p:spTgt spid="41"/>
                                        </p:tgtEl>
                                        <p:attrNameLst>
                                          <p:attrName>style.visibility</p:attrName>
                                        </p:attrNameLst>
                                      </p:cBhvr>
                                      <p:to>
                                        <p:strVal val="visible"/>
                                      </p:to>
                                    </p:set>
                                    <p:anim calcmode="lin" valueType="num">
                                      <p:cBhvr>
                                        <p:cTn id="51" dur="1500" fill="hold"/>
                                        <p:tgtEl>
                                          <p:spTgt spid="41"/>
                                        </p:tgtEl>
                                        <p:attrNameLst>
                                          <p:attrName>ppt_w</p:attrName>
                                        </p:attrNameLst>
                                      </p:cBhvr>
                                      <p:tavLst>
                                        <p:tav tm="0">
                                          <p:val>
                                            <p:fltVal val="0"/>
                                          </p:val>
                                        </p:tav>
                                        <p:tav tm="100000">
                                          <p:val>
                                            <p:strVal val="#ppt_w"/>
                                          </p:val>
                                        </p:tav>
                                      </p:tavLst>
                                    </p:anim>
                                    <p:anim calcmode="lin" valueType="num">
                                      <p:cBhvr>
                                        <p:cTn id="52" dur="1500" fill="hold"/>
                                        <p:tgtEl>
                                          <p:spTgt spid="41"/>
                                        </p:tgtEl>
                                        <p:attrNameLst>
                                          <p:attrName>ppt_h</p:attrName>
                                        </p:attrNameLst>
                                      </p:cBhvr>
                                      <p:tavLst>
                                        <p:tav tm="0">
                                          <p:val>
                                            <p:fltVal val="0"/>
                                          </p:val>
                                        </p:tav>
                                        <p:tav tm="100000">
                                          <p:val>
                                            <p:strVal val="#ppt_h"/>
                                          </p:val>
                                        </p:tav>
                                      </p:tavLst>
                                    </p:anim>
                                  </p:childTnLst>
                                </p:cTn>
                              </p:par>
                              <p:par>
                                <p:cTn id="53" presetID="22" presetClass="entr" presetSubtype="8" fill="hold" grpId="0" nodeType="withEffect">
                                  <p:stCondLst>
                                    <p:cond delay="200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1000"/>
                                        <p:tgtEl>
                                          <p:spTgt spid="10"/>
                                        </p:tgtEl>
                                      </p:cBhvr>
                                    </p:animEffect>
                                  </p:childTnLst>
                                </p:cTn>
                              </p:par>
                              <p:par>
                                <p:cTn id="56" presetID="22" presetClass="entr" presetSubtype="8" fill="hold" grpId="0" nodeType="withEffect">
                                  <p:stCondLst>
                                    <p:cond delay="20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1000"/>
                                        <p:tgtEl>
                                          <p:spTgt spid="26"/>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1000"/>
                                        <p:tgtEl>
                                          <p:spTgt spid="34"/>
                                        </p:tgtEl>
                                      </p:cBhvr>
                                    </p:animEffect>
                                  </p:childTnLst>
                                </p:cTn>
                              </p:par>
                              <p:par>
                                <p:cTn id="62" presetID="22" presetClass="entr" presetSubtype="8" fill="hold" grpId="0" nodeType="withEffect">
                                  <p:stCondLst>
                                    <p:cond delay="200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1000"/>
                                        <p:tgtEl>
                                          <p:spTgt spid="42"/>
                                        </p:tgtEl>
                                      </p:cBhvr>
                                    </p:animEffect>
                                  </p:childTnLst>
                                </p:cTn>
                              </p:par>
                              <p:par>
                                <p:cTn id="65" presetID="12" presetClass="entr" presetSubtype="1" fill="hold" grpId="0" nodeType="withEffect">
                                  <p:stCondLst>
                                    <p:cond delay="350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1500"/>
                                        <p:tgtEl>
                                          <p:spTgt spid="12"/>
                                        </p:tgtEl>
                                        <p:attrNameLst>
                                          <p:attrName>ppt_y</p:attrName>
                                        </p:attrNameLst>
                                      </p:cBhvr>
                                      <p:tavLst>
                                        <p:tav tm="0">
                                          <p:val>
                                            <p:strVal val="#ppt_y-#ppt_h*1.125000"/>
                                          </p:val>
                                        </p:tav>
                                        <p:tav tm="100000">
                                          <p:val>
                                            <p:strVal val="#ppt_y"/>
                                          </p:val>
                                        </p:tav>
                                      </p:tavLst>
                                    </p:anim>
                                    <p:animEffect transition="in" filter="wipe(down)">
                                      <p:cBhvr>
                                        <p:cTn id="68" dur="1500"/>
                                        <p:tgtEl>
                                          <p:spTgt spid="12"/>
                                        </p:tgtEl>
                                      </p:cBhvr>
                                    </p:animEffect>
                                  </p:childTnLst>
                                </p:cTn>
                              </p:par>
                              <p:par>
                                <p:cTn id="69" presetID="12" presetClass="entr" presetSubtype="1" fill="hold" grpId="0" nodeType="withEffect">
                                  <p:stCondLst>
                                    <p:cond delay="350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500"/>
                                        <p:tgtEl>
                                          <p:spTgt spid="23"/>
                                        </p:tgtEl>
                                        <p:attrNameLst>
                                          <p:attrName>ppt_y</p:attrName>
                                        </p:attrNameLst>
                                      </p:cBhvr>
                                      <p:tavLst>
                                        <p:tav tm="0">
                                          <p:val>
                                            <p:strVal val="#ppt_y-#ppt_h*1.125000"/>
                                          </p:val>
                                        </p:tav>
                                        <p:tav tm="100000">
                                          <p:val>
                                            <p:strVal val="#ppt_y"/>
                                          </p:val>
                                        </p:tav>
                                      </p:tavLst>
                                    </p:anim>
                                    <p:animEffect transition="in" filter="wipe(down)">
                                      <p:cBhvr>
                                        <p:cTn id="72" dur="1500"/>
                                        <p:tgtEl>
                                          <p:spTgt spid="23"/>
                                        </p:tgtEl>
                                      </p:cBhvr>
                                    </p:animEffect>
                                  </p:childTnLst>
                                </p:cTn>
                              </p:par>
                              <p:par>
                                <p:cTn id="73" presetID="12" presetClass="entr" presetSubtype="1" fill="hold" grpId="0" nodeType="withEffect">
                                  <p:stCondLst>
                                    <p:cond delay="3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1500"/>
                                        <p:tgtEl>
                                          <p:spTgt spid="31"/>
                                        </p:tgtEl>
                                        <p:attrNameLst>
                                          <p:attrName>ppt_y</p:attrName>
                                        </p:attrNameLst>
                                      </p:cBhvr>
                                      <p:tavLst>
                                        <p:tav tm="0">
                                          <p:val>
                                            <p:strVal val="#ppt_y-#ppt_h*1.125000"/>
                                          </p:val>
                                        </p:tav>
                                        <p:tav tm="100000">
                                          <p:val>
                                            <p:strVal val="#ppt_y"/>
                                          </p:val>
                                        </p:tav>
                                      </p:tavLst>
                                    </p:anim>
                                    <p:animEffect transition="in" filter="wipe(down)">
                                      <p:cBhvr>
                                        <p:cTn id="76" dur="1500"/>
                                        <p:tgtEl>
                                          <p:spTgt spid="31"/>
                                        </p:tgtEl>
                                      </p:cBhvr>
                                    </p:animEffect>
                                  </p:childTnLst>
                                </p:cTn>
                              </p:par>
                              <p:par>
                                <p:cTn id="77" presetID="12" presetClass="entr" presetSubtype="1" fill="hold" grpId="0" nodeType="withEffect">
                                  <p:stCondLst>
                                    <p:cond delay="350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1500"/>
                                        <p:tgtEl>
                                          <p:spTgt spid="39"/>
                                        </p:tgtEl>
                                        <p:attrNameLst>
                                          <p:attrName>ppt_y</p:attrName>
                                        </p:attrNameLst>
                                      </p:cBhvr>
                                      <p:tavLst>
                                        <p:tav tm="0">
                                          <p:val>
                                            <p:strVal val="#ppt_y-#ppt_h*1.125000"/>
                                          </p:val>
                                        </p:tav>
                                        <p:tav tm="100000">
                                          <p:val>
                                            <p:strVal val="#ppt_y"/>
                                          </p:val>
                                        </p:tav>
                                      </p:tavLst>
                                    </p:anim>
                                    <p:animEffect transition="in" filter="wipe(down)">
                                      <p:cBhvr>
                                        <p:cTn id="80" dur="1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1000"/>
                                        <p:tgtEl>
                                          <p:spTgt spid="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1000"/>
                                        <p:tgtEl>
                                          <p:spTgt spid="49"/>
                                        </p:tgtEl>
                                      </p:cBhvr>
                                    </p:animEffect>
                                  </p:childTnLst>
                                </p:cTn>
                              </p:par>
                              <p:par>
                                <p:cTn id="87" presetID="0" presetClass="path" presetSubtype="0" fill="hold" grpId="1" nodeType="withEffect">
                                  <p:stCondLst>
                                    <p:cond delay="0"/>
                                  </p:stCondLst>
                                  <p:childTnLst>
                                    <p:animMotion origin="layout" path="M 0.13007 -2.59259E-6 L 3.33333E-6 -2.59259E-6 " pathEditMode="relative" rAng="0" ptsTypes="AA">
                                      <p:cBhvr>
                                        <p:cTn id="88" dur="6000" fill="hold"/>
                                        <p:tgtEl>
                                          <p:spTgt spid="49"/>
                                        </p:tgtEl>
                                        <p:attrNameLst>
                                          <p:attrName>ppt_x</p:attrName>
                                          <p:attrName>ppt_y</p:attrName>
                                        </p:attrNameLst>
                                      </p:cBhvr>
                                      <p:rCtr x="-6510" y="0"/>
                                    </p:animMotion>
                                  </p:childTnLst>
                                </p:cTn>
                              </p:par>
                              <p:par>
                                <p:cTn id="89" presetID="0" presetClass="path" presetSubtype="0" fill="hold" grpId="1" nodeType="withEffect">
                                  <p:stCondLst>
                                    <p:cond delay="0"/>
                                  </p:stCondLst>
                                  <p:childTnLst>
                                    <p:animMotion origin="layout" path="M -0.23659 0.02778 L -0.05834 0.02268 " pathEditMode="relative" rAng="0" ptsTypes="AA">
                                      <p:cBhvr>
                                        <p:cTn id="90" dur="6000" fill="hold"/>
                                        <p:tgtEl>
                                          <p:spTgt spid="2"/>
                                        </p:tgtEl>
                                        <p:attrNameLst>
                                          <p:attrName>ppt_x</p:attrName>
                                          <p:attrName>ppt_y</p:attrName>
                                        </p:attrNameLst>
                                      </p:cBhvr>
                                      <p:rCtr x="8906"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9" grpId="0" animBg="1"/>
      <p:bldP spid="49" grpId="1" animBg="1"/>
      <p:bldP spid="7" grpId="0" animBg="1"/>
      <p:bldP spid="7" grpId="1" animBg="1"/>
      <p:bldP spid="8" grpId="0" animBg="1"/>
      <p:bldP spid="4" grpId="0"/>
      <p:bldP spid="10" grpId="0"/>
      <p:bldP spid="12" grpId="0"/>
      <p:bldP spid="27" grpId="0" animBg="1"/>
      <p:bldP spid="27" grpId="1" animBg="1"/>
      <p:bldP spid="28" grpId="0" animBg="1"/>
      <p:bldP spid="25" grpId="0"/>
      <p:bldP spid="26" grpId="0"/>
      <p:bldP spid="23" grpId="0"/>
      <p:bldP spid="35" grpId="0" animBg="1"/>
      <p:bldP spid="35" grpId="1" animBg="1"/>
      <p:bldP spid="36" grpId="0" animBg="1"/>
      <p:bldP spid="33" grpId="0"/>
      <p:bldP spid="34" grpId="0"/>
      <p:bldP spid="31" grpId="0"/>
      <p:bldP spid="43" grpId="0" animBg="1"/>
      <p:bldP spid="43" grpId="1" animBg="1"/>
      <p:bldP spid="44" grpId="0" animBg="1"/>
      <p:bldP spid="41" grpId="0"/>
      <p:bldP spid="42"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F3215B4-6A21-C769-948F-D3567D616717}"/>
              </a:ext>
            </a:extLst>
          </p:cNvPr>
          <p:cNvSpPr/>
          <p:nvPr/>
        </p:nvSpPr>
        <p:spPr>
          <a:xfrm rot="20896925">
            <a:off x="6623785" y="-6154650"/>
            <a:ext cx="9211737" cy="8900284"/>
          </a:xfrm>
          <a:prstGeom prst="ellipse">
            <a:avLst/>
          </a:prstGeom>
          <a:solidFill>
            <a:schemeClr val="accent4">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0AE19BBA-E6E8-4461-A43B-FC6927CADB7F}"/>
              </a:ext>
            </a:extLst>
          </p:cNvPr>
          <p:cNvSpPr txBox="1"/>
          <p:nvPr/>
        </p:nvSpPr>
        <p:spPr>
          <a:xfrm>
            <a:off x="670147" y="731207"/>
            <a:ext cx="6604693" cy="492443"/>
          </a:xfrm>
          <a:prstGeom prst="rect">
            <a:avLst/>
          </a:prstGeom>
          <a:no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Customer Satisfaction Score </a:t>
            </a:r>
            <a:r>
              <a:rPr lang="en-US" sz="2600" spc="50" dirty="0">
                <a:solidFill>
                  <a:srgbClr val="0191FA">
                    <a:lumMod val="75000"/>
                  </a:srgbClr>
                </a:solidFill>
                <a:latin typeface="Montserrat" panose="00000500000000000000" pitchFamily="50" charset="0"/>
              </a:rPr>
              <a:t>(CSAT)</a:t>
            </a:r>
          </a:p>
        </p:txBody>
      </p:sp>
      <p:sp>
        <p:nvSpPr>
          <p:cNvPr id="2" name="Rectangle 1">
            <a:extLst>
              <a:ext uri="{FF2B5EF4-FFF2-40B4-BE49-F238E27FC236}">
                <a16:creationId xmlns:a16="http://schemas.microsoft.com/office/drawing/2014/main" id="{A04288A2-C2B1-2D1E-7744-C711BCC35BC9}"/>
              </a:ext>
            </a:extLst>
          </p:cNvPr>
          <p:cNvSpPr/>
          <p:nvPr/>
        </p:nvSpPr>
        <p:spPr>
          <a:xfrm>
            <a:off x="1241422" y="4721490"/>
            <a:ext cx="2125688" cy="61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lnSpc>
                <a:spcPts val="1900"/>
              </a:lnSpc>
            </a:pPr>
            <a:r>
              <a:rPr lang="en-US" sz="1200" b="1" dirty="0">
                <a:solidFill>
                  <a:schemeClr val="tx2"/>
                </a:solidFill>
                <a:latin typeface="Montserrat" panose="00000500000000000000" pitchFamily="50" charset="0"/>
              </a:rPr>
              <a:t>PRODUCT PERFORMANCE</a:t>
            </a:r>
          </a:p>
        </p:txBody>
      </p:sp>
      <p:sp>
        <p:nvSpPr>
          <p:cNvPr id="3" name="Rectangle 2">
            <a:extLst>
              <a:ext uri="{FF2B5EF4-FFF2-40B4-BE49-F238E27FC236}">
                <a16:creationId xmlns:a16="http://schemas.microsoft.com/office/drawing/2014/main" id="{6F995197-D67B-1037-D4EF-F7B2E2195BA2}"/>
              </a:ext>
            </a:extLst>
          </p:cNvPr>
          <p:cNvSpPr/>
          <p:nvPr/>
        </p:nvSpPr>
        <p:spPr>
          <a:xfrm>
            <a:off x="5033156" y="4721490"/>
            <a:ext cx="2125688" cy="61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lnSpc>
                <a:spcPts val="1900"/>
              </a:lnSpc>
            </a:pPr>
            <a:r>
              <a:rPr lang="en-US" sz="1200" b="1" dirty="0">
                <a:solidFill>
                  <a:schemeClr val="tx2"/>
                </a:solidFill>
                <a:latin typeface="Montserrat" panose="00000500000000000000" pitchFamily="50" charset="0"/>
              </a:rPr>
              <a:t>SALES</a:t>
            </a:r>
          </a:p>
          <a:p>
            <a:pPr algn="ctr">
              <a:lnSpc>
                <a:spcPts val="1900"/>
              </a:lnSpc>
            </a:pPr>
            <a:r>
              <a:rPr lang="en-US" sz="1200" b="1" dirty="0">
                <a:solidFill>
                  <a:schemeClr val="tx2"/>
                </a:solidFill>
                <a:latin typeface="Montserrat" panose="00000500000000000000" pitchFamily="50" charset="0"/>
              </a:rPr>
              <a:t>SUPPORT</a:t>
            </a:r>
          </a:p>
        </p:txBody>
      </p:sp>
      <p:sp>
        <p:nvSpPr>
          <p:cNvPr id="4" name="Rectangle 3">
            <a:extLst>
              <a:ext uri="{FF2B5EF4-FFF2-40B4-BE49-F238E27FC236}">
                <a16:creationId xmlns:a16="http://schemas.microsoft.com/office/drawing/2014/main" id="{0DCD2CDC-C403-BE76-4195-6B593DDB78CD}"/>
              </a:ext>
            </a:extLst>
          </p:cNvPr>
          <p:cNvSpPr/>
          <p:nvPr/>
        </p:nvSpPr>
        <p:spPr>
          <a:xfrm>
            <a:off x="8824890" y="4721490"/>
            <a:ext cx="2125688" cy="61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lnSpc>
                <a:spcPts val="1900"/>
              </a:lnSpc>
            </a:pPr>
            <a:r>
              <a:rPr lang="en-US" sz="1200" b="1" dirty="0">
                <a:solidFill>
                  <a:schemeClr val="tx2"/>
                </a:solidFill>
                <a:latin typeface="Montserrat" panose="00000500000000000000" pitchFamily="50" charset="0"/>
              </a:rPr>
              <a:t>CONVENIENCE AND ACCESSIBILITY</a:t>
            </a:r>
          </a:p>
        </p:txBody>
      </p:sp>
      <p:graphicFrame>
        <p:nvGraphicFramePr>
          <p:cNvPr id="10" name="Chart 9">
            <a:extLst>
              <a:ext uri="{FF2B5EF4-FFF2-40B4-BE49-F238E27FC236}">
                <a16:creationId xmlns:a16="http://schemas.microsoft.com/office/drawing/2014/main" id="{415281E9-6B5F-4C7D-BFE4-BA447AC66E34}"/>
              </a:ext>
            </a:extLst>
          </p:cNvPr>
          <p:cNvGraphicFramePr/>
          <p:nvPr>
            <p:extLst>
              <p:ext uri="{D42A27DB-BD31-4B8C-83A1-F6EECF244321}">
                <p14:modId xmlns:p14="http://schemas.microsoft.com/office/powerpoint/2010/main" val="2691663824"/>
              </p:ext>
            </p:extLst>
          </p:nvPr>
        </p:nvGraphicFramePr>
        <p:xfrm>
          <a:off x="809293" y="1788822"/>
          <a:ext cx="2989947" cy="2932669"/>
        </p:xfrm>
        <a:graphic>
          <a:graphicData uri="http://schemas.openxmlformats.org/drawingml/2006/chart">
            <c:chart xmlns:c="http://schemas.openxmlformats.org/drawingml/2006/chart" xmlns:r="http://schemas.openxmlformats.org/officeDocument/2006/relationships" r:id="rId3"/>
          </a:graphicData>
        </a:graphic>
      </p:graphicFrame>
      <p:sp>
        <p:nvSpPr>
          <p:cNvPr id="12" name="Oval 11">
            <a:extLst>
              <a:ext uri="{FF2B5EF4-FFF2-40B4-BE49-F238E27FC236}">
                <a16:creationId xmlns:a16="http://schemas.microsoft.com/office/drawing/2014/main" id="{30D714E4-4D91-417C-9B1F-EA9D96887D12}"/>
              </a:ext>
            </a:extLst>
          </p:cNvPr>
          <p:cNvSpPr/>
          <p:nvPr/>
        </p:nvSpPr>
        <p:spPr>
          <a:xfrm>
            <a:off x="1241422" y="2192312"/>
            <a:ext cx="2125688" cy="2125688"/>
          </a:xfrm>
          <a:prstGeom prst="ellipse">
            <a:avLst/>
          </a:prstGeom>
          <a:solidFill>
            <a:schemeClr val="bg1">
              <a:alpha val="60000"/>
            </a:schemeClr>
          </a:solidFill>
          <a:ln>
            <a:noFill/>
          </a:ln>
          <a:effectLst>
            <a:outerShdw blurRad="2667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000" b="1" dirty="0">
                <a:gradFill flip="none" rotWithShape="1">
                  <a:gsLst>
                    <a:gs pos="0">
                      <a:schemeClr val="accent2"/>
                    </a:gs>
                    <a:gs pos="100000">
                      <a:schemeClr val="accent2">
                        <a:lumMod val="75000"/>
                      </a:schemeClr>
                    </a:gs>
                  </a:gsLst>
                  <a:path path="circle">
                    <a:fillToRect r="100000" b="100000"/>
                  </a:path>
                  <a:tileRect l="-100000" t="-100000"/>
                </a:gradFill>
                <a:latin typeface="Montserrat" panose="00000500000000000000" pitchFamily="50" charset="0"/>
              </a:rPr>
              <a:t>61%</a:t>
            </a:r>
          </a:p>
          <a:p>
            <a:pPr algn="ctr">
              <a:spcAft>
                <a:spcPts val="600"/>
              </a:spcAft>
            </a:pPr>
            <a:r>
              <a:rPr lang="en-US" sz="1400" dirty="0">
                <a:solidFill>
                  <a:schemeClr val="tx1"/>
                </a:solidFill>
                <a:latin typeface="Montserrat" panose="00000500000000000000" pitchFamily="50" charset="0"/>
              </a:rPr>
              <a:t>Positive</a:t>
            </a:r>
          </a:p>
        </p:txBody>
      </p:sp>
      <p:graphicFrame>
        <p:nvGraphicFramePr>
          <p:cNvPr id="16" name="Chart 15">
            <a:extLst>
              <a:ext uri="{FF2B5EF4-FFF2-40B4-BE49-F238E27FC236}">
                <a16:creationId xmlns:a16="http://schemas.microsoft.com/office/drawing/2014/main" id="{F2060E73-91CF-4352-9430-EC744B673222}"/>
              </a:ext>
            </a:extLst>
          </p:cNvPr>
          <p:cNvGraphicFramePr/>
          <p:nvPr>
            <p:extLst>
              <p:ext uri="{D42A27DB-BD31-4B8C-83A1-F6EECF244321}">
                <p14:modId xmlns:p14="http://schemas.microsoft.com/office/powerpoint/2010/main" val="2066074242"/>
              </p:ext>
            </p:extLst>
          </p:nvPr>
        </p:nvGraphicFramePr>
        <p:xfrm>
          <a:off x="4601027" y="1788822"/>
          <a:ext cx="2989947" cy="2932669"/>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AB668735-7202-4B7A-BF9D-A791AFD75509}"/>
              </a:ext>
            </a:extLst>
          </p:cNvPr>
          <p:cNvSpPr/>
          <p:nvPr/>
        </p:nvSpPr>
        <p:spPr>
          <a:xfrm>
            <a:off x="5033156" y="2192312"/>
            <a:ext cx="2125688" cy="2125688"/>
          </a:xfrm>
          <a:prstGeom prst="ellipse">
            <a:avLst/>
          </a:prstGeom>
          <a:solidFill>
            <a:schemeClr val="bg1">
              <a:alpha val="60000"/>
            </a:schemeClr>
          </a:solidFill>
          <a:ln>
            <a:noFill/>
          </a:ln>
          <a:effectLst>
            <a:outerShdw blurRad="2667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000" b="1" dirty="0">
                <a:gradFill flip="none" rotWithShape="1">
                  <a:gsLst>
                    <a:gs pos="0">
                      <a:schemeClr val="accent2"/>
                    </a:gs>
                    <a:gs pos="100000">
                      <a:schemeClr val="accent2">
                        <a:lumMod val="75000"/>
                      </a:schemeClr>
                    </a:gs>
                  </a:gsLst>
                  <a:path path="circle">
                    <a:fillToRect r="100000" b="100000"/>
                  </a:path>
                  <a:tileRect l="-100000" t="-100000"/>
                </a:gradFill>
                <a:latin typeface="Montserrat" panose="00000500000000000000" pitchFamily="50" charset="0"/>
              </a:rPr>
              <a:t>75%</a:t>
            </a:r>
          </a:p>
          <a:p>
            <a:pPr algn="ctr">
              <a:spcAft>
                <a:spcPts val="600"/>
              </a:spcAft>
            </a:pPr>
            <a:r>
              <a:rPr lang="en-US" sz="1400" dirty="0">
                <a:solidFill>
                  <a:schemeClr val="tx1"/>
                </a:solidFill>
                <a:latin typeface="Montserrat" panose="00000500000000000000" pitchFamily="50" charset="0"/>
              </a:rPr>
              <a:t>Positive</a:t>
            </a:r>
          </a:p>
        </p:txBody>
      </p:sp>
      <p:graphicFrame>
        <p:nvGraphicFramePr>
          <p:cNvPr id="19" name="Chart 18">
            <a:extLst>
              <a:ext uri="{FF2B5EF4-FFF2-40B4-BE49-F238E27FC236}">
                <a16:creationId xmlns:a16="http://schemas.microsoft.com/office/drawing/2014/main" id="{E3C749A2-6B1B-4F46-AF6E-23B3B55DA9E1}"/>
              </a:ext>
            </a:extLst>
          </p:cNvPr>
          <p:cNvGraphicFramePr/>
          <p:nvPr>
            <p:extLst>
              <p:ext uri="{D42A27DB-BD31-4B8C-83A1-F6EECF244321}">
                <p14:modId xmlns:p14="http://schemas.microsoft.com/office/powerpoint/2010/main" val="648619014"/>
              </p:ext>
            </p:extLst>
          </p:nvPr>
        </p:nvGraphicFramePr>
        <p:xfrm>
          <a:off x="8392761" y="1788822"/>
          <a:ext cx="2989947" cy="2932669"/>
        </p:xfrm>
        <a:graphic>
          <a:graphicData uri="http://schemas.openxmlformats.org/drawingml/2006/chart">
            <c:chart xmlns:c="http://schemas.openxmlformats.org/drawingml/2006/chart" xmlns:r="http://schemas.openxmlformats.org/officeDocument/2006/relationships" r:id="rId5"/>
          </a:graphicData>
        </a:graphic>
      </p:graphicFrame>
      <p:sp>
        <p:nvSpPr>
          <p:cNvPr id="20" name="Oval 19">
            <a:extLst>
              <a:ext uri="{FF2B5EF4-FFF2-40B4-BE49-F238E27FC236}">
                <a16:creationId xmlns:a16="http://schemas.microsoft.com/office/drawing/2014/main" id="{424A9B9F-C0A8-4BFA-BFC3-FF62D1737AEC}"/>
              </a:ext>
            </a:extLst>
          </p:cNvPr>
          <p:cNvSpPr/>
          <p:nvPr/>
        </p:nvSpPr>
        <p:spPr>
          <a:xfrm>
            <a:off x="8824890" y="2192312"/>
            <a:ext cx="2125688" cy="2125688"/>
          </a:xfrm>
          <a:prstGeom prst="ellipse">
            <a:avLst/>
          </a:prstGeom>
          <a:solidFill>
            <a:schemeClr val="bg1">
              <a:alpha val="60000"/>
            </a:schemeClr>
          </a:solidFill>
          <a:ln>
            <a:noFill/>
          </a:ln>
          <a:effectLst>
            <a:outerShdw blurRad="2667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000" b="1" dirty="0">
                <a:gradFill flip="none" rotWithShape="1">
                  <a:gsLst>
                    <a:gs pos="0">
                      <a:schemeClr val="accent2"/>
                    </a:gs>
                    <a:gs pos="100000">
                      <a:schemeClr val="accent2">
                        <a:lumMod val="75000"/>
                      </a:schemeClr>
                    </a:gs>
                  </a:gsLst>
                  <a:path path="circle">
                    <a:fillToRect r="100000" b="100000"/>
                  </a:path>
                  <a:tileRect l="-100000" t="-100000"/>
                </a:gradFill>
                <a:latin typeface="Montserrat" panose="00000500000000000000" pitchFamily="50" charset="0"/>
              </a:rPr>
              <a:t>76%</a:t>
            </a:r>
          </a:p>
          <a:p>
            <a:pPr algn="ctr">
              <a:spcAft>
                <a:spcPts val="600"/>
              </a:spcAft>
            </a:pPr>
            <a:r>
              <a:rPr lang="en-US" sz="1400" dirty="0">
                <a:solidFill>
                  <a:schemeClr val="tx1"/>
                </a:solidFill>
                <a:latin typeface="Montserrat" panose="00000500000000000000" pitchFamily="50" charset="0"/>
              </a:rPr>
              <a:t>Positive</a:t>
            </a:r>
          </a:p>
        </p:txBody>
      </p:sp>
      <p:sp>
        <p:nvSpPr>
          <p:cNvPr id="23" name="Rectangle 22">
            <a:extLst>
              <a:ext uri="{FF2B5EF4-FFF2-40B4-BE49-F238E27FC236}">
                <a16:creationId xmlns:a16="http://schemas.microsoft.com/office/drawing/2014/main" id="{445D2A45-356D-4D4F-85A5-5D7C17BA535C}"/>
              </a:ext>
            </a:extLst>
          </p:cNvPr>
          <p:cNvSpPr/>
          <p:nvPr/>
        </p:nvSpPr>
        <p:spPr>
          <a:xfrm>
            <a:off x="1384921" y="5962077"/>
            <a:ext cx="158750" cy="1587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7BD5133-25D8-428F-B54A-873F5E512A13}"/>
              </a:ext>
            </a:extLst>
          </p:cNvPr>
          <p:cNvSpPr/>
          <p:nvPr/>
        </p:nvSpPr>
        <p:spPr>
          <a:xfrm>
            <a:off x="1575254" y="5886044"/>
            <a:ext cx="9779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bIns="91440" rtlCol="0" anchor="ctr"/>
          <a:lstStyle/>
          <a:p>
            <a:pPr>
              <a:lnSpc>
                <a:spcPts val="1900"/>
              </a:lnSpc>
            </a:pPr>
            <a:r>
              <a:rPr lang="en-US" sz="1200" dirty="0">
                <a:solidFill>
                  <a:sysClr val="windowText" lastClr="000000"/>
                </a:solidFill>
                <a:latin typeface="Montserrat" panose="00000500000000000000" pitchFamily="50" charset="0"/>
              </a:rPr>
              <a:t>Satisfied</a:t>
            </a:r>
          </a:p>
        </p:txBody>
      </p:sp>
      <p:sp>
        <p:nvSpPr>
          <p:cNvPr id="28" name="Rectangle 27">
            <a:extLst>
              <a:ext uri="{FF2B5EF4-FFF2-40B4-BE49-F238E27FC236}">
                <a16:creationId xmlns:a16="http://schemas.microsoft.com/office/drawing/2014/main" id="{04430DD0-9C9D-4C89-AD0E-EEE2DE49499A}"/>
              </a:ext>
            </a:extLst>
          </p:cNvPr>
          <p:cNvSpPr/>
          <p:nvPr/>
        </p:nvSpPr>
        <p:spPr>
          <a:xfrm>
            <a:off x="3162142" y="5962077"/>
            <a:ext cx="158750" cy="15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288B20-6643-487C-8D23-B3CA72EA0971}"/>
              </a:ext>
            </a:extLst>
          </p:cNvPr>
          <p:cNvSpPr/>
          <p:nvPr/>
        </p:nvSpPr>
        <p:spPr>
          <a:xfrm>
            <a:off x="3352475" y="5886044"/>
            <a:ext cx="1408919"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bIns="91440" rtlCol="0" anchor="ctr"/>
          <a:lstStyle/>
          <a:p>
            <a:pPr>
              <a:lnSpc>
                <a:spcPts val="1900"/>
              </a:lnSpc>
            </a:pPr>
            <a:r>
              <a:rPr lang="en-US" sz="1200" dirty="0">
                <a:solidFill>
                  <a:sysClr val="windowText" lastClr="000000"/>
                </a:solidFill>
                <a:latin typeface="Montserrat" panose="00000500000000000000" pitchFamily="50" charset="0"/>
              </a:rPr>
              <a:t>Very Satisfied</a:t>
            </a:r>
          </a:p>
        </p:txBody>
      </p:sp>
      <p:sp>
        <p:nvSpPr>
          <p:cNvPr id="31" name="Rectangle 30">
            <a:extLst>
              <a:ext uri="{FF2B5EF4-FFF2-40B4-BE49-F238E27FC236}">
                <a16:creationId xmlns:a16="http://schemas.microsoft.com/office/drawing/2014/main" id="{697C1759-BFB6-43DB-B909-EA58AD488FE5}"/>
              </a:ext>
            </a:extLst>
          </p:cNvPr>
          <p:cNvSpPr/>
          <p:nvPr/>
        </p:nvSpPr>
        <p:spPr>
          <a:xfrm>
            <a:off x="5370382" y="5962077"/>
            <a:ext cx="158750" cy="15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58D217-7ECA-4E1A-AF6F-69742660D4B4}"/>
              </a:ext>
            </a:extLst>
          </p:cNvPr>
          <p:cNvSpPr/>
          <p:nvPr/>
        </p:nvSpPr>
        <p:spPr>
          <a:xfrm>
            <a:off x="5560716" y="5886044"/>
            <a:ext cx="895798"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bIns="91440" rtlCol="0" anchor="ctr"/>
          <a:lstStyle/>
          <a:p>
            <a:pPr>
              <a:lnSpc>
                <a:spcPts val="1900"/>
              </a:lnSpc>
            </a:pPr>
            <a:r>
              <a:rPr lang="en-US" sz="1200" dirty="0">
                <a:solidFill>
                  <a:sysClr val="windowText" lastClr="000000"/>
                </a:solidFill>
                <a:latin typeface="Montserrat" panose="00000500000000000000" pitchFamily="50" charset="0"/>
              </a:rPr>
              <a:t>Neutral</a:t>
            </a:r>
          </a:p>
        </p:txBody>
      </p:sp>
      <p:sp>
        <p:nvSpPr>
          <p:cNvPr id="34" name="Rectangle 33">
            <a:extLst>
              <a:ext uri="{FF2B5EF4-FFF2-40B4-BE49-F238E27FC236}">
                <a16:creationId xmlns:a16="http://schemas.microsoft.com/office/drawing/2014/main" id="{4A337118-6CE7-41EF-BCA7-8B6348F8380A}"/>
              </a:ext>
            </a:extLst>
          </p:cNvPr>
          <p:cNvSpPr/>
          <p:nvPr/>
        </p:nvSpPr>
        <p:spPr>
          <a:xfrm>
            <a:off x="7065502" y="5962077"/>
            <a:ext cx="158750" cy="158750"/>
          </a:xfrm>
          <a:prstGeom prst="rect">
            <a:avLst/>
          </a:prstGeom>
          <a:solidFill>
            <a:srgbClr val="ACB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6C6506-F7D9-4390-8CD8-A3F20090FE08}"/>
              </a:ext>
            </a:extLst>
          </p:cNvPr>
          <p:cNvSpPr/>
          <p:nvPr/>
        </p:nvSpPr>
        <p:spPr>
          <a:xfrm>
            <a:off x="7255835" y="5886044"/>
            <a:ext cx="1213701"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bIns="91440" rtlCol="0" anchor="ctr"/>
          <a:lstStyle/>
          <a:p>
            <a:pPr>
              <a:lnSpc>
                <a:spcPts val="1900"/>
              </a:lnSpc>
            </a:pPr>
            <a:r>
              <a:rPr lang="en-US" sz="1200" dirty="0">
                <a:solidFill>
                  <a:sysClr val="windowText" lastClr="000000"/>
                </a:solidFill>
                <a:latin typeface="Montserrat" panose="00000500000000000000" pitchFamily="50" charset="0"/>
              </a:rPr>
              <a:t>Unsatisfied</a:t>
            </a:r>
          </a:p>
        </p:txBody>
      </p:sp>
      <p:sp>
        <p:nvSpPr>
          <p:cNvPr id="37" name="Rectangle 36">
            <a:extLst>
              <a:ext uri="{FF2B5EF4-FFF2-40B4-BE49-F238E27FC236}">
                <a16:creationId xmlns:a16="http://schemas.microsoft.com/office/drawing/2014/main" id="{F131EF10-E9B1-4824-8461-6256C16B0591}"/>
              </a:ext>
            </a:extLst>
          </p:cNvPr>
          <p:cNvSpPr/>
          <p:nvPr/>
        </p:nvSpPr>
        <p:spPr>
          <a:xfrm>
            <a:off x="9078525" y="5962077"/>
            <a:ext cx="158750" cy="158750"/>
          </a:xfrm>
          <a:prstGeom prst="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508DD8F-E379-46FC-B531-787FF1D0B0C8}"/>
              </a:ext>
            </a:extLst>
          </p:cNvPr>
          <p:cNvSpPr/>
          <p:nvPr/>
        </p:nvSpPr>
        <p:spPr>
          <a:xfrm>
            <a:off x="9268858" y="5886044"/>
            <a:ext cx="1525327"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bIns="91440" rtlCol="0" anchor="ctr"/>
          <a:lstStyle/>
          <a:p>
            <a:pPr>
              <a:lnSpc>
                <a:spcPts val="1900"/>
              </a:lnSpc>
            </a:pPr>
            <a:r>
              <a:rPr lang="en-US" sz="1200" dirty="0">
                <a:solidFill>
                  <a:sysClr val="windowText" lastClr="000000"/>
                </a:solidFill>
                <a:latin typeface="Montserrat" panose="00000500000000000000" pitchFamily="50" charset="0"/>
              </a:rPr>
              <a:t>Very Unsatisfied</a:t>
            </a:r>
          </a:p>
        </p:txBody>
      </p:sp>
      <p:sp>
        <p:nvSpPr>
          <p:cNvPr id="42" name="Rectangle 41">
            <a:extLst>
              <a:ext uri="{FF2B5EF4-FFF2-40B4-BE49-F238E27FC236}">
                <a16:creationId xmlns:a16="http://schemas.microsoft.com/office/drawing/2014/main" id="{0686E35D-2381-416A-8C17-C06731ED3B74}"/>
              </a:ext>
            </a:extLst>
          </p:cNvPr>
          <p:cNvSpPr/>
          <p:nvPr/>
        </p:nvSpPr>
        <p:spPr>
          <a:xfrm>
            <a:off x="965495" y="5698331"/>
            <a:ext cx="10264159" cy="686244"/>
          </a:xfrm>
          <a:prstGeom prst="rect">
            <a:avLst/>
          </a:prstGeom>
          <a:no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numCol="1" rtlCol="0" anchor="t" anchorCtr="0">
            <a:noAutofit/>
          </a:bodyPr>
          <a:lstStyle/>
          <a:p>
            <a:pPr marL="171450" indent="-171450">
              <a:lnSpc>
                <a:spcPts val="1600"/>
              </a:lnSpc>
              <a:spcAft>
                <a:spcPts val="1200"/>
              </a:spcAft>
              <a:buFont typeface="Arial" panose="020B0604020202020204" pitchFamily="34" charset="0"/>
              <a:buChar char="•"/>
            </a:pPr>
            <a:endParaRPr lang="en-US" sz="1000" dirty="0">
              <a:solidFill>
                <a:schemeClr val="tx2"/>
              </a:solidFill>
              <a:latin typeface="Montserrat" panose="00000500000000000000" pitchFamily="50" charset="0"/>
            </a:endParaRPr>
          </a:p>
        </p:txBody>
      </p:sp>
    </p:spTree>
    <p:extLst>
      <p:ext uri="{BB962C8B-B14F-4D97-AF65-F5344CB8AC3E}">
        <p14:creationId xmlns:p14="http://schemas.microsoft.com/office/powerpoint/2010/main" val="23676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3" presetClass="entr" presetSubtype="28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2000" fill="hold"/>
                                        <p:tgtEl>
                                          <p:spTgt spid="12"/>
                                        </p:tgtEl>
                                        <p:attrNameLst>
                                          <p:attrName>ppt_w</p:attrName>
                                        </p:attrNameLst>
                                      </p:cBhvr>
                                      <p:tavLst>
                                        <p:tav tm="0">
                                          <p:val>
                                            <p:strVal val="4/3*#ppt_w"/>
                                          </p:val>
                                        </p:tav>
                                        <p:tav tm="100000">
                                          <p:val>
                                            <p:strVal val="#ppt_w"/>
                                          </p:val>
                                        </p:tav>
                                      </p:tavLst>
                                    </p:anim>
                                    <p:anim calcmode="lin" valueType="num">
                                      <p:cBhvr>
                                        <p:cTn id="17" dur="2000" fill="hold"/>
                                        <p:tgtEl>
                                          <p:spTgt spid="12"/>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2000" fill="hold"/>
                                        <p:tgtEl>
                                          <p:spTgt spid="17"/>
                                        </p:tgtEl>
                                        <p:attrNameLst>
                                          <p:attrName>ppt_w</p:attrName>
                                        </p:attrNameLst>
                                      </p:cBhvr>
                                      <p:tavLst>
                                        <p:tav tm="0">
                                          <p:val>
                                            <p:strVal val="4/3*#ppt_w"/>
                                          </p:val>
                                        </p:tav>
                                        <p:tav tm="100000">
                                          <p:val>
                                            <p:strVal val="#ppt_w"/>
                                          </p:val>
                                        </p:tav>
                                      </p:tavLst>
                                    </p:anim>
                                    <p:anim calcmode="lin" valueType="num">
                                      <p:cBhvr>
                                        <p:cTn id="21" dur="2000" fill="hold"/>
                                        <p:tgtEl>
                                          <p:spTgt spid="17"/>
                                        </p:tgtEl>
                                        <p:attrNameLst>
                                          <p:attrName>ppt_h</p:attrName>
                                        </p:attrNameLst>
                                      </p:cBhvr>
                                      <p:tavLst>
                                        <p:tav tm="0">
                                          <p:val>
                                            <p:strVal val="4/3*#ppt_h"/>
                                          </p:val>
                                        </p:tav>
                                        <p:tav tm="100000">
                                          <p:val>
                                            <p:strVal val="#ppt_h"/>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2000" fill="hold"/>
                                        <p:tgtEl>
                                          <p:spTgt spid="20"/>
                                        </p:tgtEl>
                                        <p:attrNameLst>
                                          <p:attrName>ppt_w</p:attrName>
                                        </p:attrNameLst>
                                      </p:cBhvr>
                                      <p:tavLst>
                                        <p:tav tm="0">
                                          <p:val>
                                            <p:strVal val="4/3*#ppt_w"/>
                                          </p:val>
                                        </p:tav>
                                        <p:tav tm="100000">
                                          <p:val>
                                            <p:strVal val="#ppt_w"/>
                                          </p:val>
                                        </p:tav>
                                      </p:tavLst>
                                    </p:anim>
                                    <p:anim calcmode="lin" valueType="num">
                                      <p:cBhvr>
                                        <p:cTn id="25" dur="2000" fill="hold"/>
                                        <p:tgtEl>
                                          <p:spTgt spid="20"/>
                                        </p:tgtEl>
                                        <p:attrNameLst>
                                          <p:attrName>ppt_h</p:attrName>
                                        </p:attrNameLst>
                                      </p:cBhvr>
                                      <p:tavLst>
                                        <p:tav tm="0">
                                          <p:val>
                                            <p:strVal val="4/3*#ppt_h"/>
                                          </p:val>
                                        </p:tav>
                                        <p:tav tm="100000">
                                          <p:val>
                                            <p:strVal val="#ppt_h"/>
                                          </p:val>
                                        </p:tav>
                                      </p:tavLst>
                                    </p:anim>
                                  </p:childTnLst>
                                </p:cTn>
                              </p:par>
                              <p:par>
                                <p:cTn id="26" presetID="12" presetClass="entr" presetSubtype="1" fill="hold" grpId="0" nodeType="withEffect">
                                  <p:stCondLst>
                                    <p:cond delay="200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500"/>
                                        <p:tgtEl>
                                          <p:spTgt spid="2"/>
                                        </p:tgtEl>
                                        <p:attrNameLst>
                                          <p:attrName>ppt_y</p:attrName>
                                        </p:attrNameLst>
                                      </p:cBhvr>
                                      <p:tavLst>
                                        <p:tav tm="0">
                                          <p:val>
                                            <p:strVal val="#ppt_y-#ppt_h*1.125000"/>
                                          </p:val>
                                        </p:tav>
                                        <p:tav tm="100000">
                                          <p:val>
                                            <p:strVal val="#ppt_y"/>
                                          </p:val>
                                        </p:tav>
                                      </p:tavLst>
                                    </p:anim>
                                    <p:animEffect transition="in" filter="wipe(down)">
                                      <p:cBhvr>
                                        <p:cTn id="29" dur="1500"/>
                                        <p:tgtEl>
                                          <p:spTgt spid="2"/>
                                        </p:tgtEl>
                                      </p:cBhvr>
                                    </p:animEffect>
                                  </p:childTnLst>
                                </p:cTn>
                              </p:par>
                              <p:par>
                                <p:cTn id="30" presetID="12" presetClass="entr" presetSubtype="1" fill="hold" grpId="0" nodeType="withEffect">
                                  <p:stCondLst>
                                    <p:cond delay="200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500"/>
                                        <p:tgtEl>
                                          <p:spTgt spid="3"/>
                                        </p:tgtEl>
                                        <p:attrNameLst>
                                          <p:attrName>ppt_y</p:attrName>
                                        </p:attrNameLst>
                                      </p:cBhvr>
                                      <p:tavLst>
                                        <p:tav tm="0">
                                          <p:val>
                                            <p:strVal val="#ppt_y-#ppt_h*1.125000"/>
                                          </p:val>
                                        </p:tav>
                                        <p:tav tm="100000">
                                          <p:val>
                                            <p:strVal val="#ppt_y"/>
                                          </p:val>
                                        </p:tav>
                                      </p:tavLst>
                                    </p:anim>
                                    <p:animEffect transition="in" filter="wipe(down)">
                                      <p:cBhvr>
                                        <p:cTn id="33" dur="1500"/>
                                        <p:tgtEl>
                                          <p:spTgt spid="3"/>
                                        </p:tgtEl>
                                      </p:cBhvr>
                                    </p:animEffect>
                                  </p:childTnLst>
                                </p:cTn>
                              </p:par>
                              <p:par>
                                <p:cTn id="34" presetID="12" presetClass="entr" presetSubtype="1" fill="hold" grpId="0" nodeType="withEffect">
                                  <p:stCondLst>
                                    <p:cond delay="200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500"/>
                                        <p:tgtEl>
                                          <p:spTgt spid="4"/>
                                        </p:tgtEl>
                                        <p:attrNameLst>
                                          <p:attrName>ppt_y</p:attrName>
                                        </p:attrNameLst>
                                      </p:cBhvr>
                                      <p:tavLst>
                                        <p:tav tm="0">
                                          <p:val>
                                            <p:strVal val="#ppt_y-#ppt_h*1.125000"/>
                                          </p:val>
                                        </p:tav>
                                        <p:tav tm="100000">
                                          <p:val>
                                            <p:strVal val="#ppt_y"/>
                                          </p:val>
                                        </p:tav>
                                      </p:tavLst>
                                    </p:anim>
                                    <p:animEffect transition="in" filter="wipe(down)">
                                      <p:cBhvr>
                                        <p:cTn id="37" dur="1500"/>
                                        <p:tgtEl>
                                          <p:spTgt spid="4"/>
                                        </p:tgtEl>
                                      </p:cBhvr>
                                    </p:animEffect>
                                  </p:childTnLst>
                                </p:cTn>
                              </p:par>
                              <p:par>
                                <p:cTn id="38" presetID="55" presetClass="entr" presetSubtype="0" fill="hold" grpId="0" nodeType="withEffect">
                                  <p:stCondLst>
                                    <p:cond delay="3000"/>
                                  </p:stCondLst>
                                  <p:childTnLst>
                                    <p:set>
                                      <p:cBhvr>
                                        <p:cTn id="39" dur="1" fill="hold">
                                          <p:stCondLst>
                                            <p:cond delay="0"/>
                                          </p:stCondLst>
                                        </p:cTn>
                                        <p:tgtEl>
                                          <p:spTgt spid="42"/>
                                        </p:tgtEl>
                                        <p:attrNameLst>
                                          <p:attrName>style.visibility</p:attrName>
                                        </p:attrNameLst>
                                      </p:cBhvr>
                                      <p:to>
                                        <p:strVal val="visible"/>
                                      </p:to>
                                    </p:set>
                                    <p:anim calcmode="lin" valueType="num">
                                      <p:cBhvr>
                                        <p:cTn id="40" dur="1000" fill="hold"/>
                                        <p:tgtEl>
                                          <p:spTgt spid="42"/>
                                        </p:tgtEl>
                                        <p:attrNameLst>
                                          <p:attrName>ppt_w</p:attrName>
                                        </p:attrNameLst>
                                      </p:cBhvr>
                                      <p:tavLst>
                                        <p:tav tm="0">
                                          <p:val>
                                            <p:strVal val="#ppt_w*0.70"/>
                                          </p:val>
                                        </p:tav>
                                        <p:tav tm="100000">
                                          <p:val>
                                            <p:strVal val="#ppt_w"/>
                                          </p:val>
                                        </p:tav>
                                      </p:tavLst>
                                    </p:anim>
                                    <p:anim calcmode="lin" valueType="num">
                                      <p:cBhvr>
                                        <p:cTn id="41" dur="1000" fill="hold"/>
                                        <p:tgtEl>
                                          <p:spTgt spid="42"/>
                                        </p:tgtEl>
                                        <p:attrNameLst>
                                          <p:attrName>ppt_h</p:attrName>
                                        </p:attrNameLst>
                                      </p:cBhvr>
                                      <p:tavLst>
                                        <p:tav tm="0">
                                          <p:val>
                                            <p:strVal val="#ppt_h"/>
                                          </p:val>
                                        </p:tav>
                                        <p:tav tm="100000">
                                          <p:val>
                                            <p:strVal val="#ppt_h"/>
                                          </p:val>
                                        </p:tav>
                                      </p:tavLst>
                                    </p:anim>
                                    <p:animEffect transition="in" filter="fade">
                                      <p:cBhvr>
                                        <p:cTn id="42" dur="1000"/>
                                        <p:tgtEl>
                                          <p:spTgt spid="42"/>
                                        </p:tgtEl>
                                      </p:cBhvr>
                                    </p:animEffect>
                                  </p:childTnLst>
                                </p:cTn>
                              </p:par>
                              <p:par>
                                <p:cTn id="43" presetID="23" presetClass="entr" presetSubtype="16" fill="hold" grpId="0" nodeType="withEffect">
                                  <p:stCondLst>
                                    <p:cond delay="3000"/>
                                  </p:stCondLst>
                                  <p:childTnLst>
                                    <p:set>
                                      <p:cBhvr>
                                        <p:cTn id="44" dur="1" fill="hold">
                                          <p:stCondLst>
                                            <p:cond delay="0"/>
                                          </p:stCondLst>
                                        </p:cTn>
                                        <p:tgtEl>
                                          <p:spTgt spid="23"/>
                                        </p:tgtEl>
                                        <p:attrNameLst>
                                          <p:attrName>style.visibility</p:attrName>
                                        </p:attrNameLst>
                                      </p:cBhvr>
                                      <p:to>
                                        <p:strVal val="visible"/>
                                      </p:to>
                                    </p:set>
                                    <p:anim calcmode="lin" valueType="num">
                                      <p:cBhvr>
                                        <p:cTn id="45" dur="1000" fill="hold"/>
                                        <p:tgtEl>
                                          <p:spTgt spid="23"/>
                                        </p:tgtEl>
                                        <p:attrNameLst>
                                          <p:attrName>ppt_w</p:attrName>
                                        </p:attrNameLst>
                                      </p:cBhvr>
                                      <p:tavLst>
                                        <p:tav tm="0">
                                          <p:val>
                                            <p:fltVal val="0"/>
                                          </p:val>
                                        </p:tav>
                                        <p:tav tm="100000">
                                          <p:val>
                                            <p:strVal val="#ppt_w"/>
                                          </p:val>
                                        </p:tav>
                                      </p:tavLst>
                                    </p:anim>
                                    <p:anim calcmode="lin" valueType="num">
                                      <p:cBhvr>
                                        <p:cTn id="46" dur="1000" fill="hold"/>
                                        <p:tgtEl>
                                          <p:spTgt spid="2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30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1000" fill="hold"/>
                                        <p:tgtEl>
                                          <p:spTgt spid="28"/>
                                        </p:tgtEl>
                                        <p:attrNameLst>
                                          <p:attrName>ppt_w</p:attrName>
                                        </p:attrNameLst>
                                      </p:cBhvr>
                                      <p:tavLst>
                                        <p:tav tm="0">
                                          <p:val>
                                            <p:fltVal val="0"/>
                                          </p:val>
                                        </p:tav>
                                        <p:tav tm="100000">
                                          <p:val>
                                            <p:strVal val="#ppt_w"/>
                                          </p:val>
                                        </p:tav>
                                      </p:tavLst>
                                    </p:anim>
                                    <p:anim calcmode="lin" valueType="num">
                                      <p:cBhvr>
                                        <p:cTn id="50" dur="1000" fill="hold"/>
                                        <p:tgtEl>
                                          <p:spTgt spid="28"/>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30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1000" fill="hold"/>
                                        <p:tgtEl>
                                          <p:spTgt spid="31"/>
                                        </p:tgtEl>
                                        <p:attrNameLst>
                                          <p:attrName>ppt_w</p:attrName>
                                        </p:attrNameLst>
                                      </p:cBhvr>
                                      <p:tavLst>
                                        <p:tav tm="0">
                                          <p:val>
                                            <p:fltVal val="0"/>
                                          </p:val>
                                        </p:tav>
                                        <p:tav tm="100000">
                                          <p:val>
                                            <p:strVal val="#ppt_w"/>
                                          </p:val>
                                        </p:tav>
                                      </p:tavLst>
                                    </p:anim>
                                    <p:anim calcmode="lin" valueType="num">
                                      <p:cBhvr>
                                        <p:cTn id="54" dur="1000" fill="hold"/>
                                        <p:tgtEl>
                                          <p:spTgt spid="3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1000" fill="hold"/>
                                        <p:tgtEl>
                                          <p:spTgt spid="34"/>
                                        </p:tgtEl>
                                        <p:attrNameLst>
                                          <p:attrName>ppt_w</p:attrName>
                                        </p:attrNameLst>
                                      </p:cBhvr>
                                      <p:tavLst>
                                        <p:tav tm="0">
                                          <p:val>
                                            <p:fltVal val="0"/>
                                          </p:val>
                                        </p:tav>
                                        <p:tav tm="100000">
                                          <p:val>
                                            <p:strVal val="#ppt_w"/>
                                          </p:val>
                                        </p:tav>
                                      </p:tavLst>
                                    </p:anim>
                                    <p:anim calcmode="lin" valueType="num">
                                      <p:cBhvr>
                                        <p:cTn id="58" dur="1000" fill="hold"/>
                                        <p:tgtEl>
                                          <p:spTgt spid="34"/>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300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childTnLst>
                                </p:cTn>
                              </p:par>
                              <p:par>
                                <p:cTn id="63" presetID="12" presetClass="entr" presetSubtype="8" fill="hold" grpId="0" nodeType="withEffect">
                                  <p:stCondLst>
                                    <p:cond delay="350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1500"/>
                                        <p:tgtEl>
                                          <p:spTgt spid="25"/>
                                        </p:tgtEl>
                                        <p:attrNameLst>
                                          <p:attrName>ppt_x</p:attrName>
                                        </p:attrNameLst>
                                      </p:cBhvr>
                                      <p:tavLst>
                                        <p:tav tm="0">
                                          <p:val>
                                            <p:strVal val="#ppt_x-#ppt_w*1.125000"/>
                                          </p:val>
                                        </p:tav>
                                        <p:tav tm="100000">
                                          <p:val>
                                            <p:strVal val="#ppt_x"/>
                                          </p:val>
                                        </p:tav>
                                      </p:tavLst>
                                    </p:anim>
                                    <p:animEffect transition="in" filter="wipe(right)">
                                      <p:cBhvr>
                                        <p:cTn id="66" dur="1500"/>
                                        <p:tgtEl>
                                          <p:spTgt spid="25"/>
                                        </p:tgtEl>
                                      </p:cBhvr>
                                    </p:animEffect>
                                  </p:childTnLst>
                                </p:cTn>
                              </p:par>
                              <p:par>
                                <p:cTn id="67" presetID="12" presetClass="entr" presetSubtype="8" fill="hold" grpId="0" nodeType="withEffect">
                                  <p:stCondLst>
                                    <p:cond delay="350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1500"/>
                                        <p:tgtEl>
                                          <p:spTgt spid="29"/>
                                        </p:tgtEl>
                                        <p:attrNameLst>
                                          <p:attrName>ppt_x</p:attrName>
                                        </p:attrNameLst>
                                      </p:cBhvr>
                                      <p:tavLst>
                                        <p:tav tm="0">
                                          <p:val>
                                            <p:strVal val="#ppt_x-#ppt_w*1.125000"/>
                                          </p:val>
                                        </p:tav>
                                        <p:tav tm="100000">
                                          <p:val>
                                            <p:strVal val="#ppt_x"/>
                                          </p:val>
                                        </p:tav>
                                      </p:tavLst>
                                    </p:anim>
                                    <p:animEffect transition="in" filter="wipe(right)">
                                      <p:cBhvr>
                                        <p:cTn id="70" dur="1500"/>
                                        <p:tgtEl>
                                          <p:spTgt spid="29"/>
                                        </p:tgtEl>
                                      </p:cBhvr>
                                    </p:animEffect>
                                  </p:childTnLst>
                                </p:cTn>
                              </p:par>
                              <p:par>
                                <p:cTn id="71" presetID="12" presetClass="entr" presetSubtype="8" fill="hold" grpId="0" nodeType="withEffect">
                                  <p:stCondLst>
                                    <p:cond delay="350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1500"/>
                                        <p:tgtEl>
                                          <p:spTgt spid="32"/>
                                        </p:tgtEl>
                                        <p:attrNameLst>
                                          <p:attrName>ppt_x</p:attrName>
                                        </p:attrNameLst>
                                      </p:cBhvr>
                                      <p:tavLst>
                                        <p:tav tm="0">
                                          <p:val>
                                            <p:strVal val="#ppt_x-#ppt_w*1.125000"/>
                                          </p:val>
                                        </p:tav>
                                        <p:tav tm="100000">
                                          <p:val>
                                            <p:strVal val="#ppt_x"/>
                                          </p:val>
                                        </p:tav>
                                      </p:tavLst>
                                    </p:anim>
                                    <p:animEffect transition="in" filter="wipe(right)">
                                      <p:cBhvr>
                                        <p:cTn id="74" dur="1500"/>
                                        <p:tgtEl>
                                          <p:spTgt spid="32"/>
                                        </p:tgtEl>
                                      </p:cBhvr>
                                    </p:animEffect>
                                  </p:childTnLst>
                                </p:cTn>
                              </p:par>
                              <p:par>
                                <p:cTn id="75" presetID="12" presetClass="entr" presetSubtype="8" fill="hold" grpId="0" nodeType="withEffect">
                                  <p:stCondLst>
                                    <p:cond delay="350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1500"/>
                                        <p:tgtEl>
                                          <p:spTgt spid="35"/>
                                        </p:tgtEl>
                                        <p:attrNameLst>
                                          <p:attrName>ppt_x</p:attrName>
                                        </p:attrNameLst>
                                      </p:cBhvr>
                                      <p:tavLst>
                                        <p:tav tm="0">
                                          <p:val>
                                            <p:strVal val="#ppt_x-#ppt_w*1.125000"/>
                                          </p:val>
                                        </p:tav>
                                        <p:tav tm="100000">
                                          <p:val>
                                            <p:strVal val="#ppt_x"/>
                                          </p:val>
                                        </p:tav>
                                      </p:tavLst>
                                    </p:anim>
                                    <p:animEffect transition="in" filter="wipe(right)">
                                      <p:cBhvr>
                                        <p:cTn id="78" dur="1500"/>
                                        <p:tgtEl>
                                          <p:spTgt spid="35"/>
                                        </p:tgtEl>
                                      </p:cBhvr>
                                    </p:animEffect>
                                  </p:childTnLst>
                                </p:cTn>
                              </p:par>
                              <p:par>
                                <p:cTn id="79" presetID="12" presetClass="entr" presetSubtype="8" fill="hold" grpId="0" nodeType="withEffect">
                                  <p:stCondLst>
                                    <p:cond delay="3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p:tgtEl>
                                          <p:spTgt spid="38"/>
                                        </p:tgtEl>
                                        <p:attrNameLst>
                                          <p:attrName>ppt_x</p:attrName>
                                        </p:attrNameLst>
                                      </p:cBhvr>
                                      <p:tavLst>
                                        <p:tav tm="0">
                                          <p:val>
                                            <p:strVal val="#ppt_x-#ppt_w*1.125000"/>
                                          </p:val>
                                        </p:tav>
                                        <p:tav tm="100000">
                                          <p:val>
                                            <p:strVal val="#ppt_x"/>
                                          </p:val>
                                        </p:tav>
                                      </p:tavLst>
                                    </p:anim>
                                    <p:animEffect transition="in" filter="wipe(right)">
                                      <p:cBhvr>
                                        <p:cTn id="82" dur="1500"/>
                                        <p:tgtEl>
                                          <p:spTgt spid="38"/>
                                        </p:tgtEl>
                                      </p:cBhvr>
                                    </p:animEffect>
                                  </p:childTnLst>
                                </p:cTn>
                              </p:par>
                              <p:par>
                                <p:cTn id="83" presetID="2" presetClass="entr" presetSubtype="8" decel="5000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20000" fill="hold"/>
                                        <p:tgtEl>
                                          <p:spTgt spid="7"/>
                                        </p:tgtEl>
                                        <p:attrNameLst>
                                          <p:attrName>ppt_x</p:attrName>
                                        </p:attrNameLst>
                                      </p:cBhvr>
                                      <p:tavLst>
                                        <p:tav tm="0">
                                          <p:val>
                                            <p:strVal val="0-#ppt_w/2"/>
                                          </p:val>
                                        </p:tav>
                                        <p:tav tm="100000">
                                          <p:val>
                                            <p:strVal val="#ppt_x"/>
                                          </p:val>
                                        </p:tav>
                                      </p:tavLst>
                                    </p:anim>
                                    <p:anim calcmode="lin" valueType="num">
                                      <p:cBhvr additive="base">
                                        <p:cTn id="86" dur="20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p:bldP spid="4" grpId="0"/>
      <p:bldGraphic spid="10" grpId="0">
        <p:bldAsOne/>
      </p:bldGraphic>
      <p:bldP spid="12" grpId="0" animBg="1"/>
      <p:bldGraphic spid="16" grpId="0">
        <p:bldAsOne/>
      </p:bldGraphic>
      <p:bldP spid="17" grpId="0" animBg="1"/>
      <p:bldGraphic spid="19" grpId="0">
        <p:bldAsOne/>
      </p:bldGraphic>
      <p:bldP spid="20" grpId="0" animBg="1"/>
      <p:bldP spid="23" grpId="0" animBg="1"/>
      <p:bldP spid="25" grpId="0"/>
      <p:bldP spid="28" grpId="0" animBg="1"/>
      <p:bldP spid="29" grpId="0"/>
      <p:bldP spid="31" grpId="0" animBg="1"/>
      <p:bldP spid="32" grpId="0"/>
      <p:bldP spid="34" grpId="0" animBg="1"/>
      <p:bldP spid="35" grpId="0"/>
      <p:bldP spid="37" grpId="0" animBg="1"/>
      <p:bldP spid="38" grpId="0"/>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raphic 1509">
            <a:extLst>
              <a:ext uri="{FF2B5EF4-FFF2-40B4-BE49-F238E27FC236}">
                <a16:creationId xmlns:a16="http://schemas.microsoft.com/office/drawing/2014/main" id="{947099E6-39CF-293A-7AD6-FE1CC93D74DE}"/>
              </a:ext>
            </a:extLst>
          </p:cNvPr>
          <p:cNvSpPr/>
          <p:nvPr/>
        </p:nvSpPr>
        <p:spPr>
          <a:xfrm rot="19310281" flipH="1">
            <a:off x="6206277" y="1666514"/>
            <a:ext cx="6683358" cy="5932125"/>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10" name="Graphic 1509">
            <a:extLst>
              <a:ext uri="{FF2B5EF4-FFF2-40B4-BE49-F238E27FC236}">
                <a16:creationId xmlns:a16="http://schemas.microsoft.com/office/drawing/2014/main" id="{1C970FE7-BE0F-5769-6BDC-4B6D15F88573}"/>
              </a:ext>
            </a:extLst>
          </p:cNvPr>
          <p:cNvSpPr/>
          <p:nvPr/>
        </p:nvSpPr>
        <p:spPr>
          <a:xfrm rot="8713747" flipH="1">
            <a:off x="-1480911" y="-679714"/>
            <a:ext cx="9511082" cy="8442003"/>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17" name="Oval 41">
            <a:extLst>
              <a:ext uri="{FF2B5EF4-FFF2-40B4-BE49-F238E27FC236}">
                <a16:creationId xmlns:a16="http://schemas.microsoft.com/office/drawing/2014/main" id="{1A0309B4-AF13-4257-8A55-EC02EAEAB6E5}"/>
              </a:ext>
            </a:extLst>
          </p:cNvPr>
          <p:cNvSpPr/>
          <p:nvPr/>
        </p:nvSpPr>
        <p:spPr>
          <a:xfrm>
            <a:off x="5763864" y="1522312"/>
            <a:ext cx="4717511" cy="4713619"/>
          </a:xfrm>
          <a:prstGeom prst="ellipse">
            <a:avLst/>
          </a:prstGeom>
          <a:gradFill flip="none" rotWithShape="1">
            <a:gsLst>
              <a:gs pos="99000">
                <a:schemeClr val="accent3">
                  <a:alpha val="40000"/>
                </a:schemeClr>
              </a:gs>
              <a:gs pos="0">
                <a:schemeClr val="accent3">
                  <a:alpha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41">
            <a:extLst>
              <a:ext uri="{FF2B5EF4-FFF2-40B4-BE49-F238E27FC236}">
                <a16:creationId xmlns:a16="http://schemas.microsoft.com/office/drawing/2014/main" id="{5B16660F-7640-42AA-8321-51B6F33D96AA}"/>
              </a:ext>
            </a:extLst>
          </p:cNvPr>
          <p:cNvSpPr/>
          <p:nvPr/>
        </p:nvSpPr>
        <p:spPr>
          <a:xfrm>
            <a:off x="2890633" y="1522312"/>
            <a:ext cx="4717511" cy="4713619"/>
          </a:xfrm>
          <a:prstGeom prst="ellipse">
            <a:avLst/>
          </a:prstGeom>
          <a:gradFill flip="none" rotWithShape="1">
            <a:gsLst>
              <a:gs pos="99000">
                <a:schemeClr val="accent2">
                  <a:lumMod val="60000"/>
                  <a:lumOff val="40000"/>
                  <a:alpha val="50000"/>
                </a:schemeClr>
              </a:gs>
              <a:gs pos="0">
                <a:schemeClr val="accent2">
                  <a:alpha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BFD135AF-334E-4B3D-ADEF-E51887EBFCAB}"/>
              </a:ext>
            </a:extLst>
          </p:cNvPr>
          <p:cNvSpPr txBox="1"/>
          <p:nvPr/>
        </p:nvSpPr>
        <p:spPr>
          <a:xfrm>
            <a:off x="1110351" y="2556112"/>
            <a:ext cx="10615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Content</a:t>
            </a:r>
          </a:p>
        </p:txBody>
      </p:sp>
      <p:sp>
        <p:nvSpPr>
          <p:cNvPr id="35" name="TextBox 34">
            <a:extLst>
              <a:ext uri="{FF2B5EF4-FFF2-40B4-BE49-F238E27FC236}">
                <a16:creationId xmlns:a16="http://schemas.microsoft.com/office/drawing/2014/main" id="{70DEF5FA-AB3F-4943-A1F2-82A081ADD299}"/>
              </a:ext>
            </a:extLst>
          </p:cNvPr>
          <p:cNvSpPr txBox="1"/>
          <p:nvPr/>
        </p:nvSpPr>
        <p:spPr>
          <a:xfrm>
            <a:off x="1110351" y="4882345"/>
            <a:ext cx="13468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Messaging</a:t>
            </a:r>
          </a:p>
        </p:txBody>
      </p:sp>
      <p:grpSp>
        <p:nvGrpSpPr>
          <p:cNvPr id="6" name="Group 5">
            <a:extLst>
              <a:ext uri="{FF2B5EF4-FFF2-40B4-BE49-F238E27FC236}">
                <a16:creationId xmlns:a16="http://schemas.microsoft.com/office/drawing/2014/main" id="{454188F1-774E-5677-CF68-DBD996E9705E}"/>
              </a:ext>
            </a:extLst>
          </p:cNvPr>
          <p:cNvGrpSpPr/>
          <p:nvPr/>
        </p:nvGrpSpPr>
        <p:grpSpPr>
          <a:xfrm>
            <a:off x="2365287" y="1003590"/>
            <a:ext cx="8619693" cy="5751065"/>
            <a:chOff x="2376157" y="1003590"/>
            <a:chExt cx="8619693" cy="5751065"/>
          </a:xfrm>
        </p:grpSpPr>
        <p:sp>
          <p:nvSpPr>
            <p:cNvPr id="18" name="Oval 42">
              <a:extLst>
                <a:ext uri="{FF2B5EF4-FFF2-40B4-BE49-F238E27FC236}">
                  <a16:creationId xmlns:a16="http://schemas.microsoft.com/office/drawing/2014/main" id="{2B7C2EBB-B33C-46BE-B791-948639344D5F}"/>
                </a:ext>
              </a:extLst>
            </p:cNvPr>
            <p:cNvSpPr/>
            <p:nvPr/>
          </p:nvSpPr>
          <p:spPr>
            <a:xfrm>
              <a:off x="5249388" y="1003590"/>
              <a:ext cx="5746462" cy="5751065"/>
            </a:xfrm>
            <a:prstGeom prst="ellipse">
              <a:avLst/>
            </a:prstGeom>
            <a:gradFill flip="none" rotWithShape="1">
              <a:gsLst>
                <a:gs pos="99000">
                  <a:schemeClr val="bg1"/>
                </a:gs>
                <a:gs pos="0">
                  <a:schemeClr val="bg1">
                    <a:alpha val="0"/>
                  </a:schemeClr>
                </a:gs>
              </a:gsLst>
              <a:lin ang="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 name="Oval 42">
              <a:extLst>
                <a:ext uri="{FF2B5EF4-FFF2-40B4-BE49-F238E27FC236}">
                  <a16:creationId xmlns:a16="http://schemas.microsoft.com/office/drawing/2014/main" id="{1C6600B5-1F5F-7729-1F9F-938B2D59BE86}"/>
                </a:ext>
              </a:extLst>
            </p:cNvPr>
            <p:cNvSpPr>
              <a:spLocks noChangeAspect="1"/>
            </p:cNvSpPr>
            <p:nvPr/>
          </p:nvSpPr>
          <p:spPr>
            <a:xfrm>
              <a:off x="2552913" y="1135921"/>
              <a:ext cx="5486400" cy="5486400"/>
            </a:xfrm>
            <a:prstGeom prst="ellipse">
              <a:avLst/>
            </a:prstGeom>
            <a:ln w="6350">
              <a:solidFill>
                <a:schemeClr val="tx1">
                  <a:alpha val="10000"/>
                </a:schemeClr>
              </a:solid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 name="Oval 42">
              <a:extLst>
                <a:ext uri="{FF2B5EF4-FFF2-40B4-BE49-F238E27FC236}">
                  <a16:creationId xmlns:a16="http://schemas.microsoft.com/office/drawing/2014/main" id="{E1AFA5D9-DB37-933D-9F8F-13F0EC4DB010}"/>
                </a:ext>
              </a:extLst>
            </p:cNvPr>
            <p:cNvSpPr>
              <a:spLocks noChangeAspect="1"/>
            </p:cNvSpPr>
            <p:nvPr/>
          </p:nvSpPr>
          <p:spPr>
            <a:xfrm>
              <a:off x="5250316" y="1135921"/>
              <a:ext cx="5486400" cy="5486400"/>
            </a:xfrm>
            <a:prstGeom prst="ellipse">
              <a:avLst/>
            </a:prstGeom>
            <a:ln w="6350">
              <a:solidFill>
                <a:schemeClr val="tx1">
                  <a:alpha val="10000"/>
                </a:schemeClr>
              </a:solid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2">
              <a:extLst>
                <a:ext uri="{FF2B5EF4-FFF2-40B4-BE49-F238E27FC236}">
                  <a16:creationId xmlns:a16="http://schemas.microsoft.com/office/drawing/2014/main" id="{90926E8C-D481-4204-8356-2DC335334610}"/>
                </a:ext>
              </a:extLst>
            </p:cNvPr>
            <p:cNvSpPr/>
            <p:nvPr/>
          </p:nvSpPr>
          <p:spPr>
            <a:xfrm>
              <a:off x="2376157" y="1003590"/>
              <a:ext cx="5746462" cy="5751065"/>
            </a:xfrm>
            <a:prstGeom prst="ellipse">
              <a:avLst/>
            </a:prstGeom>
            <a:gradFill flip="none" rotWithShape="1">
              <a:gsLst>
                <a:gs pos="99000">
                  <a:schemeClr val="bg1"/>
                </a:gs>
                <a:gs pos="0">
                  <a:schemeClr val="bg1">
                    <a:alpha val="0"/>
                  </a:schemeClr>
                </a:gs>
              </a:gsLst>
              <a:lin ang="1080000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04F8CE61-4DCC-4290-8338-FCDA02316C2A}"/>
              </a:ext>
            </a:extLst>
          </p:cNvPr>
          <p:cNvSpPr txBox="1"/>
          <p:nvPr/>
        </p:nvSpPr>
        <p:spPr>
          <a:xfrm>
            <a:off x="3642585" y="1296629"/>
            <a:ext cx="3213608" cy="1560681"/>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BUSINESS NEEDS</a:t>
            </a:r>
          </a:p>
        </p:txBody>
      </p:sp>
      <p:sp>
        <p:nvSpPr>
          <p:cNvPr id="29" name="TextBox 28">
            <a:extLst>
              <a:ext uri="{FF2B5EF4-FFF2-40B4-BE49-F238E27FC236}">
                <a16:creationId xmlns:a16="http://schemas.microsoft.com/office/drawing/2014/main" id="{42524D4C-01C1-420D-9C3E-405CBEE99BB1}"/>
              </a:ext>
            </a:extLst>
          </p:cNvPr>
          <p:cNvSpPr txBox="1"/>
          <p:nvPr/>
        </p:nvSpPr>
        <p:spPr>
          <a:xfrm>
            <a:off x="6428144" y="1296629"/>
            <a:ext cx="3388958" cy="1560681"/>
          </a:xfrm>
          <a:prstGeom prst="rect">
            <a:avLst/>
          </a:prstGeom>
          <a:noFill/>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3">
                    <a:lumMod val="75000"/>
                  </a:schemeClr>
                </a:solidFill>
                <a:effectLst/>
                <a:uLnTx/>
                <a:uFillTx/>
                <a:latin typeface="Montserrat" panose="00000500000000000000" pitchFamily="50" charset="0"/>
                <a:ea typeface="+mn-ea"/>
                <a:cs typeface="+mn-cs"/>
              </a:rPr>
              <a:t>CUSTOMER NEEDS</a:t>
            </a:r>
          </a:p>
        </p:txBody>
      </p:sp>
      <p:sp>
        <p:nvSpPr>
          <p:cNvPr id="4" name="Freeform 3">
            <a:extLst>
              <a:ext uri="{FF2B5EF4-FFF2-40B4-BE49-F238E27FC236}">
                <a16:creationId xmlns:a16="http://schemas.microsoft.com/office/drawing/2014/main" id="{129B1CD2-DF3E-7D3D-C537-C788AE1AD60D}"/>
              </a:ext>
            </a:extLst>
          </p:cNvPr>
          <p:cNvSpPr/>
          <p:nvPr/>
        </p:nvSpPr>
        <p:spPr>
          <a:xfrm>
            <a:off x="5763864" y="2012844"/>
            <a:ext cx="1844281" cy="3732556"/>
          </a:xfrm>
          <a:custGeom>
            <a:avLst/>
            <a:gdLst>
              <a:gd name="connsiteX0" fmla="*/ 922141 w 1844281"/>
              <a:gd name="connsiteY0" fmla="*/ 0 h 3732556"/>
              <a:gd name="connsiteX1" fmla="*/ 985913 w 1844281"/>
              <a:gd name="connsiteY1" fmla="*/ 47649 h 3732556"/>
              <a:gd name="connsiteX2" fmla="*/ 1844281 w 1844281"/>
              <a:gd name="connsiteY2" fmla="*/ 1866278 h 3732556"/>
              <a:gd name="connsiteX3" fmla="*/ 985913 w 1844281"/>
              <a:gd name="connsiteY3" fmla="*/ 3684907 h 3732556"/>
              <a:gd name="connsiteX4" fmla="*/ 922141 w 1844281"/>
              <a:gd name="connsiteY4" fmla="*/ 3732556 h 3732556"/>
              <a:gd name="connsiteX5" fmla="*/ 858368 w 1844281"/>
              <a:gd name="connsiteY5" fmla="*/ 3684907 h 3732556"/>
              <a:gd name="connsiteX6" fmla="*/ 0 w 1844281"/>
              <a:gd name="connsiteY6" fmla="*/ 1866278 h 3732556"/>
              <a:gd name="connsiteX7" fmla="*/ 858368 w 1844281"/>
              <a:gd name="connsiteY7" fmla="*/ 47649 h 3732556"/>
              <a:gd name="connsiteX8" fmla="*/ 922141 w 1844281"/>
              <a:gd name="connsiteY8" fmla="*/ 0 h 373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281" h="3732556">
                <a:moveTo>
                  <a:pt x="922141" y="0"/>
                </a:moveTo>
                <a:lnTo>
                  <a:pt x="985913" y="47649"/>
                </a:lnTo>
                <a:cubicBezTo>
                  <a:pt x="1510140" y="479923"/>
                  <a:pt x="1844281" y="1134111"/>
                  <a:pt x="1844281" y="1866278"/>
                </a:cubicBezTo>
                <a:cubicBezTo>
                  <a:pt x="1844281" y="2598445"/>
                  <a:pt x="1510140" y="3252634"/>
                  <a:pt x="985913" y="3684907"/>
                </a:cubicBezTo>
                <a:lnTo>
                  <a:pt x="922141" y="3732556"/>
                </a:lnTo>
                <a:lnTo>
                  <a:pt x="858368" y="3684907"/>
                </a:lnTo>
                <a:cubicBezTo>
                  <a:pt x="334141" y="3252634"/>
                  <a:pt x="0" y="2598445"/>
                  <a:pt x="0" y="1866278"/>
                </a:cubicBezTo>
                <a:cubicBezTo>
                  <a:pt x="0" y="1134111"/>
                  <a:pt x="334141" y="479923"/>
                  <a:pt x="858368" y="47649"/>
                </a:cubicBezTo>
                <a:lnTo>
                  <a:pt x="922141" y="0"/>
                </a:lnTo>
                <a:close/>
              </a:path>
            </a:pathLst>
          </a:custGeom>
          <a:gradFill>
            <a:gsLst>
              <a:gs pos="80000">
                <a:schemeClr val="accent3">
                  <a:alpha val="15000"/>
                </a:schemeClr>
              </a:gs>
              <a:gs pos="23000">
                <a:schemeClr val="accent2">
                  <a:alpha val="2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41DD9E0-292B-4E94-8989-F21523EDB9A4}"/>
              </a:ext>
            </a:extLst>
          </p:cNvPr>
          <p:cNvSpPr txBox="1"/>
          <p:nvPr/>
        </p:nvSpPr>
        <p:spPr>
          <a:xfrm>
            <a:off x="3511943" y="2481603"/>
            <a:ext cx="2326198" cy="1237968"/>
          </a:xfrm>
          <a:prstGeom prst="rect">
            <a:avLst/>
          </a:prstGeom>
          <a:noFill/>
        </p:spPr>
        <p:txBody>
          <a:bodyPr wrap="square" rtlCol="0" anchor="ctr" anchorCtr="0">
            <a:spAutoFit/>
          </a:bodyPr>
          <a:lstStyle/>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Differentiate my brand from my competitors from my competitors</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Mobilize the customer to take XX action</a:t>
            </a:r>
          </a:p>
        </p:txBody>
      </p:sp>
      <p:sp>
        <p:nvSpPr>
          <p:cNvPr id="42" name="TextBox 41">
            <a:extLst>
              <a:ext uri="{FF2B5EF4-FFF2-40B4-BE49-F238E27FC236}">
                <a16:creationId xmlns:a16="http://schemas.microsoft.com/office/drawing/2014/main" id="{CF9A1F79-A8A9-4F13-B274-D1EAC4E8FA78}"/>
              </a:ext>
            </a:extLst>
          </p:cNvPr>
          <p:cNvSpPr txBox="1"/>
          <p:nvPr/>
        </p:nvSpPr>
        <p:spPr>
          <a:xfrm>
            <a:off x="3511943" y="4160461"/>
            <a:ext cx="2326198" cy="1096903"/>
          </a:xfrm>
          <a:prstGeom prst="rect">
            <a:avLst/>
          </a:prstGeom>
          <a:noFill/>
        </p:spPr>
        <p:txBody>
          <a:bodyPr wrap="square" rtlCol="0" anchor="ctr" anchorCtr="0">
            <a:spAutoFit/>
          </a:bodyPr>
          <a:lstStyle/>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Play on brand strengths</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Mobilize the customer</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Ensure consistency across channels</a:t>
            </a:r>
          </a:p>
        </p:txBody>
      </p:sp>
      <p:sp>
        <p:nvSpPr>
          <p:cNvPr id="44" name="TextBox 43">
            <a:extLst>
              <a:ext uri="{FF2B5EF4-FFF2-40B4-BE49-F238E27FC236}">
                <a16:creationId xmlns:a16="http://schemas.microsoft.com/office/drawing/2014/main" id="{F0B0052A-7C72-4FD1-8169-7C582DD9A391}"/>
              </a:ext>
            </a:extLst>
          </p:cNvPr>
          <p:cNvSpPr txBox="1"/>
          <p:nvPr/>
        </p:nvSpPr>
        <p:spPr>
          <a:xfrm>
            <a:off x="7829262" y="2596541"/>
            <a:ext cx="2063159" cy="944746"/>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Answers an unfulfilled need or an under fulfilled need (provide a superior experience)</a:t>
            </a:r>
          </a:p>
        </p:txBody>
      </p:sp>
      <p:sp>
        <p:nvSpPr>
          <p:cNvPr id="45" name="TextBox 44">
            <a:extLst>
              <a:ext uri="{FF2B5EF4-FFF2-40B4-BE49-F238E27FC236}">
                <a16:creationId xmlns:a16="http://schemas.microsoft.com/office/drawing/2014/main" id="{798E2215-7433-473D-8F29-F29F6A05FC43}"/>
              </a:ext>
            </a:extLst>
          </p:cNvPr>
          <p:cNvSpPr txBox="1"/>
          <p:nvPr/>
        </p:nvSpPr>
        <p:spPr>
          <a:xfrm>
            <a:off x="7825859" y="4160461"/>
            <a:ext cx="1766928" cy="725007"/>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Be relevant to my primary concerns (e.g. cost, efficacy, safety)</a:t>
            </a:r>
          </a:p>
        </p:txBody>
      </p:sp>
      <p:sp>
        <p:nvSpPr>
          <p:cNvPr id="46" name="TextBox 45">
            <a:extLst>
              <a:ext uri="{FF2B5EF4-FFF2-40B4-BE49-F238E27FC236}">
                <a16:creationId xmlns:a16="http://schemas.microsoft.com/office/drawing/2014/main" id="{E269ABA8-D055-4010-AF25-8446107690EE}"/>
              </a:ext>
            </a:extLst>
          </p:cNvPr>
          <p:cNvSpPr txBox="1"/>
          <p:nvPr/>
        </p:nvSpPr>
        <p:spPr>
          <a:xfrm>
            <a:off x="5974935" y="2894666"/>
            <a:ext cx="1424014" cy="489429"/>
          </a:xfrm>
          <a:prstGeom prst="rect">
            <a:avLst/>
          </a:prstGeom>
          <a:noFill/>
        </p:spPr>
        <p:txBody>
          <a:bodyPr wrap="square" rtlCol="0" anchor="ctr" anchorCtr="0">
            <a:spAutoFit/>
          </a:bodyPr>
          <a:lstStyle/>
          <a:p>
            <a:pPr marL="0" marR="0" lvl="0" indent="0" algn="ctr" defTabSz="914400" rtl="0" eaLnBrk="1" fontAlgn="auto" latinLnBrk="0" hangingPunct="1">
              <a:lnSpc>
                <a:spcPts val="164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PRIORITY CONTENT</a:t>
            </a:r>
          </a:p>
        </p:txBody>
      </p:sp>
      <p:sp>
        <p:nvSpPr>
          <p:cNvPr id="47" name="TextBox 46">
            <a:extLst>
              <a:ext uri="{FF2B5EF4-FFF2-40B4-BE49-F238E27FC236}">
                <a16:creationId xmlns:a16="http://schemas.microsoft.com/office/drawing/2014/main" id="{28268C1F-679C-40D2-9F4E-B325727C22DD}"/>
              </a:ext>
            </a:extLst>
          </p:cNvPr>
          <p:cNvSpPr txBox="1"/>
          <p:nvPr/>
        </p:nvSpPr>
        <p:spPr>
          <a:xfrm>
            <a:off x="5974935" y="4351114"/>
            <a:ext cx="1424014" cy="489429"/>
          </a:xfrm>
          <a:prstGeom prst="rect">
            <a:avLst/>
          </a:prstGeom>
          <a:noFill/>
        </p:spPr>
        <p:txBody>
          <a:bodyPr wrap="square" rtlCol="0" anchor="ctr" anchorCtr="0">
            <a:spAutoFit/>
          </a:bodyPr>
          <a:lstStyle/>
          <a:p>
            <a:pPr marL="0" marR="0" lvl="0" indent="0" algn="ctr" defTabSz="914400" rtl="0" eaLnBrk="1" fontAlgn="auto" latinLnBrk="0" hangingPunct="1">
              <a:lnSpc>
                <a:spcPts val="164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PRIORITY MESSAGE</a:t>
            </a:r>
          </a:p>
        </p:txBody>
      </p:sp>
      <p:grpSp>
        <p:nvGrpSpPr>
          <p:cNvPr id="9" name="Group 8">
            <a:extLst>
              <a:ext uri="{FF2B5EF4-FFF2-40B4-BE49-F238E27FC236}">
                <a16:creationId xmlns:a16="http://schemas.microsoft.com/office/drawing/2014/main" id="{0B43F213-C3CA-C65B-D79E-750200A6AC76}"/>
              </a:ext>
            </a:extLst>
          </p:cNvPr>
          <p:cNvGrpSpPr/>
          <p:nvPr/>
        </p:nvGrpSpPr>
        <p:grpSpPr>
          <a:xfrm>
            <a:off x="1196150" y="3879123"/>
            <a:ext cx="9799700" cy="0"/>
            <a:chOff x="1196150" y="3879123"/>
            <a:chExt cx="9799700" cy="0"/>
          </a:xfrm>
        </p:grpSpPr>
        <p:cxnSp>
          <p:nvCxnSpPr>
            <p:cNvPr id="30" name="Straight Connector 29">
              <a:extLst>
                <a:ext uri="{FF2B5EF4-FFF2-40B4-BE49-F238E27FC236}">
                  <a16:creationId xmlns:a16="http://schemas.microsoft.com/office/drawing/2014/main" id="{CD778436-5EE7-4B00-B54B-9746E2913374}"/>
                </a:ext>
              </a:extLst>
            </p:cNvPr>
            <p:cNvCxnSpPr>
              <a:cxnSpLocks/>
            </p:cNvCxnSpPr>
            <p:nvPr/>
          </p:nvCxnSpPr>
          <p:spPr>
            <a:xfrm>
              <a:off x="1196150" y="3879123"/>
              <a:ext cx="9799700" cy="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D8CEEE-95A4-2579-4861-32EC7B397095}"/>
                </a:ext>
              </a:extLst>
            </p:cNvPr>
            <p:cNvCxnSpPr>
              <a:cxnSpLocks/>
            </p:cNvCxnSpPr>
            <p:nvPr/>
          </p:nvCxnSpPr>
          <p:spPr>
            <a:xfrm>
              <a:off x="5763864" y="3879123"/>
              <a:ext cx="184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81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par>
                                <p:cTn id="11" presetID="0" presetClass="path" presetSubtype="0" decel="50000" fill="hold" grpId="1" nodeType="withEffect">
                                  <p:stCondLst>
                                    <p:cond delay="0"/>
                                  </p:stCondLst>
                                  <p:childTnLst>
                                    <p:animMotion origin="layout" path="M 0.11628 7.40741E-7 L 6.25E-7 7.40741E-7 " pathEditMode="relative" rAng="0" ptsTypes="AA">
                                      <p:cBhvr>
                                        <p:cTn id="12" dur="1500" fill="hold"/>
                                        <p:tgtEl>
                                          <p:spTgt spid="7"/>
                                        </p:tgtEl>
                                        <p:attrNameLst>
                                          <p:attrName>ppt_x</p:attrName>
                                          <p:attrName>ppt_y</p:attrName>
                                        </p:attrNameLst>
                                      </p:cBhvr>
                                      <p:rCtr x="-5807" y="0"/>
                                    </p:animMotion>
                                  </p:childTnLst>
                                </p:cTn>
                              </p:par>
                              <p:par>
                                <p:cTn id="13" presetID="0" presetClass="path" presetSubtype="0" decel="50000" fill="hold" grpId="1" nodeType="withEffect">
                                  <p:stCondLst>
                                    <p:cond delay="0"/>
                                  </p:stCondLst>
                                  <p:childTnLst>
                                    <p:animMotion origin="layout" path="M -0.11927 7.40741E-7 L -3.33333E-6 7.40741E-7 " pathEditMode="relative" rAng="0" ptsTypes="AA">
                                      <p:cBhvr>
                                        <p:cTn id="14" dur="1500" fill="hold"/>
                                        <p:tgtEl>
                                          <p:spTgt spid="17"/>
                                        </p:tgtEl>
                                        <p:attrNameLst>
                                          <p:attrName>ppt_x</p:attrName>
                                          <p:attrName>ppt_y</p:attrName>
                                        </p:attrNameLst>
                                      </p:cBhvr>
                                      <p:rCtr x="5885" y="0"/>
                                    </p:animMotion>
                                  </p:childTnLst>
                                </p:cTn>
                              </p:par>
                              <p:par>
                                <p:cTn id="15" presetID="55" presetClass="entr" presetSubtype="0" fill="hold"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p:cTn id="17" dur="1500" fill="hold"/>
                                        <p:tgtEl>
                                          <p:spTgt spid="6"/>
                                        </p:tgtEl>
                                        <p:attrNameLst>
                                          <p:attrName>ppt_w</p:attrName>
                                        </p:attrNameLst>
                                      </p:cBhvr>
                                      <p:tavLst>
                                        <p:tav tm="0">
                                          <p:val>
                                            <p:strVal val="#ppt_w*0.70"/>
                                          </p:val>
                                        </p:tav>
                                        <p:tav tm="100000">
                                          <p:val>
                                            <p:strVal val="#ppt_w"/>
                                          </p:val>
                                        </p:tav>
                                      </p:tavLst>
                                    </p:anim>
                                    <p:anim calcmode="lin" valueType="num">
                                      <p:cBhvr>
                                        <p:cTn id="18" dur="1500" fill="hold"/>
                                        <p:tgtEl>
                                          <p:spTgt spid="6"/>
                                        </p:tgtEl>
                                        <p:attrNameLst>
                                          <p:attrName>ppt_h</p:attrName>
                                        </p:attrNameLst>
                                      </p:cBhvr>
                                      <p:tavLst>
                                        <p:tav tm="0">
                                          <p:val>
                                            <p:strVal val="#ppt_h"/>
                                          </p:val>
                                        </p:tav>
                                        <p:tav tm="100000">
                                          <p:val>
                                            <p:strVal val="#ppt_h"/>
                                          </p:val>
                                        </p:tav>
                                      </p:tavLst>
                                    </p:anim>
                                    <p:animEffect transition="in" filter="fade">
                                      <p:cBhvr>
                                        <p:cTn id="19" dur="1500"/>
                                        <p:tgtEl>
                                          <p:spTgt spid="6"/>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par>
                                <p:cTn id="23" presetID="16" presetClass="entr" presetSubtype="37" fill="hold" grpId="0" nodeType="withEffect">
                                  <p:stCondLst>
                                    <p:cond delay="1500"/>
                                  </p:stCondLst>
                                  <p:childTnLst>
                                    <p:set>
                                      <p:cBhvr>
                                        <p:cTn id="24" dur="1" fill="hold">
                                          <p:stCondLst>
                                            <p:cond delay="0"/>
                                          </p:stCondLst>
                                        </p:cTn>
                                        <p:tgtEl>
                                          <p:spTgt spid="27"/>
                                        </p:tgtEl>
                                        <p:attrNameLst>
                                          <p:attrName>style.visibility</p:attrName>
                                        </p:attrNameLst>
                                      </p:cBhvr>
                                      <p:to>
                                        <p:strVal val="visible"/>
                                      </p:to>
                                    </p:set>
                                    <p:animEffect transition="in" filter="barn(outVertical)">
                                      <p:cBhvr>
                                        <p:cTn id="25" dur="1000"/>
                                        <p:tgtEl>
                                          <p:spTgt spid="27"/>
                                        </p:tgtEl>
                                      </p:cBhvr>
                                    </p:animEffect>
                                  </p:childTnLst>
                                </p:cTn>
                              </p:par>
                              <p:par>
                                <p:cTn id="26" presetID="16" presetClass="entr" presetSubtype="37"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barn(outVertical)">
                                      <p:cBhvr>
                                        <p:cTn id="28" dur="1000"/>
                                        <p:tgtEl>
                                          <p:spTgt spid="29"/>
                                        </p:tgtEl>
                                      </p:cBhvr>
                                    </p:animEffect>
                                  </p:childTnLst>
                                </p:cTn>
                              </p:par>
                              <p:par>
                                <p:cTn id="29" presetID="22" presetClass="entr" presetSubtype="8" fill="hold"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500"/>
                                        <p:tgtEl>
                                          <p:spTgt spid="9"/>
                                        </p:tgtEl>
                                      </p:cBhvr>
                                    </p:animEffect>
                                  </p:childTnLst>
                                </p:cTn>
                              </p:par>
                              <p:par>
                                <p:cTn id="32" presetID="12" presetClass="entr" presetSubtype="8" fill="hold" grpId="0" nodeType="withEffect">
                                  <p:stCondLst>
                                    <p:cond delay="20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1500"/>
                                        <p:tgtEl>
                                          <p:spTgt spid="33"/>
                                        </p:tgtEl>
                                        <p:attrNameLst>
                                          <p:attrName>ppt_x</p:attrName>
                                        </p:attrNameLst>
                                      </p:cBhvr>
                                      <p:tavLst>
                                        <p:tav tm="0">
                                          <p:val>
                                            <p:strVal val="#ppt_x-#ppt_w*1.125000"/>
                                          </p:val>
                                        </p:tav>
                                        <p:tav tm="100000">
                                          <p:val>
                                            <p:strVal val="#ppt_x"/>
                                          </p:val>
                                        </p:tav>
                                      </p:tavLst>
                                    </p:anim>
                                    <p:animEffect transition="in" filter="wipe(right)">
                                      <p:cBhvr>
                                        <p:cTn id="35" dur="1500"/>
                                        <p:tgtEl>
                                          <p:spTgt spid="33"/>
                                        </p:tgtEl>
                                      </p:cBhvr>
                                    </p:animEffect>
                                  </p:childTnLst>
                                </p:cTn>
                              </p:par>
                              <p:par>
                                <p:cTn id="36" presetID="12" presetClass="entr" presetSubtype="8" fill="hold" grpId="0" nodeType="withEffect">
                                  <p:stCondLst>
                                    <p:cond delay="200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500"/>
                                        <p:tgtEl>
                                          <p:spTgt spid="35"/>
                                        </p:tgtEl>
                                        <p:attrNameLst>
                                          <p:attrName>ppt_x</p:attrName>
                                        </p:attrNameLst>
                                      </p:cBhvr>
                                      <p:tavLst>
                                        <p:tav tm="0">
                                          <p:val>
                                            <p:strVal val="#ppt_x-#ppt_w*1.125000"/>
                                          </p:val>
                                        </p:tav>
                                        <p:tav tm="100000">
                                          <p:val>
                                            <p:strVal val="#ppt_x"/>
                                          </p:val>
                                        </p:tav>
                                      </p:tavLst>
                                    </p:anim>
                                    <p:animEffect transition="in" filter="wipe(right)">
                                      <p:cBhvr>
                                        <p:cTn id="39" dur="1500"/>
                                        <p:tgtEl>
                                          <p:spTgt spid="35"/>
                                        </p:tgtEl>
                                      </p:cBhvr>
                                    </p:animEffect>
                                  </p:childTnLst>
                                </p:cTn>
                              </p:par>
                              <p:par>
                                <p:cTn id="40" presetID="10" presetClass="entr" presetSubtype="0" fill="hold" grpId="0" nodeType="withEffect">
                                  <p:stCondLst>
                                    <p:cond delay="3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500"/>
                                        <p:tgtEl>
                                          <p:spTgt spid="39"/>
                                        </p:tgtEl>
                                      </p:cBhvr>
                                    </p:animEffect>
                                  </p:childTnLst>
                                </p:cTn>
                              </p:par>
                              <p:par>
                                <p:cTn id="43" presetID="10" presetClass="entr" presetSubtype="0" fill="hold" grpId="0" nodeType="withEffect">
                                  <p:stCondLst>
                                    <p:cond delay="35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1500"/>
                                        <p:tgtEl>
                                          <p:spTgt spid="44"/>
                                        </p:tgtEl>
                                      </p:cBhvr>
                                    </p:animEffect>
                                  </p:childTnLst>
                                </p:cTn>
                              </p:par>
                              <p:par>
                                <p:cTn id="46" presetID="10" presetClass="entr" presetSubtype="0" fill="hold" grpId="0" nodeType="withEffect">
                                  <p:stCondLst>
                                    <p:cond delay="350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500"/>
                                        <p:tgtEl>
                                          <p:spTgt spid="42"/>
                                        </p:tgtEl>
                                      </p:cBhvr>
                                    </p:animEffect>
                                  </p:childTnLst>
                                </p:cTn>
                              </p:par>
                              <p:par>
                                <p:cTn id="49" presetID="10" presetClass="entr" presetSubtype="0" fill="hold" grpId="0" nodeType="withEffect">
                                  <p:stCondLst>
                                    <p:cond delay="35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500"/>
                                        <p:tgtEl>
                                          <p:spTgt spid="45"/>
                                        </p:tgtEl>
                                      </p:cBhvr>
                                    </p:animEffect>
                                  </p:childTnLst>
                                </p:cTn>
                              </p:par>
                              <p:par>
                                <p:cTn id="52" presetID="23" presetClass="entr" presetSubtype="16" fill="hold" grpId="0" nodeType="withEffect">
                                  <p:stCondLst>
                                    <p:cond delay="4000"/>
                                  </p:stCondLst>
                                  <p:childTnLst>
                                    <p:set>
                                      <p:cBhvr>
                                        <p:cTn id="53" dur="1" fill="hold">
                                          <p:stCondLst>
                                            <p:cond delay="0"/>
                                          </p:stCondLst>
                                        </p:cTn>
                                        <p:tgtEl>
                                          <p:spTgt spid="47"/>
                                        </p:tgtEl>
                                        <p:attrNameLst>
                                          <p:attrName>style.visibility</p:attrName>
                                        </p:attrNameLst>
                                      </p:cBhvr>
                                      <p:to>
                                        <p:strVal val="visible"/>
                                      </p:to>
                                    </p:set>
                                    <p:anim calcmode="lin" valueType="num">
                                      <p:cBhvr>
                                        <p:cTn id="54" dur="1500" fill="hold"/>
                                        <p:tgtEl>
                                          <p:spTgt spid="47"/>
                                        </p:tgtEl>
                                        <p:attrNameLst>
                                          <p:attrName>ppt_w</p:attrName>
                                        </p:attrNameLst>
                                      </p:cBhvr>
                                      <p:tavLst>
                                        <p:tav tm="0">
                                          <p:val>
                                            <p:fltVal val="0"/>
                                          </p:val>
                                        </p:tav>
                                        <p:tav tm="100000">
                                          <p:val>
                                            <p:strVal val="#ppt_w"/>
                                          </p:val>
                                        </p:tav>
                                      </p:tavLst>
                                    </p:anim>
                                    <p:anim calcmode="lin" valueType="num">
                                      <p:cBhvr>
                                        <p:cTn id="55" dur="1500" fill="hold"/>
                                        <p:tgtEl>
                                          <p:spTgt spid="47"/>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40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1500" fill="hold"/>
                                        <p:tgtEl>
                                          <p:spTgt spid="46"/>
                                        </p:tgtEl>
                                        <p:attrNameLst>
                                          <p:attrName>ppt_w</p:attrName>
                                        </p:attrNameLst>
                                      </p:cBhvr>
                                      <p:tavLst>
                                        <p:tav tm="0">
                                          <p:val>
                                            <p:fltVal val="0"/>
                                          </p:val>
                                        </p:tav>
                                        <p:tav tm="100000">
                                          <p:val>
                                            <p:strVal val="#ppt_w"/>
                                          </p:val>
                                        </p:tav>
                                      </p:tavLst>
                                    </p:anim>
                                    <p:anim calcmode="lin" valueType="num">
                                      <p:cBhvr>
                                        <p:cTn id="59" dur="1500" fill="hold"/>
                                        <p:tgtEl>
                                          <p:spTgt spid="46"/>
                                        </p:tgtEl>
                                        <p:attrNameLst>
                                          <p:attrName>ppt_h</p:attrName>
                                        </p:attrNameLst>
                                      </p:cBhvr>
                                      <p:tavLst>
                                        <p:tav tm="0">
                                          <p:val>
                                            <p:fltVal val="0"/>
                                          </p:val>
                                        </p:tav>
                                        <p:tav tm="100000">
                                          <p:val>
                                            <p:strVal val="#ppt_h"/>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2000"/>
                                        <p:tgtEl>
                                          <p:spTgt spid="11"/>
                                        </p:tgtEl>
                                      </p:cBhvr>
                                    </p:animEffect>
                                  </p:childTnLst>
                                </p:cTn>
                              </p:par>
                              <p:par>
                                <p:cTn id="66" presetID="0" presetClass="path" presetSubtype="0" fill="hold" grpId="1" nodeType="withEffect">
                                  <p:stCondLst>
                                    <p:cond delay="0"/>
                                  </p:stCondLst>
                                  <p:childTnLst>
                                    <p:animMotion origin="layout" path="M -0.0737 -0.09977 L 4.16667E-7 4.81481E-6 " pathEditMode="relative" rAng="0" ptsTypes="AA">
                                      <p:cBhvr>
                                        <p:cTn id="67" dur="10000" fill="hold"/>
                                        <p:tgtEl>
                                          <p:spTgt spid="10"/>
                                        </p:tgtEl>
                                        <p:attrNameLst>
                                          <p:attrName>ppt_x</p:attrName>
                                          <p:attrName>ppt_y</p:attrName>
                                        </p:attrNameLst>
                                      </p:cBhvr>
                                      <p:rCtr x="3685" y="4977"/>
                                    </p:animMotion>
                                  </p:childTnLst>
                                </p:cTn>
                              </p:par>
                              <p:par>
                                <p:cTn id="68" presetID="23" presetClass="entr" presetSubtype="272"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7000" fill="hold"/>
                                        <p:tgtEl>
                                          <p:spTgt spid="11"/>
                                        </p:tgtEl>
                                        <p:attrNameLst>
                                          <p:attrName>ppt_w</p:attrName>
                                        </p:attrNameLst>
                                      </p:cBhvr>
                                      <p:tavLst>
                                        <p:tav tm="0">
                                          <p:val>
                                            <p:strVal val="2/3*#ppt_w"/>
                                          </p:val>
                                        </p:tav>
                                        <p:tav tm="100000">
                                          <p:val>
                                            <p:strVal val="#ppt_w"/>
                                          </p:val>
                                        </p:tav>
                                      </p:tavLst>
                                    </p:anim>
                                    <p:anim calcmode="lin" valueType="num">
                                      <p:cBhvr>
                                        <p:cTn id="71" dur="7000" fill="hold"/>
                                        <p:tgtEl>
                                          <p:spTgt spid="1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0" grpId="0" animBg="1"/>
      <p:bldP spid="10" grpId="1" animBg="1"/>
      <p:bldP spid="17" grpId="0" animBg="1"/>
      <p:bldP spid="17" grpId="1" animBg="1"/>
      <p:bldP spid="7" grpId="0" animBg="1"/>
      <p:bldP spid="7" grpId="1" animBg="1"/>
      <p:bldP spid="33" grpId="0"/>
      <p:bldP spid="35" grpId="0"/>
      <p:bldP spid="27" grpId="0"/>
      <p:bldP spid="29" grpId="0"/>
      <p:bldP spid="4" grpId="0" animBg="1"/>
      <p:bldP spid="39" grpId="0"/>
      <p:bldP spid="42" grpId="0"/>
      <p:bldP spid="44" grpId="0"/>
      <p:bldP spid="45" grpId="0"/>
      <p:bldP spid="46"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BC7526-E1BA-49C0-B149-5B4DC48220D3}"/>
              </a:ext>
            </a:extLst>
          </p:cNvPr>
          <p:cNvSpPr txBox="1"/>
          <p:nvPr/>
        </p:nvSpPr>
        <p:spPr>
          <a:xfrm>
            <a:off x="670147" y="731207"/>
            <a:ext cx="4533613"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Blue Ocean Assessment</a:t>
            </a:r>
          </a:p>
        </p:txBody>
      </p:sp>
      <p:sp>
        <p:nvSpPr>
          <p:cNvPr id="12" name="Rectangle 11">
            <a:extLst>
              <a:ext uri="{FF2B5EF4-FFF2-40B4-BE49-F238E27FC236}">
                <a16:creationId xmlns:a16="http://schemas.microsoft.com/office/drawing/2014/main" id="{4EB7EB45-99E9-4B01-856E-FE5CA2989A52}"/>
              </a:ext>
            </a:extLst>
          </p:cNvPr>
          <p:cNvSpPr/>
          <p:nvPr/>
        </p:nvSpPr>
        <p:spPr>
          <a:xfrm>
            <a:off x="2889658" y="1500456"/>
            <a:ext cx="7315840" cy="67544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182880" bIns="91440" numCol="1" rtlCol="0" anchor="ctr" anchorCtr="0">
            <a:noAutofit/>
          </a:bodyPr>
          <a:lstStyle/>
          <a:p>
            <a:pPr>
              <a:lnSpc>
                <a:spcPts val="1600"/>
              </a:lnSpc>
            </a:pPr>
            <a:r>
              <a:rPr lang="en-US" sz="1100" dirty="0">
                <a:solidFill>
                  <a:schemeClr val="tx1"/>
                </a:solidFill>
                <a:latin typeface="Montserrat" panose="00000500000000000000" pitchFamily="50" charset="0"/>
              </a:rPr>
              <a:t>Is there exceptional buyer utility in your business idea?</a:t>
            </a:r>
          </a:p>
        </p:txBody>
      </p:sp>
      <p:sp>
        <p:nvSpPr>
          <p:cNvPr id="13" name="Rectangle 12">
            <a:extLst>
              <a:ext uri="{FF2B5EF4-FFF2-40B4-BE49-F238E27FC236}">
                <a16:creationId xmlns:a16="http://schemas.microsoft.com/office/drawing/2014/main" id="{996A648F-F1FA-4B76-9658-6CD5B0ACA6A5}"/>
              </a:ext>
            </a:extLst>
          </p:cNvPr>
          <p:cNvSpPr/>
          <p:nvPr/>
        </p:nvSpPr>
        <p:spPr>
          <a:xfrm flipH="1">
            <a:off x="985298" y="2555526"/>
            <a:ext cx="7315840" cy="67544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182880" bIns="91440" numCol="1" rtlCol="0" anchor="ctr" anchorCtr="0">
            <a:noAutofit/>
          </a:bodyPr>
          <a:lstStyle/>
          <a:p>
            <a:pPr>
              <a:lnSpc>
                <a:spcPts val="1600"/>
              </a:lnSpc>
            </a:pPr>
            <a:r>
              <a:rPr lang="en-US" sz="1100" dirty="0">
                <a:solidFill>
                  <a:schemeClr val="tx1"/>
                </a:solidFill>
                <a:latin typeface="Montserrat" panose="00000500000000000000" pitchFamily="50" charset="0"/>
              </a:rPr>
              <a:t>Is your price easily accessible to the mass of buyers?</a:t>
            </a:r>
          </a:p>
        </p:txBody>
      </p:sp>
      <p:sp>
        <p:nvSpPr>
          <p:cNvPr id="14" name="Rectangle 13">
            <a:extLst>
              <a:ext uri="{FF2B5EF4-FFF2-40B4-BE49-F238E27FC236}">
                <a16:creationId xmlns:a16="http://schemas.microsoft.com/office/drawing/2014/main" id="{FE998337-2AB8-4329-ACE6-168E0FBE3E43}"/>
              </a:ext>
            </a:extLst>
          </p:cNvPr>
          <p:cNvSpPr/>
          <p:nvPr/>
        </p:nvSpPr>
        <p:spPr>
          <a:xfrm>
            <a:off x="2889658" y="3610596"/>
            <a:ext cx="7315840" cy="67544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182880" bIns="91440" numCol="1" rtlCol="0" anchor="ctr" anchorCtr="0">
            <a:noAutofit/>
          </a:bodyPr>
          <a:lstStyle/>
          <a:p>
            <a:pPr>
              <a:lnSpc>
                <a:spcPts val="1600"/>
              </a:lnSpc>
            </a:pPr>
            <a:r>
              <a:rPr lang="en-US" sz="1100" dirty="0">
                <a:solidFill>
                  <a:schemeClr val="tx1"/>
                </a:solidFill>
                <a:latin typeface="Montserrat" panose="00000500000000000000" pitchFamily="50" charset="0"/>
              </a:rPr>
              <a:t>Can you attain your cost target to profit at your strategic price?</a:t>
            </a:r>
          </a:p>
        </p:txBody>
      </p:sp>
      <p:sp>
        <p:nvSpPr>
          <p:cNvPr id="15" name="Rectangle 14">
            <a:extLst>
              <a:ext uri="{FF2B5EF4-FFF2-40B4-BE49-F238E27FC236}">
                <a16:creationId xmlns:a16="http://schemas.microsoft.com/office/drawing/2014/main" id="{74F57426-E166-4A8D-B7DE-3A56F972AA58}"/>
              </a:ext>
            </a:extLst>
          </p:cNvPr>
          <p:cNvSpPr/>
          <p:nvPr/>
        </p:nvSpPr>
        <p:spPr>
          <a:xfrm flipH="1">
            <a:off x="985298" y="4665666"/>
            <a:ext cx="7315840" cy="67544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45720" rIns="182880" bIns="91440" numCol="1" rtlCol="0" anchor="ctr" anchorCtr="0">
            <a:noAutofit/>
          </a:bodyPr>
          <a:lstStyle/>
          <a:p>
            <a:pPr>
              <a:lnSpc>
                <a:spcPts val="1600"/>
              </a:lnSpc>
            </a:pPr>
            <a:r>
              <a:rPr lang="en-US" sz="1100" dirty="0">
                <a:solidFill>
                  <a:schemeClr val="tx1"/>
                </a:solidFill>
                <a:latin typeface="Montserrat" panose="00000500000000000000" pitchFamily="50" charset="0"/>
              </a:rPr>
              <a:t>What are the adoption hurdles in actualizing your business idea? Are they addressed upfront?</a:t>
            </a:r>
          </a:p>
        </p:txBody>
      </p:sp>
      <p:sp>
        <p:nvSpPr>
          <p:cNvPr id="16" name="Rectangle 15">
            <a:extLst>
              <a:ext uri="{FF2B5EF4-FFF2-40B4-BE49-F238E27FC236}">
                <a16:creationId xmlns:a16="http://schemas.microsoft.com/office/drawing/2014/main" id="{40FE3EB3-BB40-44E9-B1AB-6150C23E9CAE}"/>
              </a:ext>
            </a:extLst>
          </p:cNvPr>
          <p:cNvSpPr/>
          <p:nvPr/>
        </p:nvSpPr>
        <p:spPr>
          <a:xfrm>
            <a:off x="985299" y="5720736"/>
            <a:ext cx="10206296" cy="675440"/>
          </a:xfrm>
          <a:prstGeom prst="rect">
            <a:avLst/>
          </a:prstGeom>
          <a:gradFill flip="none" rotWithShape="1">
            <a:gsLst>
              <a:gs pos="0">
                <a:schemeClr val="accent6">
                  <a:lumMod val="75000"/>
                </a:schemeClr>
              </a:gs>
              <a:gs pos="100000">
                <a:srgbClr val="01B3FB"/>
              </a:gs>
              <a:gs pos="76000">
                <a:schemeClr val="accent2">
                  <a:alpha val="7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ontserrat" panose="00000500000000000000" pitchFamily="50" charset="0"/>
              </a:rPr>
              <a:t>A commercially viable Blue Ocean idea</a:t>
            </a:r>
          </a:p>
        </p:txBody>
      </p:sp>
      <p:cxnSp>
        <p:nvCxnSpPr>
          <p:cNvPr id="37" name="Connector: Elbow 36">
            <a:extLst>
              <a:ext uri="{FF2B5EF4-FFF2-40B4-BE49-F238E27FC236}">
                <a16:creationId xmlns:a16="http://schemas.microsoft.com/office/drawing/2014/main" id="{9585C050-B9A2-4B82-9DBF-5CCEB24018AA}"/>
              </a:ext>
            </a:extLst>
          </p:cNvPr>
          <p:cNvCxnSpPr>
            <a:cxnSpLocks/>
          </p:cNvCxnSpPr>
          <p:nvPr/>
        </p:nvCxnSpPr>
        <p:spPr>
          <a:xfrm flipV="1">
            <a:off x="10205498" y="1656020"/>
            <a:ext cx="12700" cy="1055070"/>
          </a:xfrm>
          <a:prstGeom prst="bentConnector3">
            <a:avLst>
              <a:gd name="adj1" fmla="val 7500000"/>
            </a:avLst>
          </a:prstGeom>
          <a:ln w="25400">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EE9C232-8F79-4B53-B33E-5BC62ACFD87C}"/>
              </a:ext>
            </a:extLst>
          </p:cNvPr>
          <p:cNvCxnSpPr>
            <a:cxnSpLocks/>
          </p:cNvCxnSpPr>
          <p:nvPr/>
        </p:nvCxnSpPr>
        <p:spPr>
          <a:xfrm flipV="1">
            <a:off x="10205498" y="4130472"/>
            <a:ext cx="12700" cy="1055070"/>
          </a:xfrm>
          <a:prstGeom prst="bentConnector3">
            <a:avLst>
              <a:gd name="adj1" fmla="val 7500000"/>
            </a:avLst>
          </a:prstGeom>
          <a:ln w="25400">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949650A-29A0-4C52-ADA4-52D567C0810C}"/>
              </a:ext>
            </a:extLst>
          </p:cNvPr>
          <p:cNvCxnSpPr>
            <a:cxnSpLocks/>
          </p:cNvCxnSpPr>
          <p:nvPr/>
        </p:nvCxnSpPr>
        <p:spPr>
          <a:xfrm flipV="1">
            <a:off x="10205498" y="2866654"/>
            <a:ext cx="12700" cy="1108254"/>
          </a:xfrm>
          <a:prstGeom prst="bentConnector3">
            <a:avLst>
              <a:gd name="adj1" fmla="val 7500000"/>
            </a:avLst>
          </a:prstGeom>
          <a:ln w="25400">
            <a:solidFill>
              <a:schemeClr val="tx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D1016C4-0287-408B-9B70-0374733DAF15}"/>
              </a:ext>
            </a:extLst>
          </p:cNvPr>
          <p:cNvSpPr/>
          <p:nvPr/>
        </p:nvSpPr>
        <p:spPr>
          <a:xfrm>
            <a:off x="10919205" y="1943100"/>
            <a:ext cx="480910" cy="480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lumMod val="60000"/>
                    <a:lumOff val="40000"/>
                  </a:schemeClr>
                </a:solidFill>
                <a:latin typeface="Montserrat" panose="00000500000000000000" pitchFamily="50" charset="0"/>
              </a:rPr>
              <a:t>No</a:t>
            </a:r>
          </a:p>
        </p:txBody>
      </p:sp>
      <p:sp>
        <p:nvSpPr>
          <p:cNvPr id="60" name="Oval 59">
            <a:extLst>
              <a:ext uri="{FF2B5EF4-FFF2-40B4-BE49-F238E27FC236}">
                <a16:creationId xmlns:a16="http://schemas.microsoft.com/office/drawing/2014/main" id="{32208191-1F8D-4214-B630-3F5768B7145A}"/>
              </a:ext>
            </a:extLst>
          </p:cNvPr>
          <p:cNvSpPr/>
          <p:nvPr/>
        </p:nvSpPr>
        <p:spPr>
          <a:xfrm>
            <a:off x="10919205" y="3180326"/>
            <a:ext cx="480910" cy="480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lumMod val="60000"/>
                    <a:lumOff val="40000"/>
                  </a:schemeClr>
                </a:solidFill>
                <a:latin typeface="Montserrat" panose="00000500000000000000" pitchFamily="50" charset="0"/>
              </a:rPr>
              <a:t>No</a:t>
            </a:r>
          </a:p>
        </p:txBody>
      </p:sp>
      <p:sp>
        <p:nvSpPr>
          <p:cNvPr id="61" name="Oval 60">
            <a:extLst>
              <a:ext uri="{FF2B5EF4-FFF2-40B4-BE49-F238E27FC236}">
                <a16:creationId xmlns:a16="http://schemas.microsoft.com/office/drawing/2014/main" id="{35898894-185F-427E-8DBE-9A58382146A6}"/>
              </a:ext>
            </a:extLst>
          </p:cNvPr>
          <p:cNvSpPr/>
          <p:nvPr/>
        </p:nvSpPr>
        <p:spPr>
          <a:xfrm>
            <a:off x="10919205" y="4417552"/>
            <a:ext cx="480910" cy="480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lumMod val="60000"/>
                    <a:lumOff val="40000"/>
                  </a:schemeClr>
                </a:solidFill>
                <a:latin typeface="Montserrat" panose="00000500000000000000" pitchFamily="50" charset="0"/>
              </a:rPr>
              <a:t>No</a:t>
            </a:r>
          </a:p>
        </p:txBody>
      </p:sp>
      <p:sp>
        <p:nvSpPr>
          <p:cNvPr id="63" name="TextBox 62">
            <a:extLst>
              <a:ext uri="{FF2B5EF4-FFF2-40B4-BE49-F238E27FC236}">
                <a16:creationId xmlns:a16="http://schemas.microsoft.com/office/drawing/2014/main" id="{129571FD-C7D7-4000-812B-371E083E856A}"/>
              </a:ext>
            </a:extLst>
          </p:cNvPr>
          <p:cNvSpPr txBox="1"/>
          <p:nvPr/>
        </p:nvSpPr>
        <p:spPr>
          <a:xfrm>
            <a:off x="10352224" y="1694204"/>
            <a:ext cx="689611" cy="246221"/>
          </a:xfrm>
          <a:prstGeom prst="rect">
            <a:avLst/>
          </a:prstGeom>
          <a:noFill/>
        </p:spPr>
        <p:txBody>
          <a:bodyPr wrap="square" rtlCol="0" anchor="ctr" anchorCtr="0">
            <a:spAutoFit/>
          </a:bodyPr>
          <a:lstStyle/>
          <a:p>
            <a:pPr algn="ctr"/>
            <a:r>
              <a:rPr lang="en-US" sz="1000" i="1" dirty="0">
                <a:solidFill>
                  <a:schemeClr val="tx2">
                    <a:lumMod val="60000"/>
                    <a:lumOff val="40000"/>
                  </a:schemeClr>
                </a:solidFill>
                <a:latin typeface="Montserrat" panose="00000500000000000000" pitchFamily="50" charset="0"/>
              </a:rPr>
              <a:t>Rethink</a:t>
            </a:r>
          </a:p>
        </p:txBody>
      </p:sp>
      <p:sp>
        <p:nvSpPr>
          <p:cNvPr id="64" name="TextBox 63">
            <a:extLst>
              <a:ext uri="{FF2B5EF4-FFF2-40B4-BE49-F238E27FC236}">
                <a16:creationId xmlns:a16="http://schemas.microsoft.com/office/drawing/2014/main" id="{562793C8-020F-41DB-92DF-A37BEFD5B4A9}"/>
              </a:ext>
            </a:extLst>
          </p:cNvPr>
          <p:cNvSpPr txBox="1"/>
          <p:nvPr/>
        </p:nvSpPr>
        <p:spPr>
          <a:xfrm>
            <a:off x="10352224" y="2900940"/>
            <a:ext cx="689611" cy="246221"/>
          </a:xfrm>
          <a:prstGeom prst="rect">
            <a:avLst/>
          </a:prstGeom>
          <a:noFill/>
        </p:spPr>
        <p:txBody>
          <a:bodyPr wrap="square" rtlCol="0" anchor="ctr" anchorCtr="0">
            <a:spAutoFit/>
          </a:bodyPr>
          <a:lstStyle/>
          <a:p>
            <a:pPr algn="ctr"/>
            <a:r>
              <a:rPr lang="en-US" sz="1000" i="1" dirty="0">
                <a:solidFill>
                  <a:schemeClr val="tx2">
                    <a:lumMod val="60000"/>
                    <a:lumOff val="40000"/>
                  </a:schemeClr>
                </a:solidFill>
                <a:latin typeface="Montserrat" panose="00000500000000000000" pitchFamily="50" charset="0"/>
              </a:rPr>
              <a:t>Rethink</a:t>
            </a:r>
          </a:p>
        </p:txBody>
      </p:sp>
      <p:sp>
        <p:nvSpPr>
          <p:cNvPr id="65" name="TextBox 64">
            <a:extLst>
              <a:ext uri="{FF2B5EF4-FFF2-40B4-BE49-F238E27FC236}">
                <a16:creationId xmlns:a16="http://schemas.microsoft.com/office/drawing/2014/main" id="{2A930E1A-251B-47B8-A9D5-A440E0F41C4E}"/>
              </a:ext>
            </a:extLst>
          </p:cNvPr>
          <p:cNvSpPr txBox="1"/>
          <p:nvPr/>
        </p:nvSpPr>
        <p:spPr>
          <a:xfrm>
            <a:off x="10352224" y="4167632"/>
            <a:ext cx="689611" cy="246221"/>
          </a:xfrm>
          <a:prstGeom prst="rect">
            <a:avLst/>
          </a:prstGeom>
          <a:noFill/>
        </p:spPr>
        <p:txBody>
          <a:bodyPr wrap="square" rtlCol="0" anchor="ctr" anchorCtr="0">
            <a:spAutoFit/>
          </a:bodyPr>
          <a:lstStyle/>
          <a:p>
            <a:pPr algn="ctr"/>
            <a:r>
              <a:rPr lang="en-US" sz="1000" i="1" dirty="0">
                <a:solidFill>
                  <a:schemeClr val="tx2">
                    <a:lumMod val="60000"/>
                    <a:lumOff val="40000"/>
                  </a:schemeClr>
                </a:solidFill>
                <a:latin typeface="Montserrat" panose="00000500000000000000" pitchFamily="50" charset="0"/>
              </a:rPr>
              <a:t>Rethink</a:t>
            </a:r>
          </a:p>
        </p:txBody>
      </p:sp>
      <p:sp>
        <p:nvSpPr>
          <p:cNvPr id="11" name="Rectangle 10">
            <a:extLst>
              <a:ext uri="{FF2B5EF4-FFF2-40B4-BE49-F238E27FC236}">
                <a16:creationId xmlns:a16="http://schemas.microsoft.com/office/drawing/2014/main" id="{1240CC1B-D268-662D-F9FF-DD8EF834E382}"/>
              </a:ext>
            </a:extLst>
          </p:cNvPr>
          <p:cNvSpPr/>
          <p:nvPr/>
        </p:nvSpPr>
        <p:spPr>
          <a:xfrm>
            <a:off x="985298" y="1497825"/>
            <a:ext cx="1904360" cy="675440"/>
          </a:xfrm>
          <a:prstGeom prst="rect">
            <a:avLst/>
          </a:prstGeom>
          <a:gradFill>
            <a:gsLst>
              <a:gs pos="26000">
                <a:schemeClr val="accent2">
                  <a:alpha val="20000"/>
                </a:schemeClr>
              </a:gs>
              <a:gs pos="100000">
                <a:schemeClr val="accent3">
                  <a:alpha val="15000"/>
                </a:schemeClr>
              </a:gs>
            </a:gsLst>
            <a:path path="circle">
              <a:fillToRect r="100000" b="100000"/>
            </a:path>
          </a:gra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itchFamily="2" charset="77"/>
              </a:rPr>
              <a:t>BUYER UTILITY</a:t>
            </a:r>
          </a:p>
        </p:txBody>
      </p:sp>
      <p:sp>
        <p:nvSpPr>
          <p:cNvPr id="17" name="Rectangle 16">
            <a:extLst>
              <a:ext uri="{FF2B5EF4-FFF2-40B4-BE49-F238E27FC236}">
                <a16:creationId xmlns:a16="http://schemas.microsoft.com/office/drawing/2014/main" id="{09FE42BC-2FED-CE5D-1812-C480D3A895C3}"/>
              </a:ext>
            </a:extLst>
          </p:cNvPr>
          <p:cNvSpPr/>
          <p:nvPr/>
        </p:nvSpPr>
        <p:spPr>
          <a:xfrm>
            <a:off x="8301138" y="2558549"/>
            <a:ext cx="1904360" cy="675440"/>
          </a:xfrm>
          <a:prstGeom prst="rect">
            <a:avLst/>
          </a:prstGeom>
          <a:gradFill>
            <a:gsLst>
              <a:gs pos="26000">
                <a:schemeClr val="accent2">
                  <a:alpha val="20000"/>
                </a:schemeClr>
              </a:gs>
              <a:gs pos="100000">
                <a:schemeClr val="accent3">
                  <a:alpha val="15000"/>
                </a:schemeClr>
              </a:gs>
            </a:gsLst>
            <a:path path="circle">
              <a:fillToRect r="100000" b="100000"/>
            </a:path>
          </a:gra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itchFamily="2" charset="77"/>
              </a:rPr>
              <a:t>PRICE</a:t>
            </a:r>
          </a:p>
        </p:txBody>
      </p:sp>
      <p:sp>
        <p:nvSpPr>
          <p:cNvPr id="18" name="Rectangle 17">
            <a:extLst>
              <a:ext uri="{FF2B5EF4-FFF2-40B4-BE49-F238E27FC236}">
                <a16:creationId xmlns:a16="http://schemas.microsoft.com/office/drawing/2014/main" id="{2CE67A60-2DB9-4F01-0025-BB6AF49C1ACD}"/>
              </a:ext>
            </a:extLst>
          </p:cNvPr>
          <p:cNvSpPr/>
          <p:nvPr/>
        </p:nvSpPr>
        <p:spPr>
          <a:xfrm>
            <a:off x="985298" y="3607573"/>
            <a:ext cx="1904360" cy="675440"/>
          </a:xfrm>
          <a:prstGeom prst="rect">
            <a:avLst/>
          </a:prstGeom>
          <a:gradFill>
            <a:gsLst>
              <a:gs pos="26000">
                <a:schemeClr val="accent2">
                  <a:alpha val="20000"/>
                </a:schemeClr>
              </a:gs>
              <a:gs pos="100000">
                <a:schemeClr val="accent3">
                  <a:alpha val="15000"/>
                </a:schemeClr>
              </a:gs>
            </a:gsLst>
            <a:path path="circle">
              <a:fillToRect r="100000" b="100000"/>
            </a:path>
          </a:gra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itchFamily="2" charset="77"/>
              </a:rPr>
              <a:t>COST</a:t>
            </a:r>
          </a:p>
        </p:txBody>
      </p:sp>
      <p:sp>
        <p:nvSpPr>
          <p:cNvPr id="19" name="Rectangle 18">
            <a:extLst>
              <a:ext uri="{FF2B5EF4-FFF2-40B4-BE49-F238E27FC236}">
                <a16:creationId xmlns:a16="http://schemas.microsoft.com/office/drawing/2014/main" id="{2D2D9D12-F371-44EE-36AC-40B98B4F380A}"/>
              </a:ext>
            </a:extLst>
          </p:cNvPr>
          <p:cNvSpPr/>
          <p:nvPr/>
        </p:nvSpPr>
        <p:spPr>
          <a:xfrm>
            <a:off x="8301138" y="4667761"/>
            <a:ext cx="1904360" cy="675440"/>
          </a:xfrm>
          <a:prstGeom prst="rect">
            <a:avLst/>
          </a:prstGeom>
          <a:gradFill>
            <a:gsLst>
              <a:gs pos="26000">
                <a:schemeClr val="accent2">
                  <a:alpha val="20000"/>
                </a:schemeClr>
              </a:gs>
              <a:gs pos="100000">
                <a:schemeClr val="accent3">
                  <a:alpha val="15000"/>
                </a:schemeClr>
              </a:gs>
            </a:gsLst>
            <a:path path="circle">
              <a:fillToRect r="100000" b="100000"/>
            </a:path>
          </a:gra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Montserrat" pitchFamily="2" charset="77"/>
              </a:rPr>
              <a:t>ADOPTION</a:t>
            </a:r>
          </a:p>
        </p:txBody>
      </p:sp>
      <p:sp>
        <p:nvSpPr>
          <p:cNvPr id="27" name="Isosceles Triangle 26">
            <a:extLst>
              <a:ext uri="{FF2B5EF4-FFF2-40B4-BE49-F238E27FC236}">
                <a16:creationId xmlns:a16="http://schemas.microsoft.com/office/drawing/2014/main" id="{AC82A342-3BF9-4252-8DCE-83678E1A20D3}"/>
              </a:ext>
            </a:extLst>
          </p:cNvPr>
          <p:cNvSpPr/>
          <p:nvPr/>
        </p:nvSpPr>
        <p:spPr>
          <a:xfrm rot="10800000">
            <a:off x="4909600" y="2175896"/>
            <a:ext cx="1371598" cy="470906"/>
          </a:xfrm>
          <a:prstGeom prst="triangle">
            <a:avLst/>
          </a:prstGeom>
          <a:gradFill flip="none" rotWithShape="1">
            <a:gsLst>
              <a:gs pos="99000">
                <a:schemeClr val="accent2">
                  <a:alpha val="0"/>
                </a:schemeClr>
              </a:gs>
              <a:gs pos="15000">
                <a:schemeClr val="accent2">
                  <a:lumMod val="20000"/>
                  <a:lumOff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E1492E86-F425-4994-8883-3F88A73F32AA}"/>
              </a:ext>
            </a:extLst>
          </p:cNvPr>
          <p:cNvSpPr/>
          <p:nvPr/>
        </p:nvSpPr>
        <p:spPr>
          <a:xfrm rot="10800000">
            <a:off x="4909600" y="3230966"/>
            <a:ext cx="1371598" cy="470906"/>
          </a:xfrm>
          <a:prstGeom prst="triangle">
            <a:avLst/>
          </a:prstGeom>
          <a:gradFill flip="none" rotWithShape="1">
            <a:gsLst>
              <a:gs pos="99000">
                <a:schemeClr val="accent2">
                  <a:alpha val="0"/>
                </a:schemeClr>
              </a:gs>
              <a:gs pos="15000">
                <a:schemeClr val="accent2">
                  <a:lumMod val="20000"/>
                  <a:lumOff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Isosceles Triangle 30">
            <a:extLst>
              <a:ext uri="{FF2B5EF4-FFF2-40B4-BE49-F238E27FC236}">
                <a16:creationId xmlns:a16="http://schemas.microsoft.com/office/drawing/2014/main" id="{B0D78E40-C23B-417B-A7D5-9B91FB542916}"/>
              </a:ext>
            </a:extLst>
          </p:cNvPr>
          <p:cNvSpPr/>
          <p:nvPr/>
        </p:nvSpPr>
        <p:spPr>
          <a:xfrm rot="10800000">
            <a:off x="4909601" y="4286036"/>
            <a:ext cx="1371598" cy="470906"/>
          </a:xfrm>
          <a:prstGeom prst="triangle">
            <a:avLst/>
          </a:prstGeom>
          <a:gradFill flip="none" rotWithShape="1">
            <a:gsLst>
              <a:gs pos="99000">
                <a:schemeClr val="accent2">
                  <a:alpha val="0"/>
                </a:schemeClr>
              </a:gs>
              <a:gs pos="15000">
                <a:schemeClr val="accent2">
                  <a:lumMod val="20000"/>
                  <a:lumOff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EC828DAA-77F4-4B53-8AF2-4B8FD2A634A9}"/>
              </a:ext>
            </a:extLst>
          </p:cNvPr>
          <p:cNvSpPr/>
          <p:nvPr/>
        </p:nvSpPr>
        <p:spPr>
          <a:xfrm rot="10800000">
            <a:off x="4909601" y="5341106"/>
            <a:ext cx="1371598" cy="470906"/>
          </a:xfrm>
          <a:prstGeom prst="triangle">
            <a:avLst/>
          </a:prstGeom>
          <a:gradFill flip="none" rotWithShape="1">
            <a:gsLst>
              <a:gs pos="99000">
                <a:schemeClr val="accent2">
                  <a:alpha val="0"/>
                </a:schemeClr>
              </a:gs>
              <a:gs pos="15000">
                <a:schemeClr val="accent2">
                  <a:lumMod val="20000"/>
                  <a:lumOff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2B9AA2B-3B1B-457F-964D-D873C3E9D0FF}"/>
              </a:ext>
            </a:extLst>
          </p:cNvPr>
          <p:cNvSpPr txBox="1"/>
          <p:nvPr/>
        </p:nvSpPr>
        <p:spPr>
          <a:xfrm>
            <a:off x="5373223" y="2225790"/>
            <a:ext cx="44435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Yes</a:t>
            </a:r>
          </a:p>
        </p:txBody>
      </p:sp>
      <p:sp>
        <p:nvSpPr>
          <p:cNvPr id="34" name="TextBox 33">
            <a:extLst>
              <a:ext uri="{FF2B5EF4-FFF2-40B4-BE49-F238E27FC236}">
                <a16:creationId xmlns:a16="http://schemas.microsoft.com/office/drawing/2014/main" id="{A425BE07-4C36-4A53-A788-7A355E24B2C2}"/>
              </a:ext>
            </a:extLst>
          </p:cNvPr>
          <p:cNvSpPr txBox="1"/>
          <p:nvPr/>
        </p:nvSpPr>
        <p:spPr>
          <a:xfrm>
            <a:off x="5373223" y="3280860"/>
            <a:ext cx="44435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Yes</a:t>
            </a:r>
          </a:p>
        </p:txBody>
      </p:sp>
      <p:sp>
        <p:nvSpPr>
          <p:cNvPr id="35" name="TextBox 34">
            <a:extLst>
              <a:ext uri="{FF2B5EF4-FFF2-40B4-BE49-F238E27FC236}">
                <a16:creationId xmlns:a16="http://schemas.microsoft.com/office/drawing/2014/main" id="{20ACC38C-DB4D-4AFE-A1F3-5BEAF47BD63B}"/>
              </a:ext>
            </a:extLst>
          </p:cNvPr>
          <p:cNvSpPr txBox="1"/>
          <p:nvPr/>
        </p:nvSpPr>
        <p:spPr>
          <a:xfrm>
            <a:off x="5373223" y="4335930"/>
            <a:ext cx="44435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Yes</a:t>
            </a:r>
          </a:p>
        </p:txBody>
      </p:sp>
      <p:sp>
        <p:nvSpPr>
          <p:cNvPr id="36" name="TextBox 35">
            <a:extLst>
              <a:ext uri="{FF2B5EF4-FFF2-40B4-BE49-F238E27FC236}">
                <a16:creationId xmlns:a16="http://schemas.microsoft.com/office/drawing/2014/main" id="{8FF61713-2C03-4C44-BE9D-AC119756AE75}"/>
              </a:ext>
            </a:extLst>
          </p:cNvPr>
          <p:cNvSpPr txBox="1"/>
          <p:nvPr/>
        </p:nvSpPr>
        <p:spPr>
          <a:xfrm>
            <a:off x="5373223" y="5391000"/>
            <a:ext cx="444352" cy="261610"/>
          </a:xfrm>
          <a:prstGeom prst="rect">
            <a:avLst/>
          </a:prstGeom>
          <a:noFill/>
        </p:spPr>
        <p:txBody>
          <a:bodyPr wrap="none" rtlCol="0" anchor="ctr" anchorCtr="0">
            <a:spAutoFit/>
          </a:bodyPr>
          <a:lstStyle/>
          <a:p>
            <a:pPr algn="ctr"/>
            <a:r>
              <a:rPr lang="en-US" sz="1100" b="1" dirty="0">
                <a:solidFill>
                  <a:schemeClr val="accent2"/>
                </a:solidFill>
                <a:latin typeface="Montserrat" panose="00000500000000000000" pitchFamily="50" charset="0"/>
              </a:rPr>
              <a:t>Yes</a:t>
            </a:r>
          </a:p>
        </p:txBody>
      </p:sp>
    </p:spTree>
    <p:extLst>
      <p:ext uri="{BB962C8B-B14F-4D97-AF65-F5344CB8AC3E}">
        <p14:creationId xmlns:p14="http://schemas.microsoft.com/office/powerpoint/2010/main" val="31968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06C6837E-E5C5-38F1-7762-6F481E3D39CB}"/>
              </a:ext>
            </a:extLst>
          </p:cNvPr>
          <p:cNvSpPr/>
          <p:nvPr/>
        </p:nvSpPr>
        <p:spPr>
          <a:xfrm rot="20896925">
            <a:off x="7802242" y="3211503"/>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D3C82306-7414-D387-7E88-24F175FB972A}"/>
              </a:ext>
            </a:extLst>
          </p:cNvPr>
          <p:cNvSpPr/>
          <p:nvPr/>
        </p:nvSpPr>
        <p:spPr>
          <a:xfrm>
            <a:off x="4157710" y="1440049"/>
            <a:ext cx="7270791" cy="1199925"/>
          </a:xfrm>
          <a:prstGeom prst="rect">
            <a:avLst/>
          </a:prstGeom>
          <a:gradFill>
            <a:gsLst>
              <a:gs pos="0">
                <a:schemeClr val="accent2">
                  <a:alpha val="20000"/>
                </a:schemeClr>
              </a:gs>
              <a:gs pos="100000">
                <a:schemeClr val="accent3">
                  <a:alpha val="15000"/>
                </a:schemeClr>
              </a:gs>
            </a:gsLst>
            <a:path path="circle">
              <a:fillToRect r="100000" b="100000"/>
            </a:path>
          </a:gra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2"/>
              </a:solidFill>
              <a:latin typeface="Montserrat" pitchFamily="2" charset="77"/>
            </a:endParaRPr>
          </a:p>
        </p:txBody>
      </p:sp>
      <p:sp>
        <p:nvSpPr>
          <p:cNvPr id="12" name="Oval 11">
            <a:extLst>
              <a:ext uri="{FF2B5EF4-FFF2-40B4-BE49-F238E27FC236}">
                <a16:creationId xmlns:a16="http://schemas.microsoft.com/office/drawing/2014/main" id="{A6087C8E-7EB9-4FFE-A584-EA25B76A5167}"/>
              </a:ext>
            </a:extLst>
          </p:cNvPr>
          <p:cNvSpPr/>
          <p:nvPr/>
        </p:nvSpPr>
        <p:spPr>
          <a:xfrm rot="20896925">
            <a:off x="-2144357" y="-2380293"/>
            <a:ext cx="6440765" cy="6223000"/>
          </a:xfrm>
          <a:prstGeom prst="ellipse">
            <a:avLst/>
          </a:prstGeom>
          <a:solidFill>
            <a:schemeClr val="accent2">
              <a:alpha val="1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85F43CB6-EFFA-4282-845B-E78B2B938397}"/>
              </a:ext>
            </a:extLst>
          </p:cNvPr>
          <p:cNvSpPr txBox="1"/>
          <p:nvPr/>
        </p:nvSpPr>
        <p:spPr>
          <a:xfrm>
            <a:off x="670147" y="731207"/>
            <a:ext cx="6792971" cy="492443"/>
          </a:xfrm>
          <a:prstGeom prst="rect">
            <a:avLst/>
          </a:prstGeom>
          <a:noFill/>
        </p:spPr>
        <p:txBody>
          <a:bodyPr wrap="square" rtlCol="0">
            <a:spAutoFit/>
          </a:bodyPr>
          <a:lstStyle/>
          <a:p>
            <a:pPr lvl="0">
              <a:defRPr/>
            </a:pPr>
            <a:r>
              <a:rPr lang="en-US" sz="2600" b="1" spc="50" dirty="0">
                <a:solidFill>
                  <a:srgbClr val="0191FA">
                    <a:lumMod val="75000"/>
                  </a:srgbClr>
                </a:solidFill>
                <a:latin typeface="Montserrat" panose="00000500000000000000" pitchFamily="50" charset="0"/>
              </a:rPr>
              <a:t>Blue Ocean Buyer Utility Map</a:t>
            </a:r>
          </a:p>
        </p:txBody>
      </p:sp>
      <p:sp>
        <p:nvSpPr>
          <p:cNvPr id="26" name="Rectangle 25">
            <a:extLst>
              <a:ext uri="{FF2B5EF4-FFF2-40B4-BE49-F238E27FC236}">
                <a16:creationId xmlns:a16="http://schemas.microsoft.com/office/drawing/2014/main" id="{474F4963-EC3F-4EA1-8220-C7D52884A687}"/>
              </a:ext>
            </a:extLst>
          </p:cNvPr>
          <p:cNvSpPr/>
          <p:nvPr/>
        </p:nvSpPr>
        <p:spPr>
          <a:xfrm>
            <a:off x="772110" y="2618325"/>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01. </a:t>
            </a:r>
            <a:r>
              <a:rPr lang="en-US" sz="1100" b="1" dirty="0">
                <a:solidFill>
                  <a:schemeClr val="tx2"/>
                </a:solidFill>
                <a:latin typeface="Montserrat" panose="00000500000000000000" pitchFamily="50" charset="0"/>
              </a:rPr>
              <a:t>Customer Productivity</a:t>
            </a:r>
          </a:p>
        </p:txBody>
      </p:sp>
      <p:sp>
        <p:nvSpPr>
          <p:cNvPr id="30" name="Rectangle 29">
            <a:extLst>
              <a:ext uri="{FF2B5EF4-FFF2-40B4-BE49-F238E27FC236}">
                <a16:creationId xmlns:a16="http://schemas.microsoft.com/office/drawing/2014/main" id="{C9DBCE79-A9A4-4D06-809E-F047D8353D33}"/>
              </a:ext>
            </a:extLst>
          </p:cNvPr>
          <p:cNvSpPr/>
          <p:nvPr/>
        </p:nvSpPr>
        <p:spPr>
          <a:xfrm>
            <a:off x="772110" y="3270285"/>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02. </a:t>
            </a:r>
            <a:r>
              <a:rPr lang="en-US" sz="1100" b="1" dirty="0">
                <a:solidFill>
                  <a:schemeClr val="tx2"/>
                </a:solidFill>
                <a:latin typeface="Montserrat" panose="00000500000000000000" pitchFamily="50" charset="0"/>
              </a:rPr>
              <a:t>Simplicity</a:t>
            </a:r>
          </a:p>
        </p:txBody>
      </p:sp>
      <p:sp>
        <p:nvSpPr>
          <p:cNvPr id="31" name="Rectangle 30">
            <a:extLst>
              <a:ext uri="{FF2B5EF4-FFF2-40B4-BE49-F238E27FC236}">
                <a16:creationId xmlns:a16="http://schemas.microsoft.com/office/drawing/2014/main" id="{D76BE277-527E-4CF1-A53D-517D24C10480}"/>
              </a:ext>
            </a:extLst>
          </p:cNvPr>
          <p:cNvSpPr/>
          <p:nvPr/>
        </p:nvSpPr>
        <p:spPr>
          <a:xfrm>
            <a:off x="772110" y="3922244"/>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03. </a:t>
            </a:r>
            <a:r>
              <a:rPr lang="en-US" sz="1100" b="1" dirty="0">
                <a:solidFill>
                  <a:schemeClr val="tx2"/>
                </a:solidFill>
                <a:latin typeface="Montserrat" panose="00000500000000000000" pitchFamily="50" charset="0"/>
              </a:rPr>
              <a:t>Convenience</a:t>
            </a:r>
          </a:p>
        </p:txBody>
      </p:sp>
      <p:sp>
        <p:nvSpPr>
          <p:cNvPr id="32" name="Rectangle 31">
            <a:extLst>
              <a:ext uri="{FF2B5EF4-FFF2-40B4-BE49-F238E27FC236}">
                <a16:creationId xmlns:a16="http://schemas.microsoft.com/office/drawing/2014/main" id="{824E7B58-AE9C-4C3E-87C5-5A8D9306A1F2}"/>
              </a:ext>
            </a:extLst>
          </p:cNvPr>
          <p:cNvSpPr/>
          <p:nvPr/>
        </p:nvSpPr>
        <p:spPr>
          <a:xfrm>
            <a:off x="772110" y="4574204"/>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04. </a:t>
            </a:r>
            <a:r>
              <a:rPr lang="en-US" sz="1100" b="1" dirty="0">
                <a:solidFill>
                  <a:schemeClr val="tx2"/>
                </a:solidFill>
                <a:latin typeface="Montserrat" panose="00000500000000000000" pitchFamily="50" charset="0"/>
              </a:rPr>
              <a:t>Risk</a:t>
            </a:r>
          </a:p>
        </p:txBody>
      </p:sp>
      <p:sp>
        <p:nvSpPr>
          <p:cNvPr id="33" name="Rectangle 32">
            <a:extLst>
              <a:ext uri="{FF2B5EF4-FFF2-40B4-BE49-F238E27FC236}">
                <a16:creationId xmlns:a16="http://schemas.microsoft.com/office/drawing/2014/main" id="{7957A164-158B-47F3-A4EB-CF6DF72F9A8E}"/>
              </a:ext>
            </a:extLst>
          </p:cNvPr>
          <p:cNvSpPr/>
          <p:nvPr/>
        </p:nvSpPr>
        <p:spPr>
          <a:xfrm>
            <a:off x="772110" y="5226164"/>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05. </a:t>
            </a:r>
            <a:r>
              <a:rPr lang="en-US" sz="1100" b="1" dirty="0">
                <a:solidFill>
                  <a:schemeClr val="tx2"/>
                </a:solidFill>
                <a:latin typeface="Montserrat" panose="00000500000000000000" pitchFamily="50" charset="0"/>
              </a:rPr>
              <a:t>Fun and Image</a:t>
            </a:r>
          </a:p>
        </p:txBody>
      </p:sp>
      <p:sp>
        <p:nvSpPr>
          <p:cNvPr id="34" name="Rectangle 33">
            <a:extLst>
              <a:ext uri="{FF2B5EF4-FFF2-40B4-BE49-F238E27FC236}">
                <a16:creationId xmlns:a16="http://schemas.microsoft.com/office/drawing/2014/main" id="{84358698-1666-4921-901A-17D36323C46B}"/>
              </a:ext>
            </a:extLst>
          </p:cNvPr>
          <p:cNvSpPr/>
          <p:nvPr/>
        </p:nvSpPr>
        <p:spPr>
          <a:xfrm>
            <a:off x="772110" y="5878123"/>
            <a:ext cx="10656388" cy="47999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1100" b="1" dirty="0">
                <a:solidFill>
                  <a:schemeClr val="accent2"/>
                </a:solidFill>
                <a:latin typeface="Montserrat" panose="00000500000000000000" pitchFamily="50" charset="0"/>
              </a:rPr>
              <a:t>06. </a:t>
            </a:r>
            <a:r>
              <a:rPr lang="en-US" sz="1100" b="1" dirty="0">
                <a:solidFill>
                  <a:schemeClr val="tx2"/>
                </a:solidFill>
                <a:latin typeface="Montserrat" panose="00000500000000000000" pitchFamily="50" charset="0"/>
              </a:rPr>
              <a:t>Environmental Friendliness</a:t>
            </a:r>
          </a:p>
        </p:txBody>
      </p:sp>
      <p:grpSp>
        <p:nvGrpSpPr>
          <p:cNvPr id="3" name="Group 2">
            <a:extLst>
              <a:ext uri="{FF2B5EF4-FFF2-40B4-BE49-F238E27FC236}">
                <a16:creationId xmlns:a16="http://schemas.microsoft.com/office/drawing/2014/main" id="{BF028723-385A-E246-58CE-368AAFB9D597}"/>
              </a:ext>
            </a:extLst>
          </p:cNvPr>
          <p:cNvGrpSpPr/>
          <p:nvPr/>
        </p:nvGrpSpPr>
        <p:grpSpPr>
          <a:xfrm>
            <a:off x="4151201" y="2029187"/>
            <a:ext cx="6028776" cy="4328932"/>
            <a:chOff x="4151201" y="2029187"/>
            <a:chExt cx="6028776" cy="4328932"/>
          </a:xfrm>
        </p:grpSpPr>
        <p:grpSp>
          <p:nvGrpSpPr>
            <p:cNvPr id="15" name="Group 14">
              <a:extLst>
                <a:ext uri="{FF2B5EF4-FFF2-40B4-BE49-F238E27FC236}">
                  <a16:creationId xmlns:a16="http://schemas.microsoft.com/office/drawing/2014/main" id="{C5CFF750-419A-4A21-BBF5-A8D099E16DDA}"/>
                </a:ext>
              </a:extLst>
            </p:cNvPr>
            <p:cNvGrpSpPr/>
            <p:nvPr/>
          </p:nvGrpSpPr>
          <p:grpSpPr>
            <a:xfrm>
              <a:off x="5356956" y="2029187"/>
              <a:ext cx="4823021" cy="4328932"/>
              <a:chOff x="5356956" y="2029187"/>
              <a:chExt cx="4823021" cy="4328932"/>
            </a:xfrm>
          </p:grpSpPr>
          <p:cxnSp>
            <p:nvCxnSpPr>
              <p:cNvPr id="20" name="Straight Connector 19">
                <a:extLst>
                  <a:ext uri="{FF2B5EF4-FFF2-40B4-BE49-F238E27FC236}">
                    <a16:creationId xmlns:a16="http://schemas.microsoft.com/office/drawing/2014/main" id="{F502BC7F-2C4E-434C-A4E1-72B92D808FCA}"/>
                  </a:ext>
                </a:extLst>
              </p:cNvPr>
              <p:cNvCxnSpPr/>
              <p:nvPr/>
            </p:nvCxnSpPr>
            <p:spPr>
              <a:xfrm>
                <a:off x="5356956" y="2029187"/>
                <a:ext cx="0" cy="4328932"/>
              </a:xfrm>
              <a:prstGeom prst="line">
                <a:avLst/>
              </a:prstGeom>
              <a:ln w="6350">
                <a:gradFill flip="none" rotWithShape="1">
                  <a:gsLst>
                    <a:gs pos="12000">
                      <a:schemeClr val="bg1"/>
                    </a:gs>
                    <a:gs pos="16000">
                      <a:schemeClr val="tx1">
                        <a:alpha val="10000"/>
                      </a:schemeClr>
                    </a:gs>
                    <a:gs pos="51000">
                      <a:schemeClr val="tx1">
                        <a:alpha val="1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17AE84-6316-4DC1-81CC-51C0DBDFDFC1}"/>
                  </a:ext>
                </a:extLst>
              </p:cNvPr>
              <p:cNvCxnSpPr/>
              <p:nvPr/>
            </p:nvCxnSpPr>
            <p:spPr>
              <a:xfrm>
                <a:off x="6562712" y="2029187"/>
                <a:ext cx="0" cy="4328932"/>
              </a:xfrm>
              <a:prstGeom prst="line">
                <a:avLst/>
              </a:prstGeom>
              <a:ln w="6350">
                <a:gradFill flip="none" rotWithShape="1">
                  <a:gsLst>
                    <a:gs pos="12000">
                      <a:schemeClr val="bg1"/>
                    </a:gs>
                    <a:gs pos="16000">
                      <a:schemeClr val="tx1">
                        <a:alpha val="10000"/>
                      </a:schemeClr>
                    </a:gs>
                    <a:gs pos="51000">
                      <a:schemeClr val="tx1">
                        <a:alpha val="1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10B6BC-AC5E-401B-853C-767B3FA0294E}"/>
                  </a:ext>
                </a:extLst>
              </p:cNvPr>
              <p:cNvCxnSpPr/>
              <p:nvPr/>
            </p:nvCxnSpPr>
            <p:spPr>
              <a:xfrm>
                <a:off x="7768468" y="2029187"/>
                <a:ext cx="0" cy="4328932"/>
              </a:xfrm>
              <a:prstGeom prst="line">
                <a:avLst/>
              </a:prstGeom>
              <a:ln w="6350">
                <a:gradFill flip="none" rotWithShape="1">
                  <a:gsLst>
                    <a:gs pos="12000">
                      <a:schemeClr val="bg1"/>
                    </a:gs>
                    <a:gs pos="16000">
                      <a:schemeClr val="tx1">
                        <a:alpha val="10000"/>
                      </a:schemeClr>
                    </a:gs>
                    <a:gs pos="51000">
                      <a:schemeClr val="tx1">
                        <a:alpha val="1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D3B2D8-84BC-4D5C-8E4B-894515A7B6C5}"/>
                  </a:ext>
                </a:extLst>
              </p:cNvPr>
              <p:cNvCxnSpPr/>
              <p:nvPr/>
            </p:nvCxnSpPr>
            <p:spPr>
              <a:xfrm>
                <a:off x="8974223" y="2029187"/>
                <a:ext cx="0" cy="4328932"/>
              </a:xfrm>
              <a:prstGeom prst="line">
                <a:avLst/>
              </a:prstGeom>
              <a:ln w="6350">
                <a:gradFill flip="none" rotWithShape="1">
                  <a:gsLst>
                    <a:gs pos="12000">
                      <a:schemeClr val="bg1"/>
                    </a:gs>
                    <a:gs pos="16000">
                      <a:schemeClr val="tx1">
                        <a:alpha val="10000"/>
                      </a:schemeClr>
                    </a:gs>
                    <a:gs pos="51000">
                      <a:schemeClr val="tx1">
                        <a:alpha val="1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A70663F-E883-4310-BF37-E04F31118E35}"/>
                  </a:ext>
                </a:extLst>
              </p:cNvPr>
              <p:cNvCxnSpPr/>
              <p:nvPr/>
            </p:nvCxnSpPr>
            <p:spPr>
              <a:xfrm>
                <a:off x="10179977" y="2029187"/>
                <a:ext cx="0" cy="4328932"/>
              </a:xfrm>
              <a:prstGeom prst="line">
                <a:avLst/>
              </a:prstGeom>
              <a:ln w="6350">
                <a:gradFill flip="none" rotWithShape="1">
                  <a:gsLst>
                    <a:gs pos="12000">
                      <a:schemeClr val="bg1"/>
                    </a:gs>
                    <a:gs pos="16000">
                      <a:schemeClr val="tx1">
                        <a:alpha val="10000"/>
                      </a:schemeClr>
                    </a:gs>
                    <a:gs pos="51000">
                      <a:schemeClr val="tx1">
                        <a:alpha val="1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920FBD29-E23D-49AA-A28E-31671619C439}"/>
                </a:ext>
              </a:extLst>
            </p:cNvPr>
            <p:cNvCxnSpPr>
              <a:cxnSpLocks/>
            </p:cNvCxnSpPr>
            <p:nvPr/>
          </p:nvCxnSpPr>
          <p:spPr>
            <a:xfrm>
              <a:off x="4151201" y="2639974"/>
              <a:ext cx="0" cy="3718145"/>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7" name="Cross 36">
            <a:extLst>
              <a:ext uri="{FF2B5EF4-FFF2-40B4-BE49-F238E27FC236}">
                <a16:creationId xmlns:a16="http://schemas.microsoft.com/office/drawing/2014/main" id="{7E157688-85EF-4415-896C-B5F798A8E3F6}"/>
              </a:ext>
            </a:extLst>
          </p:cNvPr>
          <p:cNvSpPr/>
          <p:nvPr/>
        </p:nvSpPr>
        <p:spPr>
          <a:xfrm>
            <a:off x="5856233" y="2763776"/>
            <a:ext cx="210742" cy="210742"/>
          </a:xfrm>
          <a:prstGeom prst="plus">
            <a:avLst>
              <a:gd name="adj" fmla="val 32030"/>
            </a:avLst>
          </a:prstGeom>
          <a:gradFill>
            <a:gsLst>
              <a:gs pos="100000">
                <a:schemeClr val="tx2">
                  <a:lumMod val="40000"/>
                  <a:lumOff val="60000"/>
                </a:schemeClr>
              </a:gs>
              <a:gs pos="0">
                <a:schemeClr val="tx2">
                  <a:lumMod val="60000"/>
                  <a:lumOff val="40000"/>
                </a:schemeClr>
              </a:gs>
            </a:gsLst>
            <a:lin ang="5400000" scaled="0"/>
          </a:gradFill>
          <a:ln w="12700">
            <a:solidFill>
              <a:schemeClr val="bg1"/>
            </a:solidFill>
          </a:ln>
          <a:effectLst>
            <a:outerShdw blurRad="114300" sx="102000" sy="102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a:extLst>
              <a:ext uri="{FF2B5EF4-FFF2-40B4-BE49-F238E27FC236}">
                <a16:creationId xmlns:a16="http://schemas.microsoft.com/office/drawing/2014/main" id="{4D065C40-965C-467B-AF14-22D541A40C8C}"/>
              </a:ext>
            </a:extLst>
          </p:cNvPr>
          <p:cNvSpPr/>
          <p:nvPr/>
        </p:nvSpPr>
        <p:spPr>
          <a:xfrm>
            <a:off x="7058450" y="3404912"/>
            <a:ext cx="210742" cy="210742"/>
          </a:xfrm>
          <a:prstGeom prst="plus">
            <a:avLst>
              <a:gd name="adj" fmla="val 32030"/>
            </a:avLst>
          </a:prstGeom>
          <a:gradFill>
            <a:gsLst>
              <a:gs pos="99000">
                <a:schemeClr val="accent2">
                  <a:lumMod val="60000"/>
                  <a:lumOff val="40000"/>
                </a:schemeClr>
              </a:gs>
              <a:gs pos="0">
                <a:schemeClr val="accent2"/>
              </a:gs>
            </a:gsLst>
            <a:lin ang="5400000" scaled="0"/>
          </a:gradFill>
          <a:ln w="12700">
            <a:solidFill>
              <a:schemeClr val="bg1"/>
            </a:solidFill>
          </a:ln>
          <a:effectLst>
            <a:outerShdw blurRad="114300" sx="102000" sy="102000" algn="ctr"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a:extLst>
              <a:ext uri="{FF2B5EF4-FFF2-40B4-BE49-F238E27FC236}">
                <a16:creationId xmlns:a16="http://schemas.microsoft.com/office/drawing/2014/main" id="{157BF151-125D-4F1D-8411-02819BEAAD64}"/>
              </a:ext>
            </a:extLst>
          </p:cNvPr>
          <p:cNvSpPr/>
          <p:nvPr/>
        </p:nvSpPr>
        <p:spPr>
          <a:xfrm>
            <a:off x="8269211" y="4048306"/>
            <a:ext cx="210742" cy="210742"/>
          </a:xfrm>
          <a:prstGeom prst="plus">
            <a:avLst>
              <a:gd name="adj" fmla="val 32030"/>
            </a:avLst>
          </a:prstGeom>
          <a:gradFill>
            <a:gsLst>
              <a:gs pos="99000">
                <a:schemeClr val="accent2">
                  <a:lumMod val="60000"/>
                  <a:lumOff val="40000"/>
                </a:schemeClr>
              </a:gs>
              <a:gs pos="0">
                <a:schemeClr val="accent2"/>
              </a:gs>
            </a:gsLst>
            <a:lin ang="5400000" scaled="0"/>
          </a:gradFill>
          <a:ln w="12700">
            <a:solidFill>
              <a:schemeClr val="bg1"/>
            </a:solidFill>
          </a:ln>
          <a:effectLst>
            <a:outerShdw blurRad="114300" sx="102000" sy="102000" algn="ctr"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a:extLst>
              <a:ext uri="{FF2B5EF4-FFF2-40B4-BE49-F238E27FC236}">
                <a16:creationId xmlns:a16="http://schemas.microsoft.com/office/drawing/2014/main" id="{14683A35-D819-405B-8DE6-BC33C3E6337F}"/>
              </a:ext>
            </a:extLst>
          </p:cNvPr>
          <p:cNvSpPr/>
          <p:nvPr/>
        </p:nvSpPr>
        <p:spPr>
          <a:xfrm>
            <a:off x="8262739" y="4708831"/>
            <a:ext cx="210742" cy="210742"/>
          </a:xfrm>
          <a:prstGeom prst="plus">
            <a:avLst>
              <a:gd name="adj" fmla="val 32030"/>
            </a:avLst>
          </a:prstGeom>
          <a:gradFill>
            <a:gsLst>
              <a:gs pos="99000">
                <a:schemeClr val="accent2">
                  <a:lumMod val="60000"/>
                  <a:lumOff val="40000"/>
                </a:schemeClr>
              </a:gs>
              <a:gs pos="0">
                <a:schemeClr val="accent2"/>
              </a:gs>
            </a:gsLst>
            <a:lin ang="5400000" scaled="0"/>
          </a:gradFill>
          <a:ln w="12700">
            <a:solidFill>
              <a:schemeClr val="bg1"/>
            </a:solidFill>
          </a:ln>
          <a:effectLst>
            <a:outerShdw blurRad="114300" sx="102000" sy="102000" algn="ctr"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E5AFF8E-63DC-B26E-6513-1C3881028951}"/>
              </a:ext>
            </a:extLst>
          </p:cNvPr>
          <p:cNvGrpSpPr/>
          <p:nvPr/>
        </p:nvGrpSpPr>
        <p:grpSpPr>
          <a:xfrm>
            <a:off x="7705091" y="898432"/>
            <a:ext cx="1772614" cy="246221"/>
            <a:chOff x="7705091" y="898432"/>
            <a:chExt cx="1772614" cy="246221"/>
          </a:xfrm>
        </p:grpSpPr>
        <p:sp>
          <p:nvSpPr>
            <p:cNvPr id="45" name="Cross 44">
              <a:extLst>
                <a:ext uri="{FF2B5EF4-FFF2-40B4-BE49-F238E27FC236}">
                  <a16:creationId xmlns:a16="http://schemas.microsoft.com/office/drawing/2014/main" id="{AEC5D671-BA63-4B5A-A644-8BF7F2ADEF88}"/>
                </a:ext>
              </a:extLst>
            </p:cNvPr>
            <p:cNvSpPr/>
            <p:nvPr/>
          </p:nvSpPr>
          <p:spPr>
            <a:xfrm>
              <a:off x="7705091" y="923303"/>
              <a:ext cx="196478" cy="196478"/>
            </a:xfrm>
            <a:prstGeom prst="plus">
              <a:avLst>
                <a:gd name="adj" fmla="val 32030"/>
              </a:avLst>
            </a:prstGeom>
            <a:gradFill>
              <a:gsLst>
                <a:gs pos="100000">
                  <a:schemeClr val="tx2">
                    <a:lumMod val="40000"/>
                    <a:lumOff val="60000"/>
                  </a:schemeClr>
                </a:gs>
                <a:gs pos="0">
                  <a:schemeClr val="tx2">
                    <a:lumMod val="60000"/>
                    <a:lumOff val="40000"/>
                  </a:schemeClr>
                </a:gs>
              </a:gsLst>
              <a:lin ang="5400000" scaled="0"/>
            </a:gradFill>
            <a:ln w="12700">
              <a:solidFill>
                <a:schemeClr val="bg1"/>
              </a:solidFill>
            </a:ln>
            <a:effectLst>
              <a:outerShdw blurRad="114300" sx="102000" sy="102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716F387-1185-4924-96C4-F3C29EE0EEE8}"/>
                </a:ext>
              </a:extLst>
            </p:cNvPr>
            <p:cNvSpPr txBox="1"/>
            <p:nvPr/>
          </p:nvSpPr>
          <p:spPr>
            <a:xfrm>
              <a:off x="7965809" y="898432"/>
              <a:ext cx="1511896" cy="246221"/>
            </a:xfrm>
            <a:prstGeom prst="rect">
              <a:avLst/>
            </a:prstGeom>
            <a:noFill/>
          </p:spPr>
          <p:txBody>
            <a:bodyPr wrap="square" lIns="0" rIns="0" rtlCol="0">
              <a:spAutoFit/>
            </a:bodyPr>
            <a:lstStyle/>
            <a:p>
              <a:r>
                <a:rPr lang="en-US" sz="1000" dirty="0">
                  <a:solidFill>
                    <a:schemeClr val="tx2"/>
                  </a:solidFill>
                  <a:latin typeface="Montserrat" panose="00000500000000000000" pitchFamily="50" charset="0"/>
                </a:rPr>
                <a:t>Current Industry Focus</a:t>
              </a:r>
            </a:p>
          </p:txBody>
        </p:sp>
      </p:grpSp>
      <p:grpSp>
        <p:nvGrpSpPr>
          <p:cNvPr id="14" name="Group 13">
            <a:extLst>
              <a:ext uri="{FF2B5EF4-FFF2-40B4-BE49-F238E27FC236}">
                <a16:creationId xmlns:a16="http://schemas.microsoft.com/office/drawing/2014/main" id="{9AF3F711-D316-553A-7A18-0C824D8D6004}"/>
              </a:ext>
            </a:extLst>
          </p:cNvPr>
          <p:cNvGrpSpPr/>
          <p:nvPr/>
        </p:nvGrpSpPr>
        <p:grpSpPr>
          <a:xfrm>
            <a:off x="9866404" y="898432"/>
            <a:ext cx="1655903" cy="246221"/>
            <a:chOff x="9866404" y="898432"/>
            <a:chExt cx="1655903" cy="246221"/>
          </a:xfrm>
        </p:grpSpPr>
        <p:sp>
          <p:nvSpPr>
            <p:cNvPr id="54" name="Cross 53">
              <a:extLst>
                <a:ext uri="{FF2B5EF4-FFF2-40B4-BE49-F238E27FC236}">
                  <a16:creationId xmlns:a16="http://schemas.microsoft.com/office/drawing/2014/main" id="{EDA3ABFE-046E-47B8-9718-CA6EEF1B7480}"/>
                </a:ext>
              </a:extLst>
            </p:cNvPr>
            <p:cNvSpPr/>
            <p:nvPr/>
          </p:nvSpPr>
          <p:spPr>
            <a:xfrm>
              <a:off x="9866404" y="923303"/>
              <a:ext cx="196478" cy="196478"/>
            </a:xfrm>
            <a:prstGeom prst="plus">
              <a:avLst>
                <a:gd name="adj" fmla="val 32030"/>
              </a:avLst>
            </a:prstGeom>
            <a:gradFill>
              <a:gsLst>
                <a:gs pos="99000">
                  <a:schemeClr val="accent2">
                    <a:lumMod val="60000"/>
                    <a:lumOff val="40000"/>
                  </a:schemeClr>
                </a:gs>
                <a:gs pos="0">
                  <a:schemeClr val="accent2"/>
                </a:gs>
              </a:gsLst>
              <a:lin ang="5400000" scaled="0"/>
            </a:gradFill>
            <a:ln w="12700">
              <a:solidFill>
                <a:schemeClr val="bg1"/>
              </a:solidFill>
            </a:ln>
            <a:effectLst>
              <a:outerShdw blurRad="114300" sx="102000" sy="102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C369584-EE1B-4AF5-98DC-E92EF93DD160}"/>
                </a:ext>
              </a:extLst>
            </p:cNvPr>
            <p:cNvSpPr txBox="1"/>
            <p:nvPr/>
          </p:nvSpPr>
          <p:spPr>
            <a:xfrm>
              <a:off x="10127122" y="898432"/>
              <a:ext cx="1395185" cy="246221"/>
            </a:xfrm>
            <a:prstGeom prst="rect">
              <a:avLst/>
            </a:prstGeom>
            <a:noFill/>
          </p:spPr>
          <p:txBody>
            <a:bodyPr wrap="square" lIns="0" rIns="0" rtlCol="0">
              <a:spAutoFit/>
            </a:bodyPr>
            <a:lstStyle/>
            <a:p>
              <a:r>
                <a:rPr lang="en-US" sz="1000" dirty="0">
                  <a:solidFill>
                    <a:schemeClr val="tx2"/>
                  </a:solidFill>
                  <a:latin typeface="Montserrat" panose="00000500000000000000" pitchFamily="50" charset="0"/>
                </a:rPr>
                <a:t>Blue Ocean Offering</a:t>
              </a:r>
            </a:p>
          </p:txBody>
        </p:sp>
      </p:grpSp>
      <p:sp>
        <p:nvSpPr>
          <p:cNvPr id="68" name="TextBox 67">
            <a:extLst>
              <a:ext uri="{FF2B5EF4-FFF2-40B4-BE49-F238E27FC236}">
                <a16:creationId xmlns:a16="http://schemas.microsoft.com/office/drawing/2014/main" id="{0A02A0F7-F1F3-45E2-8D01-70BCE6023EB0}"/>
              </a:ext>
            </a:extLst>
          </p:cNvPr>
          <p:cNvSpPr txBox="1"/>
          <p:nvPr/>
        </p:nvSpPr>
        <p:spPr>
          <a:xfrm>
            <a:off x="771976" y="2208457"/>
            <a:ext cx="2828474" cy="307777"/>
          </a:xfrm>
          <a:prstGeom prst="rect">
            <a:avLst/>
          </a:prstGeom>
          <a:noFill/>
        </p:spPr>
        <p:txBody>
          <a:bodyPr wrap="square" lIns="228600" rIns="0" rtlCol="0">
            <a:spAutoFit/>
          </a:bodyPr>
          <a:lstStyle>
            <a:defPPr>
              <a:defRPr lang="en-US"/>
            </a:defPPr>
            <a:lvl1pPr algn="ctr">
              <a:defRPr sz="1400" b="1">
                <a:solidFill>
                  <a:schemeClr val="accent2"/>
                </a:solidFill>
                <a:latin typeface="Montserrat" panose="00000500000000000000" pitchFamily="50" charset="0"/>
              </a:defRPr>
            </a:lvl1pPr>
          </a:lstStyle>
          <a:p>
            <a:pPr algn="l"/>
            <a:r>
              <a:rPr lang="en-US" dirty="0"/>
              <a:t>THE SIX UTILITY LEVERS</a:t>
            </a:r>
          </a:p>
        </p:txBody>
      </p:sp>
      <p:sp>
        <p:nvSpPr>
          <p:cNvPr id="2" name="TextBox 1">
            <a:extLst>
              <a:ext uri="{FF2B5EF4-FFF2-40B4-BE49-F238E27FC236}">
                <a16:creationId xmlns:a16="http://schemas.microsoft.com/office/drawing/2014/main" id="{5980671A-F41E-4054-9FDC-6E4A0F8243B4}"/>
              </a:ext>
            </a:extLst>
          </p:cNvPr>
          <p:cNvSpPr txBox="1"/>
          <p:nvPr/>
        </p:nvSpPr>
        <p:spPr>
          <a:xfrm>
            <a:off x="4224379"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01</a:t>
            </a:r>
          </a:p>
          <a:p>
            <a:pPr algn="ctr">
              <a:lnSpc>
                <a:spcPts val="1700"/>
              </a:lnSpc>
            </a:pPr>
            <a:r>
              <a:rPr lang="en-US" sz="1000" b="1" dirty="0">
                <a:solidFill>
                  <a:schemeClr val="tx2"/>
                </a:solidFill>
                <a:latin typeface="Montserrat" panose="00000500000000000000" pitchFamily="50" charset="0"/>
              </a:rPr>
              <a:t>Purchase</a:t>
            </a:r>
          </a:p>
        </p:txBody>
      </p:sp>
      <p:sp>
        <p:nvSpPr>
          <p:cNvPr id="6" name="TextBox 5">
            <a:extLst>
              <a:ext uri="{FF2B5EF4-FFF2-40B4-BE49-F238E27FC236}">
                <a16:creationId xmlns:a16="http://schemas.microsoft.com/office/drawing/2014/main" id="{832CFF5F-993C-4B8D-8BF3-A75FFA9DC045}"/>
              </a:ext>
            </a:extLst>
          </p:cNvPr>
          <p:cNvSpPr txBox="1"/>
          <p:nvPr/>
        </p:nvSpPr>
        <p:spPr>
          <a:xfrm>
            <a:off x="5430135"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02</a:t>
            </a:r>
          </a:p>
          <a:p>
            <a:pPr algn="ctr">
              <a:lnSpc>
                <a:spcPts val="1700"/>
              </a:lnSpc>
            </a:pPr>
            <a:r>
              <a:rPr lang="en-US" sz="1000" b="1" dirty="0">
                <a:solidFill>
                  <a:schemeClr val="tx2"/>
                </a:solidFill>
                <a:latin typeface="Montserrat" panose="00000500000000000000" pitchFamily="50" charset="0"/>
              </a:rPr>
              <a:t>Delivery</a:t>
            </a:r>
          </a:p>
        </p:txBody>
      </p:sp>
      <p:sp>
        <p:nvSpPr>
          <p:cNvPr id="7" name="TextBox 6">
            <a:extLst>
              <a:ext uri="{FF2B5EF4-FFF2-40B4-BE49-F238E27FC236}">
                <a16:creationId xmlns:a16="http://schemas.microsoft.com/office/drawing/2014/main" id="{3AF6B47F-1D01-4AF2-8C56-3E1919E4BC2B}"/>
              </a:ext>
            </a:extLst>
          </p:cNvPr>
          <p:cNvSpPr txBox="1"/>
          <p:nvPr/>
        </p:nvSpPr>
        <p:spPr>
          <a:xfrm>
            <a:off x="6635891"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03</a:t>
            </a:r>
          </a:p>
          <a:p>
            <a:pPr algn="ctr">
              <a:lnSpc>
                <a:spcPts val="1700"/>
              </a:lnSpc>
            </a:pPr>
            <a:r>
              <a:rPr lang="en-US" sz="1000" b="1" dirty="0">
                <a:solidFill>
                  <a:schemeClr val="tx2"/>
                </a:solidFill>
                <a:latin typeface="Montserrat" panose="00000500000000000000" pitchFamily="50" charset="0"/>
              </a:rPr>
              <a:t>Use</a:t>
            </a:r>
          </a:p>
        </p:txBody>
      </p:sp>
      <p:sp>
        <p:nvSpPr>
          <p:cNvPr id="8" name="TextBox 7">
            <a:extLst>
              <a:ext uri="{FF2B5EF4-FFF2-40B4-BE49-F238E27FC236}">
                <a16:creationId xmlns:a16="http://schemas.microsoft.com/office/drawing/2014/main" id="{19647986-A8AC-4336-A93E-44632AE00852}"/>
              </a:ext>
            </a:extLst>
          </p:cNvPr>
          <p:cNvSpPr txBox="1"/>
          <p:nvPr/>
        </p:nvSpPr>
        <p:spPr>
          <a:xfrm>
            <a:off x="7841647"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04</a:t>
            </a:r>
          </a:p>
          <a:p>
            <a:pPr algn="ctr">
              <a:lnSpc>
                <a:spcPts val="1700"/>
              </a:lnSpc>
            </a:pPr>
            <a:r>
              <a:rPr lang="en-US" sz="1000" b="1" dirty="0">
                <a:solidFill>
                  <a:schemeClr val="tx2"/>
                </a:solidFill>
                <a:latin typeface="Montserrat" panose="00000500000000000000" pitchFamily="50" charset="0"/>
              </a:rPr>
              <a:t>Supplements</a:t>
            </a:r>
          </a:p>
        </p:txBody>
      </p:sp>
      <p:sp>
        <p:nvSpPr>
          <p:cNvPr id="9" name="TextBox 8">
            <a:extLst>
              <a:ext uri="{FF2B5EF4-FFF2-40B4-BE49-F238E27FC236}">
                <a16:creationId xmlns:a16="http://schemas.microsoft.com/office/drawing/2014/main" id="{36B13CB6-FEE1-45AD-BB3E-3B6ED7B6060D}"/>
              </a:ext>
            </a:extLst>
          </p:cNvPr>
          <p:cNvSpPr txBox="1"/>
          <p:nvPr/>
        </p:nvSpPr>
        <p:spPr>
          <a:xfrm>
            <a:off x="9047401"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05</a:t>
            </a:r>
          </a:p>
          <a:p>
            <a:pPr algn="ctr">
              <a:lnSpc>
                <a:spcPts val="1700"/>
              </a:lnSpc>
            </a:pPr>
            <a:r>
              <a:rPr lang="en-US" sz="1000" b="1" dirty="0">
                <a:solidFill>
                  <a:schemeClr val="tx2"/>
                </a:solidFill>
                <a:latin typeface="Montserrat" panose="00000500000000000000" pitchFamily="50" charset="0"/>
              </a:rPr>
              <a:t>Maintenance</a:t>
            </a:r>
          </a:p>
        </p:txBody>
      </p:sp>
      <p:sp>
        <p:nvSpPr>
          <p:cNvPr id="10" name="TextBox 9">
            <a:extLst>
              <a:ext uri="{FF2B5EF4-FFF2-40B4-BE49-F238E27FC236}">
                <a16:creationId xmlns:a16="http://schemas.microsoft.com/office/drawing/2014/main" id="{45CB8DCA-E730-411E-908C-003EAE87F5CB}"/>
              </a:ext>
            </a:extLst>
          </p:cNvPr>
          <p:cNvSpPr txBox="1"/>
          <p:nvPr/>
        </p:nvSpPr>
        <p:spPr>
          <a:xfrm>
            <a:off x="10253155" y="1990449"/>
            <a:ext cx="1059401" cy="503984"/>
          </a:xfrm>
          <a:prstGeom prst="rect">
            <a:avLst/>
          </a:prstGeom>
          <a:noFill/>
        </p:spPr>
        <p:txBody>
          <a:bodyPr wrap="square" lIns="0" rIns="0" rtlCol="0">
            <a:spAutoFit/>
          </a:bodyPr>
          <a:lstStyle/>
          <a:p>
            <a:pPr algn="ctr">
              <a:lnSpc>
                <a:spcPts val="1700"/>
              </a:lnSpc>
            </a:pPr>
            <a:r>
              <a:rPr lang="en-US" sz="1000" dirty="0">
                <a:solidFill>
                  <a:schemeClr val="accent2"/>
                </a:solidFill>
                <a:latin typeface="Montserrat" panose="00000500000000000000" pitchFamily="50" charset="0"/>
              </a:rPr>
              <a:t>06</a:t>
            </a:r>
          </a:p>
          <a:p>
            <a:pPr algn="ctr">
              <a:lnSpc>
                <a:spcPts val="1700"/>
              </a:lnSpc>
            </a:pPr>
            <a:r>
              <a:rPr lang="en-US" sz="1000" b="1" dirty="0">
                <a:solidFill>
                  <a:schemeClr val="tx2"/>
                </a:solidFill>
                <a:latin typeface="Montserrat" panose="00000500000000000000" pitchFamily="50" charset="0"/>
              </a:rPr>
              <a:t>Disposal</a:t>
            </a:r>
          </a:p>
        </p:txBody>
      </p:sp>
      <p:sp>
        <p:nvSpPr>
          <p:cNvPr id="58" name="TextBox 57">
            <a:extLst>
              <a:ext uri="{FF2B5EF4-FFF2-40B4-BE49-F238E27FC236}">
                <a16:creationId xmlns:a16="http://schemas.microsoft.com/office/drawing/2014/main" id="{E1AB8CDF-5988-4427-B927-3DF20B90F000}"/>
              </a:ext>
            </a:extLst>
          </p:cNvPr>
          <p:cNvSpPr txBox="1"/>
          <p:nvPr/>
        </p:nvSpPr>
        <p:spPr>
          <a:xfrm>
            <a:off x="5733862" y="1615358"/>
            <a:ext cx="4138936" cy="307777"/>
          </a:xfrm>
          <a:prstGeom prst="rect">
            <a:avLst/>
          </a:prstGeom>
          <a:noFill/>
        </p:spPr>
        <p:txBody>
          <a:bodyPr wrap="square" lIns="0" rIns="0" rtlCol="0">
            <a:spAutoFit/>
          </a:bodyPr>
          <a:lstStyle/>
          <a:p>
            <a:pPr algn="ctr"/>
            <a:r>
              <a:rPr lang="en-US" sz="1400" b="1" dirty="0">
                <a:solidFill>
                  <a:schemeClr val="accent2"/>
                </a:solidFill>
                <a:latin typeface="Montserrat" panose="00000500000000000000" pitchFamily="50" charset="0"/>
              </a:rPr>
              <a:t>SIX STAGES OF BUYER EXPERIENCE CYCLE</a:t>
            </a:r>
          </a:p>
        </p:txBody>
      </p:sp>
      <p:sp>
        <p:nvSpPr>
          <p:cNvPr id="16" name="Cross 15">
            <a:extLst>
              <a:ext uri="{FF2B5EF4-FFF2-40B4-BE49-F238E27FC236}">
                <a16:creationId xmlns:a16="http://schemas.microsoft.com/office/drawing/2014/main" id="{5B6D208A-ECB5-E27F-1ED9-32801497587F}"/>
              </a:ext>
            </a:extLst>
          </p:cNvPr>
          <p:cNvSpPr/>
          <p:nvPr/>
        </p:nvSpPr>
        <p:spPr>
          <a:xfrm>
            <a:off x="9468494" y="5360791"/>
            <a:ext cx="210742" cy="210742"/>
          </a:xfrm>
          <a:prstGeom prst="plus">
            <a:avLst>
              <a:gd name="adj" fmla="val 32030"/>
            </a:avLst>
          </a:prstGeom>
          <a:gradFill>
            <a:gsLst>
              <a:gs pos="100000">
                <a:schemeClr val="tx2">
                  <a:lumMod val="40000"/>
                  <a:lumOff val="60000"/>
                </a:schemeClr>
              </a:gs>
              <a:gs pos="0">
                <a:schemeClr val="tx2">
                  <a:lumMod val="60000"/>
                  <a:lumOff val="40000"/>
                </a:schemeClr>
              </a:gs>
            </a:gsLst>
            <a:lin ang="5400000" scaled="0"/>
          </a:gradFill>
          <a:ln w="12700">
            <a:solidFill>
              <a:schemeClr val="bg1"/>
            </a:solidFill>
          </a:ln>
          <a:effectLst>
            <a:outerShdw blurRad="114300" sx="102000" sy="102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68A2F192-2373-892C-BF20-3083DF4686D9}"/>
              </a:ext>
            </a:extLst>
          </p:cNvPr>
          <p:cNvSpPr/>
          <p:nvPr/>
        </p:nvSpPr>
        <p:spPr>
          <a:xfrm>
            <a:off x="8269211" y="6018701"/>
            <a:ext cx="210742" cy="210742"/>
          </a:xfrm>
          <a:prstGeom prst="plus">
            <a:avLst>
              <a:gd name="adj" fmla="val 32030"/>
            </a:avLst>
          </a:prstGeom>
          <a:gradFill>
            <a:gsLst>
              <a:gs pos="100000">
                <a:schemeClr val="tx2">
                  <a:lumMod val="40000"/>
                  <a:lumOff val="60000"/>
                </a:schemeClr>
              </a:gs>
              <a:gs pos="0">
                <a:schemeClr val="tx2">
                  <a:lumMod val="60000"/>
                  <a:lumOff val="40000"/>
                </a:schemeClr>
              </a:gs>
            </a:gsLst>
            <a:lin ang="5400000" scaled="0"/>
          </a:gradFill>
          <a:ln w="12700">
            <a:solidFill>
              <a:schemeClr val="bg1"/>
            </a:solidFill>
          </a:ln>
          <a:effectLst>
            <a:outerShdw blurRad="114300" sx="102000" sy="102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3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500"/>
                                        <p:tgtEl>
                                          <p:spTgt spid="26"/>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1500"/>
                                        <p:tgtEl>
                                          <p:spTgt spid="30"/>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1500"/>
                                        <p:tgtEl>
                                          <p:spTgt spid="31"/>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1500"/>
                                        <p:tgtEl>
                                          <p:spTgt spid="32"/>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1500"/>
                                        <p:tgtEl>
                                          <p:spTgt spid="33"/>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1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childTnLst>
                                </p:cTn>
                              </p:par>
                              <p:par>
                                <p:cTn id="26" presetID="12" presetClass="entr" presetSubtype="4" fill="hold" grpId="0" nodeType="withEffect">
                                  <p:stCondLst>
                                    <p:cond delay="10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500"/>
                                        <p:tgtEl>
                                          <p:spTgt spid="5"/>
                                        </p:tgtEl>
                                        <p:attrNameLst>
                                          <p:attrName>ppt_y</p:attrName>
                                        </p:attrNameLst>
                                      </p:cBhvr>
                                      <p:tavLst>
                                        <p:tav tm="0">
                                          <p:val>
                                            <p:strVal val="#ppt_y+#ppt_h*1.125000"/>
                                          </p:val>
                                        </p:tav>
                                        <p:tav tm="100000">
                                          <p:val>
                                            <p:strVal val="#ppt_y"/>
                                          </p:val>
                                        </p:tav>
                                      </p:tavLst>
                                    </p:anim>
                                    <p:animEffect transition="in" filter="wipe(up)">
                                      <p:cBhvr>
                                        <p:cTn id="29" dur="1500"/>
                                        <p:tgtEl>
                                          <p:spTgt spid="5"/>
                                        </p:tgtEl>
                                      </p:cBhvr>
                                    </p:animEffect>
                                  </p:childTnLst>
                                </p:cTn>
                              </p:par>
                              <p:par>
                                <p:cTn id="30" presetID="22" presetClass="entr" presetSubtype="4" fill="hold" nodeType="withEffect">
                                  <p:stCondLst>
                                    <p:cond delay="200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1500"/>
                                        <p:tgtEl>
                                          <p:spTgt spid="3"/>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childTnLst>
                                </p:cTn>
                              </p:par>
                              <p:par>
                                <p:cTn id="36" presetID="12" presetClass="entr" presetSubtype="1" fill="hold" grpId="0" nodeType="withEffect">
                                  <p:stCondLst>
                                    <p:cond delay="300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1500"/>
                                        <p:tgtEl>
                                          <p:spTgt spid="2"/>
                                        </p:tgtEl>
                                        <p:attrNameLst>
                                          <p:attrName>ppt_y</p:attrName>
                                        </p:attrNameLst>
                                      </p:cBhvr>
                                      <p:tavLst>
                                        <p:tav tm="0">
                                          <p:val>
                                            <p:strVal val="#ppt_y-#ppt_h*1.125000"/>
                                          </p:val>
                                        </p:tav>
                                        <p:tav tm="100000">
                                          <p:val>
                                            <p:strVal val="#ppt_y"/>
                                          </p:val>
                                        </p:tav>
                                      </p:tavLst>
                                    </p:anim>
                                    <p:animEffect transition="in" filter="wipe(down)">
                                      <p:cBhvr>
                                        <p:cTn id="39" dur="1500"/>
                                        <p:tgtEl>
                                          <p:spTgt spid="2"/>
                                        </p:tgtEl>
                                      </p:cBhvr>
                                    </p:animEffect>
                                  </p:childTnLst>
                                </p:cTn>
                              </p:par>
                              <p:par>
                                <p:cTn id="40" presetID="12" presetClass="entr" presetSubtype="1" fill="hold" grpId="0" nodeType="withEffect">
                                  <p:stCondLst>
                                    <p:cond delay="300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1500"/>
                                        <p:tgtEl>
                                          <p:spTgt spid="6"/>
                                        </p:tgtEl>
                                        <p:attrNameLst>
                                          <p:attrName>ppt_y</p:attrName>
                                        </p:attrNameLst>
                                      </p:cBhvr>
                                      <p:tavLst>
                                        <p:tav tm="0">
                                          <p:val>
                                            <p:strVal val="#ppt_y-#ppt_h*1.125000"/>
                                          </p:val>
                                        </p:tav>
                                        <p:tav tm="100000">
                                          <p:val>
                                            <p:strVal val="#ppt_y"/>
                                          </p:val>
                                        </p:tav>
                                      </p:tavLst>
                                    </p:anim>
                                    <p:animEffect transition="in" filter="wipe(down)">
                                      <p:cBhvr>
                                        <p:cTn id="43" dur="1500"/>
                                        <p:tgtEl>
                                          <p:spTgt spid="6"/>
                                        </p:tgtEl>
                                      </p:cBhvr>
                                    </p:animEffect>
                                  </p:childTnLst>
                                </p:cTn>
                              </p:par>
                              <p:par>
                                <p:cTn id="44" presetID="12" presetClass="entr" presetSubtype="1" fill="hold" grpId="0" nodeType="withEffect">
                                  <p:stCondLst>
                                    <p:cond delay="300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1500"/>
                                        <p:tgtEl>
                                          <p:spTgt spid="7"/>
                                        </p:tgtEl>
                                        <p:attrNameLst>
                                          <p:attrName>ppt_y</p:attrName>
                                        </p:attrNameLst>
                                      </p:cBhvr>
                                      <p:tavLst>
                                        <p:tav tm="0">
                                          <p:val>
                                            <p:strVal val="#ppt_y-#ppt_h*1.125000"/>
                                          </p:val>
                                        </p:tav>
                                        <p:tav tm="100000">
                                          <p:val>
                                            <p:strVal val="#ppt_y"/>
                                          </p:val>
                                        </p:tav>
                                      </p:tavLst>
                                    </p:anim>
                                    <p:animEffect transition="in" filter="wipe(down)">
                                      <p:cBhvr>
                                        <p:cTn id="47" dur="1500"/>
                                        <p:tgtEl>
                                          <p:spTgt spid="7"/>
                                        </p:tgtEl>
                                      </p:cBhvr>
                                    </p:animEffect>
                                  </p:childTnLst>
                                </p:cTn>
                              </p:par>
                              <p:par>
                                <p:cTn id="48" presetID="12" presetClass="entr" presetSubtype="1" fill="hold" grpId="0" nodeType="withEffect">
                                  <p:stCondLst>
                                    <p:cond delay="300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1500"/>
                                        <p:tgtEl>
                                          <p:spTgt spid="8"/>
                                        </p:tgtEl>
                                        <p:attrNameLst>
                                          <p:attrName>ppt_y</p:attrName>
                                        </p:attrNameLst>
                                      </p:cBhvr>
                                      <p:tavLst>
                                        <p:tav tm="0">
                                          <p:val>
                                            <p:strVal val="#ppt_y-#ppt_h*1.125000"/>
                                          </p:val>
                                        </p:tav>
                                        <p:tav tm="100000">
                                          <p:val>
                                            <p:strVal val="#ppt_y"/>
                                          </p:val>
                                        </p:tav>
                                      </p:tavLst>
                                    </p:anim>
                                    <p:animEffect transition="in" filter="wipe(down)">
                                      <p:cBhvr>
                                        <p:cTn id="51" dur="1500"/>
                                        <p:tgtEl>
                                          <p:spTgt spid="8"/>
                                        </p:tgtEl>
                                      </p:cBhvr>
                                    </p:animEffect>
                                  </p:childTnLst>
                                </p:cTn>
                              </p:par>
                              <p:par>
                                <p:cTn id="52" presetID="12" presetClass="entr" presetSubtype="1" fill="hold" grpId="0" nodeType="withEffect">
                                  <p:stCondLst>
                                    <p:cond delay="300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1500"/>
                                        <p:tgtEl>
                                          <p:spTgt spid="9"/>
                                        </p:tgtEl>
                                        <p:attrNameLst>
                                          <p:attrName>ppt_y</p:attrName>
                                        </p:attrNameLst>
                                      </p:cBhvr>
                                      <p:tavLst>
                                        <p:tav tm="0">
                                          <p:val>
                                            <p:strVal val="#ppt_y-#ppt_h*1.125000"/>
                                          </p:val>
                                        </p:tav>
                                        <p:tav tm="100000">
                                          <p:val>
                                            <p:strVal val="#ppt_y"/>
                                          </p:val>
                                        </p:tav>
                                      </p:tavLst>
                                    </p:anim>
                                    <p:animEffect transition="in" filter="wipe(down)">
                                      <p:cBhvr>
                                        <p:cTn id="55" dur="1500"/>
                                        <p:tgtEl>
                                          <p:spTgt spid="9"/>
                                        </p:tgtEl>
                                      </p:cBhvr>
                                    </p:animEffect>
                                  </p:childTnLst>
                                </p:cTn>
                              </p:par>
                              <p:par>
                                <p:cTn id="56" presetID="12" presetClass="entr" presetSubtype="1" fill="hold" grpId="0" nodeType="withEffect">
                                  <p:stCondLst>
                                    <p:cond delay="300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1500"/>
                                        <p:tgtEl>
                                          <p:spTgt spid="10"/>
                                        </p:tgtEl>
                                        <p:attrNameLst>
                                          <p:attrName>ppt_y</p:attrName>
                                        </p:attrNameLst>
                                      </p:cBhvr>
                                      <p:tavLst>
                                        <p:tav tm="0">
                                          <p:val>
                                            <p:strVal val="#ppt_y-#ppt_h*1.125000"/>
                                          </p:val>
                                        </p:tav>
                                        <p:tav tm="100000">
                                          <p:val>
                                            <p:strVal val="#ppt_y"/>
                                          </p:val>
                                        </p:tav>
                                      </p:tavLst>
                                    </p:anim>
                                    <p:animEffect transition="in" filter="wipe(down)">
                                      <p:cBhvr>
                                        <p:cTn id="59" dur="1500"/>
                                        <p:tgtEl>
                                          <p:spTgt spid="10"/>
                                        </p:tgtEl>
                                      </p:cBhvr>
                                    </p:animEffect>
                                  </p:childTnLst>
                                </p:cTn>
                              </p:par>
                              <p:par>
                                <p:cTn id="60" presetID="10" presetClass="entr" presetSubtype="0" fill="hold" nodeType="withEffect">
                                  <p:stCondLst>
                                    <p:cond delay="45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childTnLst>
                                </p:cTn>
                              </p:par>
                              <p:par>
                                <p:cTn id="63" presetID="10" presetClass="entr" presetSubtype="0" fill="hold" nodeType="withEffect">
                                  <p:stCondLst>
                                    <p:cond delay="5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3" presetClass="entr" presetSubtype="16" fill="hold" grpId="0" nodeType="withEffect">
                                  <p:stCondLst>
                                    <p:cond delay="4500"/>
                                  </p:stCondLst>
                                  <p:childTnLst>
                                    <p:set>
                                      <p:cBhvr>
                                        <p:cTn id="67" dur="1" fill="hold">
                                          <p:stCondLst>
                                            <p:cond delay="0"/>
                                          </p:stCondLst>
                                        </p:cTn>
                                        <p:tgtEl>
                                          <p:spTgt spid="37"/>
                                        </p:tgtEl>
                                        <p:attrNameLst>
                                          <p:attrName>style.visibility</p:attrName>
                                        </p:attrNameLst>
                                      </p:cBhvr>
                                      <p:to>
                                        <p:strVal val="visible"/>
                                      </p:to>
                                    </p:set>
                                    <p:anim calcmode="lin" valueType="num">
                                      <p:cBhvr>
                                        <p:cTn id="68" dur="1000" fill="hold"/>
                                        <p:tgtEl>
                                          <p:spTgt spid="37"/>
                                        </p:tgtEl>
                                        <p:attrNameLst>
                                          <p:attrName>ppt_w</p:attrName>
                                        </p:attrNameLst>
                                      </p:cBhvr>
                                      <p:tavLst>
                                        <p:tav tm="0">
                                          <p:val>
                                            <p:fltVal val="0"/>
                                          </p:val>
                                        </p:tav>
                                        <p:tav tm="100000">
                                          <p:val>
                                            <p:strVal val="#ppt_w"/>
                                          </p:val>
                                        </p:tav>
                                      </p:tavLst>
                                    </p:anim>
                                    <p:anim calcmode="lin" valueType="num">
                                      <p:cBhvr>
                                        <p:cTn id="69" dur="1000" fill="hold"/>
                                        <p:tgtEl>
                                          <p:spTgt spid="37"/>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4500"/>
                                  </p:stCondLst>
                                  <p:childTnLst>
                                    <p:set>
                                      <p:cBhvr>
                                        <p:cTn id="71" dur="1" fill="hold">
                                          <p:stCondLst>
                                            <p:cond delay="0"/>
                                          </p:stCondLst>
                                        </p:cTn>
                                        <p:tgtEl>
                                          <p:spTgt spid="16"/>
                                        </p:tgtEl>
                                        <p:attrNameLst>
                                          <p:attrName>style.visibility</p:attrName>
                                        </p:attrNameLst>
                                      </p:cBhvr>
                                      <p:to>
                                        <p:strVal val="visible"/>
                                      </p:to>
                                    </p:set>
                                    <p:anim calcmode="lin" valueType="num">
                                      <p:cBhvr>
                                        <p:cTn id="72" dur="1000" fill="hold"/>
                                        <p:tgtEl>
                                          <p:spTgt spid="16"/>
                                        </p:tgtEl>
                                        <p:attrNameLst>
                                          <p:attrName>ppt_w</p:attrName>
                                        </p:attrNameLst>
                                      </p:cBhvr>
                                      <p:tavLst>
                                        <p:tav tm="0">
                                          <p:val>
                                            <p:fltVal val="0"/>
                                          </p:val>
                                        </p:tav>
                                        <p:tav tm="100000">
                                          <p:val>
                                            <p:strVal val="#ppt_w"/>
                                          </p:val>
                                        </p:tav>
                                      </p:tavLst>
                                    </p:anim>
                                    <p:anim calcmode="lin" valueType="num">
                                      <p:cBhvr>
                                        <p:cTn id="73" dur="1000" fill="hold"/>
                                        <p:tgtEl>
                                          <p:spTgt spid="16"/>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4500"/>
                                  </p:stCondLst>
                                  <p:childTnLst>
                                    <p:set>
                                      <p:cBhvr>
                                        <p:cTn id="75" dur="1" fill="hold">
                                          <p:stCondLst>
                                            <p:cond delay="0"/>
                                          </p:stCondLst>
                                        </p:cTn>
                                        <p:tgtEl>
                                          <p:spTgt spid="17"/>
                                        </p:tgtEl>
                                        <p:attrNameLst>
                                          <p:attrName>style.visibility</p:attrName>
                                        </p:attrNameLst>
                                      </p:cBhvr>
                                      <p:to>
                                        <p:strVal val="visible"/>
                                      </p:to>
                                    </p:set>
                                    <p:anim calcmode="lin" valueType="num">
                                      <p:cBhvr>
                                        <p:cTn id="76" dur="1000" fill="hold"/>
                                        <p:tgtEl>
                                          <p:spTgt spid="17"/>
                                        </p:tgtEl>
                                        <p:attrNameLst>
                                          <p:attrName>ppt_w</p:attrName>
                                        </p:attrNameLst>
                                      </p:cBhvr>
                                      <p:tavLst>
                                        <p:tav tm="0">
                                          <p:val>
                                            <p:fltVal val="0"/>
                                          </p:val>
                                        </p:tav>
                                        <p:tav tm="100000">
                                          <p:val>
                                            <p:strVal val="#ppt_w"/>
                                          </p:val>
                                        </p:tav>
                                      </p:tavLst>
                                    </p:anim>
                                    <p:anim calcmode="lin" valueType="num">
                                      <p:cBhvr>
                                        <p:cTn id="77" dur="1000" fill="hold"/>
                                        <p:tgtEl>
                                          <p:spTgt spid="17"/>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5500"/>
                                  </p:stCondLst>
                                  <p:childTnLst>
                                    <p:set>
                                      <p:cBhvr>
                                        <p:cTn id="79" dur="1" fill="hold">
                                          <p:stCondLst>
                                            <p:cond delay="0"/>
                                          </p:stCondLst>
                                        </p:cTn>
                                        <p:tgtEl>
                                          <p:spTgt spid="42"/>
                                        </p:tgtEl>
                                        <p:attrNameLst>
                                          <p:attrName>style.visibility</p:attrName>
                                        </p:attrNameLst>
                                      </p:cBhvr>
                                      <p:to>
                                        <p:strVal val="visible"/>
                                      </p:to>
                                    </p:set>
                                    <p:anim calcmode="lin" valueType="num">
                                      <p:cBhvr>
                                        <p:cTn id="80" dur="1000" fill="hold"/>
                                        <p:tgtEl>
                                          <p:spTgt spid="42"/>
                                        </p:tgtEl>
                                        <p:attrNameLst>
                                          <p:attrName>ppt_w</p:attrName>
                                        </p:attrNameLst>
                                      </p:cBhvr>
                                      <p:tavLst>
                                        <p:tav tm="0">
                                          <p:val>
                                            <p:fltVal val="0"/>
                                          </p:val>
                                        </p:tav>
                                        <p:tav tm="100000">
                                          <p:val>
                                            <p:strVal val="#ppt_w"/>
                                          </p:val>
                                        </p:tav>
                                      </p:tavLst>
                                    </p:anim>
                                    <p:anim calcmode="lin" valueType="num">
                                      <p:cBhvr>
                                        <p:cTn id="81" dur="1000" fill="hold"/>
                                        <p:tgtEl>
                                          <p:spTgt spid="42"/>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5500"/>
                                  </p:stCondLst>
                                  <p:childTnLst>
                                    <p:set>
                                      <p:cBhvr>
                                        <p:cTn id="83" dur="1" fill="hold">
                                          <p:stCondLst>
                                            <p:cond delay="0"/>
                                          </p:stCondLst>
                                        </p:cTn>
                                        <p:tgtEl>
                                          <p:spTgt spid="43"/>
                                        </p:tgtEl>
                                        <p:attrNameLst>
                                          <p:attrName>style.visibility</p:attrName>
                                        </p:attrNameLst>
                                      </p:cBhvr>
                                      <p:to>
                                        <p:strVal val="visible"/>
                                      </p:to>
                                    </p:set>
                                    <p:anim calcmode="lin" valueType="num">
                                      <p:cBhvr>
                                        <p:cTn id="84" dur="1000" fill="hold"/>
                                        <p:tgtEl>
                                          <p:spTgt spid="43"/>
                                        </p:tgtEl>
                                        <p:attrNameLst>
                                          <p:attrName>ppt_w</p:attrName>
                                        </p:attrNameLst>
                                      </p:cBhvr>
                                      <p:tavLst>
                                        <p:tav tm="0">
                                          <p:val>
                                            <p:fltVal val="0"/>
                                          </p:val>
                                        </p:tav>
                                        <p:tav tm="100000">
                                          <p:val>
                                            <p:strVal val="#ppt_w"/>
                                          </p:val>
                                        </p:tav>
                                      </p:tavLst>
                                    </p:anim>
                                    <p:anim calcmode="lin" valueType="num">
                                      <p:cBhvr>
                                        <p:cTn id="85" dur="1000" fill="hold"/>
                                        <p:tgtEl>
                                          <p:spTgt spid="43"/>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5500"/>
                                  </p:stCondLst>
                                  <p:childTnLst>
                                    <p:set>
                                      <p:cBhvr>
                                        <p:cTn id="87" dur="1" fill="hold">
                                          <p:stCondLst>
                                            <p:cond delay="0"/>
                                          </p:stCondLst>
                                        </p:cTn>
                                        <p:tgtEl>
                                          <p:spTgt spid="44"/>
                                        </p:tgtEl>
                                        <p:attrNameLst>
                                          <p:attrName>style.visibility</p:attrName>
                                        </p:attrNameLst>
                                      </p:cBhvr>
                                      <p:to>
                                        <p:strVal val="visible"/>
                                      </p:to>
                                    </p:set>
                                    <p:anim calcmode="lin" valueType="num">
                                      <p:cBhvr>
                                        <p:cTn id="88" dur="1000" fill="hold"/>
                                        <p:tgtEl>
                                          <p:spTgt spid="44"/>
                                        </p:tgtEl>
                                        <p:attrNameLst>
                                          <p:attrName>ppt_w</p:attrName>
                                        </p:attrNameLst>
                                      </p:cBhvr>
                                      <p:tavLst>
                                        <p:tav tm="0">
                                          <p:val>
                                            <p:fltVal val="0"/>
                                          </p:val>
                                        </p:tav>
                                        <p:tav tm="100000">
                                          <p:val>
                                            <p:strVal val="#ppt_w"/>
                                          </p:val>
                                        </p:tav>
                                      </p:tavLst>
                                    </p:anim>
                                    <p:anim calcmode="lin" valueType="num">
                                      <p:cBhvr>
                                        <p:cTn id="89" dur="1000" fill="hold"/>
                                        <p:tgtEl>
                                          <p:spTgt spid="44"/>
                                        </p:tgtEl>
                                        <p:attrNameLst>
                                          <p:attrName>ppt_h</p:attrName>
                                        </p:attrNameLst>
                                      </p:cBhvr>
                                      <p:tavLst>
                                        <p:tav tm="0">
                                          <p:val>
                                            <p:fltVal val="0"/>
                                          </p:val>
                                        </p:tav>
                                        <p:tav tm="100000">
                                          <p:val>
                                            <p:strVal val="#ppt_h"/>
                                          </p:val>
                                        </p:tav>
                                      </p:tavLst>
                                    </p:anim>
                                  </p:childTnLst>
                                </p:cTn>
                              </p:par>
                              <p:par>
                                <p:cTn id="90" presetID="23" presetClass="entr" presetSubtype="272"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p:cTn id="92" dur="8000" fill="hold"/>
                                        <p:tgtEl>
                                          <p:spTgt spid="12"/>
                                        </p:tgtEl>
                                        <p:attrNameLst>
                                          <p:attrName>ppt_w</p:attrName>
                                        </p:attrNameLst>
                                      </p:cBhvr>
                                      <p:tavLst>
                                        <p:tav tm="0">
                                          <p:val>
                                            <p:strVal val="2/3*#ppt_w"/>
                                          </p:val>
                                        </p:tav>
                                        <p:tav tm="100000">
                                          <p:val>
                                            <p:strVal val="#ppt_w"/>
                                          </p:val>
                                        </p:tav>
                                      </p:tavLst>
                                    </p:anim>
                                    <p:anim calcmode="lin" valueType="num">
                                      <p:cBhvr>
                                        <p:cTn id="93" dur="8000" fill="hold"/>
                                        <p:tgtEl>
                                          <p:spTgt spid="12"/>
                                        </p:tgtEl>
                                        <p:attrNameLst>
                                          <p:attrName>ppt_h</p:attrName>
                                        </p:attrNameLst>
                                      </p:cBhvr>
                                      <p:tavLst>
                                        <p:tav tm="0">
                                          <p:val>
                                            <p:strVal val="2/3*#ppt_h"/>
                                          </p:val>
                                        </p:tav>
                                        <p:tav tm="100000">
                                          <p:val>
                                            <p:strVal val="#ppt_h"/>
                                          </p:val>
                                        </p:tav>
                                      </p:tavLst>
                                    </p:anim>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500"/>
                                        <p:tgtEl>
                                          <p:spTgt spid="18"/>
                                        </p:tgtEl>
                                      </p:cBhvr>
                                    </p:animEffect>
                                  </p:childTnLst>
                                </p:cTn>
                              </p:par>
                              <p:par>
                                <p:cTn id="97" presetID="0" presetClass="path" presetSubtype="0" fill="hold" grpId="1" nodeType="withEffect">
                                  <p:stCondLst>
                                    <p:cond delay="0"/>
                                  </p:stCondLst>
                                  <p:childTnLst>
                                    <p:animMotion origin="layout" path="M 0.02995 -0.72223 L -0.00169 -0.14537 " pathEditMode="relative" rAng="0" ptsTypes="AA">
                                      <p:cBhvr>
                                        <p:cTn id="98" dur="10000" fill="hold"/>
                                        <p:tgtEl>
                                          <p:spTgt spid="18"/>
                                        </p:tgtEl>
                                        <p:attrNameLst>
                                          <p:attrName>ppt_x</p:attrName>
                                          <p:attrName>ppt_y</p:attrName>
                                        </p:attrNameLst>
                                      </p:cBhvr>
                                      <p:rCtr x="-1589" y="28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5" grpId="0" animBg="1"/>
      <p:bldP spid="12" grpId="0" animBg="1"/>
      <p:bldP spid="26" grpId="0" animBg="1"/>
      <p:bldP spid="30" grpId="0" animBg="1"/>
      <p:bldP spid="31" grpId="0" animBg="1"/>
      <p:bldP spid="32" grpId="0" animBg="1"/>
      <p:bldP spid="33" grpId="0" animBg="1"/>
      <p:bldP spid="34" grpId="0" animBg="1"/>
      <p:bldP spid="37" grpId="0" animBg="1"/>
      <p:bldP spid="42" grpId="0" animBg="1"/>
      <p:bldP spid="43" grpId="0" animBg="1"/>
      <p:bldP spid="44" grpId="0" animBg="1"/>
      <p:bldP spid="68" grpId="0"/>
      <p:bldP spid="2" grpId="0"/>
      <p:bldP spid="6" grpId="0"/>
      <p:bldP spid="7" grpId="0"/>
      <p:bldP spid="8" grpId="0"/>
      <p:bldP spid="9" grpId="0"/>
      <p:bldP spid="10" grpId="0"/>
      <p:bldP spid="58" grpId="0"/>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16EDBF00-4C5B-40ED-A7C6-E0EDEDCB0B84}"/>
              </a:ext>
            </a:extLst>
          </p:cNvPr>
          <p:cNvSpPr/>
          <p:nvPr/>
        </p:nvSpPr>
        <p:spPr>
          <a:xfrm rot="20896925">
            <a:off x="-4081016" y="2434769"/>
            <a:ext cx="7585326" cy="7328862"/>
          </a:xfrm>
          <a:prstGeom prst="ellipse">
            <a:avLst/>
          </a:prstGeom>
          <a:solidFill>
            <a:schemeClr val="accent3">
              <a:alpha val="6857"/>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B3B47327-035F-4E3F-ADAD-6F731C33AC46}"/>
              </a:ext>
            </a:extLst>
          </p:cNvPr>
          <p:cNvSpPr/>
          <p:nvPr/>
        </p:nvSpPr>
        <p:spPr>
          <a:xfrm rot="20896925">
            <a:off x="3878091" y="1264985"/>
            <a:ext cx="9460292" cy="6944634"/>
          </a:xfrm>
          <a:prstGeom prst="ellipse">
            <a:avLst/>
          </a:prstGeom>
          <a:solidFill>
            <a:schemeClr val="accent2">
              <a:alpha val="7555"/>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2D37A0F1-CA13-ABDF-6E53-4462D677C7A5}"/>
              </a:ext>
            </a:extLst>
          </p:cNvPr>
          <p:cNvSpPr txBox="1"/>
          <p:nvPr/>
        </p:nvSpPr>
        <p:spPr>
          <a:xfrm>
            <a:off x="670147" y="731207"/>
            <a:ext cx="4809330" cy="492443"/>
          </a:xfrm>
          <a:prstGeom prst="rect">
            <a:avLst/>
          </a:prstGeom>
          <a:noFill/>
        </p:spPr>
        <p:txBody>
          <a:bodyPr wrap="none" rtlCol="0">
            <a:spAutoFit/>
          </a:bodyPr>
          <a:lstStyle/>
          <a:p>
            <a:r>
              <a:rPr lang="en-US" sz="2600" b="1" spc="50" dirty="0">
                <a:solidFill>
                  <a:schemeClr val="accent6">
                    <a:lumMod val="75000"/>
                  </a:schemeClr>
                </a:solidFill>
                <a:latin typeface="Montserrat" panose="00000500000000000000" pitchFamily="50" charset="0"/>
              </a:rPr>
              <a:t>Target Customer Persona</a:t>
            </a:r>
          </a:p>
        </p:txBody>
      </p:sp>
      <p:grpSp>
        <p:nvGrpSpPr>
          <p:cNvPr id="61" name="Group 60">
            <a:extLst>
              <a:ext uri="{FF2B5EF4-FFF2-40B4-BE49-F238E27FC236}">
                <a16:creationId xmlns:a16="http://schemas.microsoft.com/office/drawing/2014/main" id="{830B2F65-8165-4695-9753-3A617B6A7FD6}"/>
              </a:ext>
            </a:extLst>
          </p:cNvPr>
          <p:cNvGrpSpPr/>
          <p:nvPr/>
        </p:nvGrpSpPr>
        <p:grpSpPr>
          <a:xfrm>
            <a:off x="0" y="1485901"/>
            <a:ext cx="12192000" cy="4924424"/>
            <a:chOff x="0" y="1667542"/>
            <a:chExt cx="12192000" cy="4531988"/>
          </a:xfrm>
        </p:grpSpPr>
        <p:sp>
          <p:nvSpPr>
            <p:cNvPr id="60" name="Rectangle 59">
              <a:extLst>
                <a:ext uri="{FF2B5EF4-FFF2-40B4-BE49-F238E27FC236}">
                  <a16:creationId xmlns:a16="http://schemas.microsoft.com/office/drawing/2014/main" id="{28106DBA-F476-4620-BAF6-A6236396CBE4}"/>
                </a:ext>
              </a:extLst>
            </p:cNvPr>
            <p:cNvSpPr/>
            <p:nvPr/>
          </p:nvSpPr>
          <p:spPr>
            <a:xfrm>
              <a:off x="0" y="1667542"/>
              <a:ext cx="12192000" cy="50309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D26BD51-1C4C-46FB-B845-56AD7FACFF79}"/>
                </a:ext>
              </a:extLst>
            </p:cNvPr>
            <p:cNvGrpSpPr/>
            <p:nvPr/>
          </p:nvGrpSpPr>
          <p:grpSpPr>
            <a:xfrm>
              <a:off x="0" y="1667542"/>
              <a:ext cx="12192000" cy="4531988"/>
              <a:chOff x="0" y="1846118"/>
              <a:chExt cx="12192000" cy="4174836"/>
            </a:xfrm>
          </p:grpSpPr>
          <p:grpSp>
            <p:nvGrpSpPr>
              <p:cNvPr id="11" name="Group 10">
                <a:extLst>
                  <a:ext uri="{FF2B5EF4-FFF2-40B4-BE49-F238E27FC236}">
                    <a16:creationId xmlns:a16="http://schemas.microsoft.com/office/drawing/2014/main" id="{921B2074-9296-46AD-8106-CEA934C16CDA}"/>
                  </a:ext>
                </a:extLst>
              </p:cNvPr>
              <p:cNvGrpSpPr/>
              <p:nvPr/>
            </p:nvGrpSpPr>
            <p:grpSpPr>
              <a:xfrm>
                <a:off x="0" y="1846118"/>
                <a:ext cx="12192000" cy="461818"/>
                <a:chOff x="0" y="1846118"/>
                <a:chExt cx="12192000" cy="461818"/>
              </a:xfrm>
            </p:grpSpPr>
            <p:cxnSp>
              <p:nvCxnSpPr>
                <p:cNvPr id="16" name="Straight Connector 15">
                  <a:extLst>
                    <a:ext uri="{FF2B5EF4-FFF2-40B4-BE49-F238E27FC236}">
                      <a16:creationId xmlns:a16="http://schemas.microsoft.com/office/drawing/2014/main" id="{ED881C42-6D96-4A34-AEF9-B413A22E2CE0}"/>
                    </a:ext>
                  </a:extLst>
                </p:cNvPr>
                <p:cNvCxnSpPr>
                  <a:cxnSpLocks/>
                </p:cNvCxnSpPr>
                <p:nvPr/>
              </p:nvCxnSpPr>
              <p:spPr>
                <a:xfrm>
                  <a:off x="0" y="1846118"/>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10084B-AC6D-404A-BC07-8304F793C5F2}"/>
                    </a:ext>
                  </a:extLst>
                </p:cNvPr>
                <p:cNvCxnSpPr>
                  <a:cxnSpLocks/>
                </p:cNvCxnSpPr>
                <p:nvPr/>
              </p:nvCxnSpPr>
              <p:spPr>
                <a:xfrm>
                  <a:off x="0" y="2307936"/>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F2D3C365-FA7D-4A2D-986E-06D8B276B21F}"/>
                  </a:ext>
                </a:extLst>
              </p:cNvPr>
              <p:cNvCxnSpPr>
                <a:cxnSpLocks/>
              </p:cNvCxnSpPr>
              <p:nvPr/>
            </p:nvCxnSpPr>
            <p:spPr>
              <a:xfrm>
                <a:off x="6096000" y="1846118"/>
                <a:ext cx="0" cy="4174836"/>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7C4545-6A61-4473-8AA6-D098E4FCB432}"/>
                  </a:ext>
                </a:extLst>
              </p:cNvPr>
              <p:cNvCxnSpPr>
                <a:cxnSpLocks/>
              </p:cNvCxnSpPr>
              <p:nvPr/>
            </p:nvCxnSpPr>
            <p:spPr>
              <a:xfrm>
                <a:off x="0" y="3933536"/>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744629-6AA7-4FC6-BE96-D894ECD977CC}"/>
                  </a:ext>
                </a:extLst>
              </p:cNvPr>
              <p:cNvCxnSpPr>
                <a:cxnSpLocks/>
              </p:cNvCxnSpPr>
              <p:nvPr/>
            </p:nvCxnSpPr>
            <p:spPr>
              <a:xfrm>
                <a:off x="0" y="4395354"/>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0F380C-5348-4CBB-86BF-39FA9FDFB6DA}"/>
                  </a:ext>
                </a:extLst>
              </p:cNvPr>
              <p:cNvCxnSpPr>
                <a:cxnSpLocks/>
              </p:cNvCxnSpPr>
              <p:nvPr/>
            </p:nvCxnSpPr>
            <p:spPr>
              <a:xfrm>
                <a:off x="0" y="6020954"/>
                <a:ext cx="121920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CE635304-781D-490D-AF92-946E9560E2DE}"/>
                </a:ext>
              </a:extLst>
            </p:cNvPr>
            <p:cNvSpPr/>
            <p:nvPr/>
          </p:nvSpPr>
          <p:spPr>
            <a:xfrm>
              <a:off x="0" y="3934212"/>
              <a:ext cx="12192000" cy="50309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1A4183-8669-44A5-8BDF-464A9040B031}"/>
                </a:ext>
              </a:extLst>
            </p:cNvPr>
            <p:cNvSpPr txBox="1"/>
            <p:nvPr/>
          </p:nvSpPr>
          <p:spPr>
            <a:xfrm>
              <a:off x="1486989" y="1776580"/>
              <a:ext cx="3121990" cy="283250"/>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NAME/IDENTITY</a:t>
              </a:r>
            </a:p>
          </p:txBody>
        </p:sp>
        <p:sp>
          <p:nvSpPr>
            <p:cNvPr id="41" name="TextBox 40">
              <a:extLst>
                <a:ext uri="{FF2B5EF4-FFF2-40B4-BE49-F238E27FC236}">
                  <a16:creationId xmlns:a16="http://schemas.microsoft.com/office/drawing/2014/main" id="{840D8214-CE56-4749-AC22-D2DBFFC352BE}"/>
                </a:ext>
              </a:extLst>
            </p:cNvPr>
            <p:cNvSpPr txBox="1"/>
            <p:nvPr/>
          </p:nvSpPr>
          <p:spPr>
            <a:xfrm>
              <a:off x="7582956" y="1776580"/>
              <a:ext cx="3121990" cy="283250"/>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GOALS</a:t>
              </a:r>
            </a:p>
          </p:txBody>
        </p:sp>
        <p:sp>
          <p:nvSpPr>
            <p:cNvPr id="42" name="TextBox 41">
              <a:extLst>
                <a:ext uri="{FF2B5EF4-FFF2-40B4-BE49-F238E27FC236}">
                  <a16:creationId xmlns:a16="http://schemas.microsoft.com/office/drawing/2014/main" id="{E5DA3D93-14B9-48CB-ADD2-F3890A09534D}"/>
                </a:ext>
              </a:extLst>
            </p:cNvPr>
            <p:cNvSpPr txBox="1"/>
            <p:nvPr/>
          </p:nvSpPr>
          <p:spPr>
            <a:xfrm>
              <a:off x="1486989" y="4039235"/>
              <a:ext cx="3121990" cy="283250"/>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DEMOGRAPHICS</a:t>
              </a:r>
            </a:p>
          </p:txBody>
        </p:sp>
        <p:sp>
          <p:nvSpPr>
            <p:cNvPr id="43" name="TextBox 42">
              <a:extLst>
                <a:ext uri="{FF2B5EF4-FFF2-40B4-BE49-F238E27FC236}">
                  <a16:creationId xmlns:a16="http://schemas.microsoft.com/office/drawing/2014/main" id="{918254BF-3335-4821-8E0F-02FDE874CB5F}"/>
                </a:ext>
              </a:extLst>
            </p:cNvPr>
            <p:cNvSpPr txBox="1"/>
            <p:nvPr/>
          </p:nvSpPr>
          <p:spPr>
            <a:xfrm>
              <a:off x="7582956" y="4039235"/>
              <a:ext cx="3121990" cy="283250"/>
            </a:xfrm>
            <a:prstGeom prst="rect">
              <a:avLst/>
            </a:prstGeom>
            <a:noFill/>
          </p:spPr>
          <p:txBody>
            <a:bodyPr wrap="square" rtlCol="0" anchor="ctr" anchorCtr="0">
              <a:spAutoFit/>
            </a:bodyPr>
            <a:lstStyle/>
            <a:p>
              <a:pPr algn="ctr"/>
              <a:r>
                <a:rPr lang="en-US" sz="1400" b="1" dirty="0">
                  <a:solidFill>
                    <a:schemeClr val="tx2"/>
                  </a:solidFill>
                  <a:latin typeface="Montserrat" panose="00000500000000000000" pitchFamily="50" charset="0"/>
                </a:rPr>
                <a:t>FRUSTRATIONS</a:t>
              </a:r>
            </a:p>
          </p:txBody>
        </p:sp>
      </p:grpSp>
      <p:grpSp>
        <p:nvGrpSpPr>
          <p:cNvPr id="74" name="Group 73">
            <a:extLst>
              <a:ext uri="{FF2B5EF4-FFF2-40B4-BE49-F238E27FC236}">
                <a16:creationId xmlns:a16="http://schemas.microsoft.com/office/drawing/2014/main" id="{4C062DF5-76E4-45DA-B073-406F0644DC1C}"/>
              </a:ext>
            </a:extLst>
          </p:cNvPr>
          <p:cNvGrpSpPr/>
          <p:nvPr/>
        </p:nvGrpSpPr>
        <p:grpSpPr>
          <a:xfrm>
            <a:off x="6406106" y="2862144"/>
            <a:ext cx="1620352" cy="882649"/>
            <a:chOff x="1329731" y="2723907"/>
            <a:chExt cx="1164835" cy="882649"/>
          </a:xfrm>
        </p:grpSpPr>
        <p:sp>
          <p:nvSpPr>
            <p:cNvPr id="75" name="Freeform: Shape 25">
              <a:extLst>
                <a:ext uri="{FF2B5EF4-FFF2-40B4-BE49-F238E27FC236}">
                  <a16:creationId xmlns:a16="http://schemas.microsoft.com/office/drawing/2014/main" id="{EA77A2D7-EB3D-4ECF-B8DD-8180DC5EB48C}"/>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76" name="Rectangle 75">
              <a:extLst>
                <a:ext uri="{FF2B5EF4-FFF2-40B4-BE49-F238E27FC236}">
                  <a16:creationId xmlns:a16="http://schemas.microsoft.com/office/drawing/2014/main" id="{22E372D3-841C-47AC-A237-09357108DEA6}"/>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Needs to communicate with the team better</a:t>
              </a:r>
            </a:p>
          </p:txBody>
        </p:sp>
        <p:sp>
          <p:nvSpPr>
            <p:cNvPr id="77" name="Rectangle 76">
              <a:extLst>
                <a:ext uri="{FF2B5EF4-FFF2-40B4-BE49-F238E27FC236}">
                  <a16:creationId xmlns:a16="http://schemas.microsoft.com/office/drawing/2014/main" id="{1CFABB3E-FB3D-4A1C-BB9A-66E22EDD78C1}"/>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82" name="Group 81">
            <a:extLst>
              <a:ext uri="{FF2B5EF4-FFF2-40B4-BE49-F238E27FC236}">
                <a16:creationId xmlns:a16="http://schemas.microsoft.com/office/drawing/2014/main" id="{C10C9E81-D407-4565-B742-030E25CE41FD}"/>
              </a:ext>
            </a:extLst>
          </p:cNvPr>
          <p:cNvGrpSpPr/>
          <p:nvPr/>
        </p:nvGrpSpPr>
        <p:grpSpPr>
          <a:xfrm>
            <a:off x="8825698" y="2904623"/>
            <a:ext cx="1510703" cy="882649"/>
            <a:chOff x="1329731" y="2723907"/>
            <a:chExt cx="1164835" cy="882649"/>
          </a:xfrm>
        </p:grpSpPr>
        <p:sp>
          <p:nvSpPr>
            <p:cNvPr id="83" name="Freeform: Shape 25">
              <a:extLst>
                <a:ext uri="{FF2B5EF4-FFF2-40B4-BE49-F238E27FC236}">
                  <a16:creationId xmlns:a16="http://schemas.microsoft.com/office/drawing/2014/main" id="{FAE072F6-96E6-4111-BD0D-F9C291DBC3AE}"/>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84" name="Rectangle 83">
              <a:extLst>
                <a:ext uri="{FF2B5EF4-FFF2-40B4-BE49-F238E27FC236}">
                  <a16:creationId xmlns:a16="http://schemas.microsoft.com/office/drawing/2014/main" id="{40E6DDDE-510F-4334-B689-8C8C6428D602}"/>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Needs to export this data out and deliver it on reports</a:t>
              </a:r>
            </a:p>
          </p:txBody>
        </p:sp>
        <p:sp>
          <p:nvSpPr>
            <p:cNvPr id="85" name="Rectangle 84">
              <a:extLst>
                <a:ext uri="{FF2B5EF4-FFF2-40B4-BE49-F238E27FC236}">
                  <a16:creationId xmlns:a16="http://schemas.microsoft.com/office/drawing/2014/main" id="{E48A818D-6A13-4B4B-899F-4D5FD7C660B6}"/>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86" name="Group 85">
            <a:extLst>
              <a:ext uri="{FF2B5EF4-FFF2-40B4-BE49-F238E27FC236}">
                <a16:creationId xmlns:a16="http://schemas.microsoft.com/office/drawing/2014/main" id="{D0179E56-5373-43CE-9369-0186EA6CBCF6}"/>
              </a:ext>
            </a:extLst>
          </p:cNvPr>
          <p:cNvGrpSpPr/>
          <p:nvPr/>
        </p:nvGrpSpPr>
        <p:grpSpPr>
          <a:xfrm>
            <a:off x="10282451" y="2248784"/>
            <a:ext cx="1620352" cy="882649"/>
            <a:chOff x="1329731" y="2723907"/>
            <a:chExt cx="1164835" cy="882649"/>
          </a:xfrm>
        </p:grpSpPr>
        <p:sp>
          <p:nvSpPr>
            <p:cNvPr id="87" name="Freeform: Shape 25">
              <a:extLst>
                <a:ext uri="{FF2B5EF4-FFF2-40B4-BE49-F238E27FC236}">
                  <a16:creationId xmlns:a16="http://schemas.microsoft.com/office/drawing/2014/main" id="{35A86FA0-02A3-4660-A769-A6F81114C641}"/>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88" name="Rectangle 87">
              <a:extLst>
                <a:ext uri="{FF2B5EF4-FFF2-40B4-BE49-F238E27FC236}">
                  <a16:creationId xmlns:a16="http://schemas.microsoft.com/office/drawing/2014/main" id="{2A309467-FA22-41DA-9DC4-4BE17F4E1B23}"/>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Could find value in some project planning templates</a:t>
              </a:r>
            </a:p>
          </p:txBody>
        </p:sp>
        <p:sp>
          <p:nvSpPr>
            <p:cNvPr id="89" name="Rectangle 88">
              <a:extLst>
                <a:ext uri="{FF2B5EF4-FFF2-40B4-BE49-F238E27FC236}">
                  <a16:creationId xmlns:a16="http://schemas.microsoft.com/office/drawing/2014/main" id="{FE7F9C20-66DC-4AB2-B567-CE23E8658F72}"/>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99" name="Group 98">
            <a:extLst>
              <a:ext uri="{FF2B5EF4-FFF2-40B4-BE49-F238E27FC236}">
                <a16:creationId xmlns:a16="http://schemas.microsoft.com/office/drawing/2014/main" id="{2C513CFD-336C-46AA-B0C9-C6B0CD92BD65}"/>
              </a:ext>
            </a:extLst>
          </p:cNvPr>
          <p:cNvGrpSpPr/>
          <p:nvPr/>
        </p:nvGrpSpPr>
        <p:grpSpPr>
          <a:xfrm>
            <a:off x="2012428" y="5509327"/>
            <a:ext cx="1287296" cy="731374"/>
            <a:chOff x="1329731" y="2875182"/>
            <a:chExt cx="1164835" cy="731374"/>
          </a:xfrm>
        </p:grpSpPr>
        <p:sp>
          <p:nvSpPr>
            <p:cNvPr id="100" name="Freeform: Shape 25">
              <a:extLst>
                <a:ext uri="{FF2B5EF4-FFF2-40B4-BE49-F238E27FC236}">
                  <a16:creationId xmlns:a16="http://schemas.microsoft.com/office/drawing/2014/main" id="{FF5BF0B5-4379-4433-A391-EED4617550D6}"/>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01" name="Rectangle 100">
              <a:extLst>
                <a:ext uri="{FF2B5EF4-FFF2-40B4-BE49-F238E27FC236}">
                  <a16:creationId xmlns:a16="http://schemas.microsoft.com/office/drawing/2014/main" id="{2A827B3E-94C8-4138-AD95-D9D445762303}"/>
                </a:ext>
              </a:extLst>
            </p:cNvPr>
            <p:cNvSpPr/>
            <p:nvPr/>
          </p:nvSpPr>
          <p:spPr>
            <a:xfrm>
              <a:off x="1329732" y="2877837"/>
              <a:ext cx="1164834" cy="728719"/>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Works as a project manager</a:t>
              </a:r>
            </a:p>
          </p:txBody>
        </p:sp>
        <p:sp>
          <p:nvSpPr>
            <p:cNvPr id="102" name="Rectangle 101">
              <a:extLst>
                <a:ext uri="{FF2B5EF4-FFF2-40B4-BE49-F238E27FC236}">
                  <a16:creationId xmlns:a16="http://schemas.microsoft.com/office/drawing/2014/main" id="{4AB6E12D-41B5-47B6-80EC-12C953B1B7D6}"/>
                </a:ext>
              </a:extLst>
            </p:cNvPr>
            <p:cNvSpPr/>
            <p:nvPr/>
          </p:nvSpPr>
          <p:spPr>
            <a:xfrm>
              <a:off x="1329731" y="2875182"/>
              <a:ext cx="1164834" cy="28307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103" name="Group 102">
            <a:extLst>
              <a:ext uri="{FF2B5EF4-FFF2-40B4-BE49-F238E27FC236}">
                <a16:creationId xmlns:a16="http://schemas.microsoft.com/office/drawing/2014/main" id="{854B1F43-141F-457B-AE66-33AB3B23723F}"/>
              </a:ext>
            </a:extLst>
          </p:cNvPr>
          <p:cNvGrpSpPr/>
          <p:nvPr/>
        </p:nvGrpSpPr>
        <p:grpSpPr>
          <a:xfrm>
            <a:off x="2968324" y="4656465"/>
            <a:ext cx="1287296" cy="731374"/>
            <a:chOff x="1329731" y="2875182"/>
            <a:chExt cx="1164835" cy="731374"/>
          </a:xfrm>
        </p:grpSpPr>
        <p:sp>
          <p:nvSpPr>
            <p:cNvPr id="104" name="Freeform: Shape 25">
              <a:extLst>
                <a:ext uri="{FF2B5EF4-FFF2-40B4-BE49-F238E27FC236}">
                  <a16:creationId xmlns:a16="http://schemas.microsoft.com/office/drawing/2014/main" id="{5A0269D0-990B-43B5-BD16-47D26532655E}"/>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05" name="Rectangle 104">
              <a:extLst>
                <a:ext uri="{FF2B5EF4-FFF2-40B4-BE49-F238E27FC236}">
                  <a16:creationId xmlns:a16="http://schemas.microsoft.com/office/drawing/2014/main" id="{EF1EC161-689E-4C64-9CD7-FB4C7C60D4E0}"/>
                </a:ext>
              </a:extLst>
            </p:cNvPr>
            <p:cNvSpPr/>
            <p:nvPr/>
          </p:nvSpPr>
          <p:spPr>
            <a:xfrm>
              <a:off x="1329732" y="2877837"/>
              <a:ext cx="1164834" cy="728719"/>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SaaS Company</a:t>
              </a:r>
            </a:p>
          </p:txBody>
        </p:sp>
        <p:sp>
          <p:nvSpPr>
            <p:cNvPr id="106" name="Rectangle 105">
              <a:extLst>
                <a:ext uri="{FF2B5EF4-FFF2-40B4-BE49-F238E27FC236}">
                  <a16:creationId xmlns:a16="http://schemas.microsoft.com/office/drawing/2014/main" id="{053206E6-714C-44AC-910F-E4F459ABB10A}"/>
                </a:ext>
              </a:extLst>
            </p:cNvPr>
            <p:cNvSpPr/>
            <p:nvPr/>
          </p:nvSpPr>
          <p:spPr>
            <a:xfrm>
              <a:off x="1329731" y="2875182"/>
              <a:ext cx="1164834" cy="28307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48" name="Group 47">
            <a:extLst>
              <a:ext uri="{FF2B5EF4-FFF2-40B4-BE49-F238E27FC236}">
                <a16:creationId xmlns:a16="http://schemas.microsoft.com/office/drawing/2014/main" id="{D12B75AE-0830-4089-9632-3F3C449F649B}"/>
              </a:ext>
            </a:extLst>
          </p:cNvPr>
          <p:cNvGrpSpPr/>
          <p:nvPr/>
        </p:nvGrpSpPr>
        <p:grpSpPr>
          <a:xfrm>
            <a:off x="2422537" y="2457791"/>
            <a:ext cx="1304550" cy="882649"/>
            <a:chOff x="1329731" y="2723907"/>
            <a:chExt cx="1164835" cy="882649"/>
          </a:xfrm>
        </p:grpSpPr>
        <p:sp>
          <p:nvSpPr>
            <p:cNvPr id="49" name="Freeform: Shape 25">
              <a:extLst>
                <a:ext uri="{FF2B5EF4-FFF2-40B4-BE49-F238E27FC236}">
                  <a16:creationId xmlns:a16="http://schemas.microsoft.com/office/drawing/2014/main" id="{9A116348-9AB0-4733-9593-1841ABECF55A}"/>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0" name="Rectangle 49">
              <a:extLst>
                <a:ext uri="{FF2B5EF4-FFF2-40B4-BE49-F238E27FC236}">
                  <a16:creationId xmlns:a16="http://schemas.microsoft.com/office/drawing/2014/main" id="{A5D7E2F1-3A9E-4746-8F8A-25D6825C0C18}"/>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Remote worker in a distributed team</a:t>
              </a:r>
            </a:p>
          </p:txBody>
        </p:sp>
        <p:sp>
          <p:nvSpPr>
            <p:cNvPr id="51" name="Rectangle 50">
              <a:extLst>
                <a:ext uri="{FF2B5EF4-FFF2-40B4-BE49-F238E27FC236}">
                  <a16:creationId xmlns:a16="http://schemas.microsoft.com/office/drawing/2014/main" id="{624506B1-04F8-430B-9BB2-C628FA260D88}"/>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56" name="Group 55">
            <a:extLst>
              <a:ext uri="{FF2B5EF4-FFF2-40B4-BE49-F238E27FC236}">
                <a16:creationId xmlns:a16="http://schemas.microsoft.com/office/drawing/2014/main" id="{C70D9F49-398A-47D6-9889-338CD763E438}"/>
              </a:ext>
            </a:extLst>
          </p:cNvPr>
          <p:cNvGrpSpPr/>
          <p:nvPr/>
        </p:nvGrpSpPr>
        <p:grpSpPr>
          <a:xfrm>
            <a:off x="708341" y="3097041"/>
            <a:ext cx="1164835" cy="596854"/>
            <a:chOff x="1329731" y="3009702"/>
            <a:chExt cx="1164835" cy="596854"/>
          </a:xfrm>
        </p:grpSpPr>
        <p:sp>
          <p:nvSpPr>
            <p:cNvPr id="57" name="Freeform: Shape 25">
              <a:extLst>
                <a:ext uri="{FF2B5EF4-FFF2-40B4-BE49-F238E27FC236}">
                  <a16:creationId xmlns:a16="http://schemas.microsoft.com/office/drawing/2014/main" id="{EA4A81DE-BA0C-4E0A-A83D-768210ECF848}"/>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58" name="Rectangle 57">
              <a:extLst>
                <a:ext uri="{FF2B5EF4-FFF2-40B4-BE49-F238E27FC236}">
                  <a16:creationId xmlns:a16="http://schemas.microsoft.com/office/drawing/2014/main" id="{A0A28D1F-6957-457A-960A-DB0577A94726}"/>
                </a:ext>
              </a:extLst>
            </p:cNvPr>
            <p:cNvSpPr/>
            <p:nvPr/>
          </p:nvSpPr>
          <p:spPr>
            <a:xfrm>
              <a:off x="1329732" y="3009702"/>
              <a:ext cx="1164834" cy="596854"/>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Late 20s</a:t>
              </a:r>
            </a:p>
          </p:txBody>
        </p:sp>
        <p:sp>
          <p:nvSpPr>
            <p:cNvPr id="59" name="Rectangle 58">
              <a:extLst>
                <a:ext uri="{FF2B5EF4-FFF2-40B4-BE49-F238E27FC236}">
                  <a16:creationId xmlns:a16="http://schemas.microsoft.com/office/drawing/2014/main" id="{3865FB67-668E-4A71-9EAA-91F965A3351D}"/>
                </a:ext>
              </a:extLst>
            </p:cNvPr>
            <p:cNvSpPr/>
            <p:nvPr/>
          </p:nvSpPr>
          <p:spPr>
            <a:xfrm>
              <a:off x="1329731" y="3009702"/>
              <a:ext cx="1164834" cy="2237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78" name="Group 77">
            <a:extLst>
              <a:ext uri="{FF2B5EF4-FFF2-40B4-BE49-F238E27FC236}">
                <a16:creationId xmlns:a16="http://schemas.microsoft.com/office/drawing/2014/main" id="{FECD1FD7-84EA-409E-B36A-279DF8311C00}"/>
              </a:ext>
            </a:extLst>
          </p:cNvPr>
          <p:cNvGrpSpPr/>
          <p:nvPr/>
        </p:nvGrpSpPr>
        <p:grpSpPr>
          <a:xfrm>
            <a:off x="7548013" y="2142837"/>
            <a:ext cx="1620353" cy="882649"/>
            <a:chOff x="1329731" y="2723907"/>
            <a:chExt cx="1164835" cy="882649"/>
          </a:xfrm>
        </p:grpSpPr>
        <p:sp>
          <p:nvSpPr>
            <p:cNvPr id="79" name="Freeform: Shape 25">
              <a:extLst>
                <a:ext uri="{FF2B5EF4-FFF2-40B4-BE49-F238E27FC236}">
                  <a16:creationId xmlns:a16="http://schemas.microsoft.com/office/drawing/2014/main" id="{4A59C50A-F3B3-4F8B-A367-00CFF482548D}"/>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80" name="Rectangle 79">
              <a:extLst>
                <a:ext uri="{FF2B5EF4-FFF2-40B4-BE49-F238E27FC236}">
                  <a16:creationId xmlns:a16="http://schemas.microsoft.com/office/drawing/2014/main" id="{A03BC580-8F44-4478-A85B-1B04573057DA}"/>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Visualize information &amp; organize it collaboratively</a:t>
              </a:r>
            </a:p>
          </p:txBody>
        </p:sp>
        <p:sp>
          <p:nvSpPr>
            <p:cNvPr id="81" name="Rectangle 80">
              <a:extLst>
                <a:ext uri="{FF2B5EF4-FFF2-40B4-BE49-F238E27FC236}">
                  <a16:creationId xmlns:a16="http://schemas.microsoft.com/office/drawing/2014/main" id="{D35F24EB-3978-4144-B621-F55E220A7AF4}"/>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66" name="Group 65">
            <a:extLst>
              <a:ext uri="{FF2B5EF4-FFF2-40B4-BE49-F238E27FC236}">
                <a16:creationId xmlns:a16="http://schemas.microsoft.com/office/drawing/2014/main" id="{48B9A783-F889-4E11-9E57-29C5C9F0A79B}"/>
              </a:ext>
            </a:extLst>
          </p:cNvPr>
          <p:cNvGrpSpPr/>
          <p:nvPr/>
        </p:nvGrpSpPr>
        <p:grpSpPr>
          <a:xfrm>
            <a:off x="4294798" y="2728840"/>
            <a:ext cx="1164835" cy="596854"/>
            <a:chOff x="1329731" y="3009702"/>
            <a:chExt cx="1164835" cy="596854"/>
          </a:xfrm>
        </p:grpSpPr>
        <p:sp>
          <p:nvSpPr>
            <p:cNvPr id="67" name="Freeform: Shape 25">
              <a:extLst>
                <a:ext uri="{FF2B5EF4-FFF2-40B4-BE49-F238E27FC236}">
                  <a16:creationId xmlns:a16="http://schemas.microsoft.com/office/drawing/2014/main" id="{A5DDA9D8-8458-4424-81F2-238D9A41DBC6}"/>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68" name="Rectangle 67">
              <a:extLst>
                <a:ext uri="{FF2B5EF4-FFF2-40B4-BE49-F238E27FC236}">
                  <a16:creationId xmlns:a16="http://schemas.microsoft.com/office/drawing/2014/main" id="{B2D063CE-10CE-4A01-BDE4-CE97BCA4257D}"/>
                </a:ext>
              </a:extLst>
            </p:cNvPr>
            <p:cNvSpPr/>
            <p:nvPr/>
          </p:nvSpPr>
          <p:spPr>
            <a:xfrm>
              <a:off x="1329732" y="3009702"/>
              <a:ext cx="1164834" cy="596854"/>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SF Bay Area</a:t>
              </a:r>
            </a:p>
          </p:txBody>
        </p:sp>
        <p:sp>
          <p:nvSpPr>
            <p:cNvPr id="69" name="Rectangle 68">
              <a:extLst>
                <a:ext uri="{FF2B5EF4-FFF2-40B4-BE49-F238E27FC236}">
                  <a16:creationId xmlns:a16="http://schemas.microsoft.com/office/drawing/2014/main" id="{9CD1F4F7-298B-4F0A-9D06-98CBE4475019}"/>
                </a:ext>
              </a:extLst>
            </p:cNvPr>
            <p:cNvSpPr/>
            <p:nvPr/>
          </p:nvSpPr>
          <p:spPr>
            <a:xfrm>
              <a:off x="1329731" y="3009702"/>
              <a:ext cx="1164834" cy="22378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107" name="Group 106">
            <a:extLst>
              <a:ext uri="{FF2B5EF4-FFF2-40B4-BE49-F238E27FC236}">
                <a16:creationId xmlns:a16="http://schemas.microsoft.com/office/drawing/2014/main" id="{5A60DD30-B2C9-4561-821D-998CB5E80420}"/>
              </a:ext>
            </a:extLst>
          </p:cNvPr>
          <p:cNvGrpSpPr/>
          <p:nvPr/>
        </p:nvGrpSpPr>
        <p:grpSpPr>
          <a:xfrm>
            <a:off x="4021745" y="5233370"/>
            <a:ext cx="1287296" cy="731374"/>
            <a:chOff x="1329731" y="2875182"/>
            <a:chExt cx="1164835" cy="731374"/>
          </a:xfrm>
        </p:grpSpPr>
        <p:sp>
          <p:nvSpPr>
            <p:cNvPr id="108" name="Freeform: Shape 25">
              <a:extLst>
                <a:ext uri="{FF2B5EF4-FFF2-40B4-BE49-F238E27FC236}">
                  <a16:creationId xmlns:a16="http://schemas.microsoft.com/office/drawing/2014/main" id="{9271B6EA-F2B9-4CBD-8578-710DD32D943E}"/>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09" name="Rectangle 108">
              <a:extLst>
                <a:ext uri="{FF2B5EF4-FFF2-40B4-BE49-F238E27FC236}">
                  <a16:creationId xmlns:a16="http://schemas.microsoft.com/office/drawing/2014/main" id="{A27CD9D3-6C79-48F6-BC68-F7DDEF9CB14D}"/>
                </a:ext>
              </a:extLst>
            </p:cNvPr>
            <p:cNvSpPr/>
            <p:nvPr/>
          </p:nvSpPr>
          <p:spPr>
            <a:xfrm>
              <a:off x="1329732" y="2877837"/>
              <a:ext cx="1164834" cy="728719"/>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Entire team uses the tool</a:t>
              </a:r>
            </a:p>
          </p:txBody>
        </p:sp>
        <p:sp>
          <p:nvSpPr>
            <p:cNvPr id="110" name="Rectangle 109">
              <a:extLst>
                <a:ext uri="{FF2B5EF4-FFF2-40B4-BE49-F238E27FC236}">
                  <a16:creationId xmlns:a16="http://schemas.microsoft.com/office/drawing/2014/main" id="{798BE161-48B9-46BF-A79F-56AF5EBFA464}"/>
                </a:ext>
              </a:extLst>
            </p:cNvPr>
            <p:cNvSpPr/>
            <p:nvPr/>
          </p:nvSpPr>
          <p:spPr>
            <a:xfrm>
              <a:off x="1329731" y="2875182"/>
              <a:ext cx="1164834" cy="28307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95" name="Group 94">
            <a:extLst>
              <a:ext uri="{FF2B5EF4-FFF2-40B4-BE49-F238E27FC236}">
                <a16:creationId xmlns:a16="http://schemas.microsoft.com/office/drawing/2014/main" id="{7C820140-2DE7-4D21-AAAB-DF31B30E9661}"/>
              </a:ext>
            </a:extLst>
          </p:cNvPr>
          <p:cNvGrpSpPr/>
          <p:nvPr/>
        </p:nvGrpSpPr>
        <p:grpSpPr>
          <a:xfrm>
            <a:off x="940827" y="4839205"/>
            <a:ext cx="1395638" cy="731374"/>
            <a:chOff x="1329731" y="2875182"/>
            <a:chExt cx="1164835" cy="731374"/>
          </a:xfrm>
        </p:grpSpPr>
        <p:sp>
          <p:nvSpPr>
            <p:cNvPr id="96" name="Freeform: Shape 25">
              <a:extLst>
                <a:ext uri="{FF2B5EF4-FFF2-40B4-BE49-F238E27FC236}">
                  <a16:creationId xmlns:a16="http://schemas.microsoft.com/office/drawing/2014/main" id="{BE2F5A7D-3011-41E9-99E4-8E75DC409E9F}"/>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97" name="Rectangle 96">
              <a:extLst>
                <a:ext uri="{FF2B5EF4-FFF2-40B4-BE49-F238E27FC236}">
                  <a16:creationId xmlns:a16="http://schemas.microsoft.com/office/drawing/2014/main" id="{DF671D58-713F-45E9-932A-865512CB7D84}"/>
                </a:ext>
              </a:extLst>
            </p:cNvPr>
            <p:cNvSpPr/>
            <p:nvPr/>
          </p:nvSpPr>
          <p:spPr>
            <a:xfrm>
              <a:off x="1329732" y="2877837"/>
              <a:ext cx="1164834" cy="728719"/>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noProof="1">
                  <a:solidFill>
                    <a:prstClr val="black">
                      <a:lumMod val="95000"/>
                      <a:lumOff val="5000"/>
                    </a:prstClr>
                  </a:solidFill>
                  <a:latin typeface="Montserrat" panose="00000500000000000000" pitchFamily="50" charset="0"/>
                </a:rPr>
                <a:t>Collaborates as part of a team</a:t>
              </a:r>
            </a:p>
          </p:txBody>
        </p:sp>
        <p:sp>
          <p:nvSpPr>
            <p:cNvPr id="98" name="Rectangle 97">
              <a:extLst>
                <a:ext uri="{FF2B5EF4-FFF2-40B4-BE49-F238E27FC236}">
                  <a16:creationId xmlns:a16="http://schemas.microsoft.com/office/drawing/2014/main" id="{952C5C6C-41BE-4787-B639-9904A224AA3B}"/>
                </a:ext>
              </a:extLst>
            </p:cNvPr>
            <p:cNvSpPr/>
            <p:nvPr/>
          </p:nvSpPr>
          <p:spPr>
            <a:xfrm>
              <a:off x="1329731" y="2875182"/>
              <a:ext cx="1164834" cy="283076"/>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112" name="Group 111">
            <a:extLst>
              <a:ext uri="{FF2B5EF4-FFF2-40B4-BE49-F238E27FC236}">
                <a16:creationId xmlns:a16="http://schemas.microsoft.com/office/drawing/2014/main" id="{D59B3BE1-3E4C-4E77-B497-6664C42236CD}"/>
              </a:ext>
            </a:extLst>
          </p:cNvPr>
          <p:cNvGrpSpPr/>
          <p:nvPr/>
        </p:nvGrpSpPr>
        <p:grpSpPr>
          <a:xfrm>
            <a:off x="6505773" y="4669329"/>
            <a:ext cx="1578434" cy="882649"/>
            <a:chOff x="1329731" y="2723907"/>
            <a:chExt cx="1164835" cy="882649"/>
          </a:xfrm>
        </p:grpSpPr>
        <p:sp>
          <p:nvSpPr>
            <p:cNvPr id="113" name="Freeform: Shape 25">
              <a:extLst>
                <a:ext uri="{FF2B5EF4-FFF2-40B4-BE49-F238E27FC236}">
                  <a16:creationId xmlns:a16="http://schemas.microsoft.com/office/drawing/2014/main" id="{AFCD231E-60A7-4D1F-88C7-752050C1EB7A}"/>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14" name="Rectangle 113">
              <a:extLst>
                <a:ext uri="{FF2B5EF4-FFF2-40B4-BE49-F238E27FC236}">
                  <a16:creationId xmlns:a16="http://schemas.microsoft.com/office/drawing/2014/main" id="{C496BC29-7DA2-48C2-84D6-A7685D30FCC8}"/>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Struggles to accomplish goals over zoom</a:t>
              </a:r>
            </a:p>
          </p:txBody>
        </p:sp>
        <p:sp>
          <p:nvSpPr>
            <p:cNvPr id="115" name="Rectangle 114">
              <a:extLst>
                <a:ext uri="{FF2B5EF4-FFF2-40B4-BE49-F238E27FC236}">
                  <a16:creationId xmlns:a16="http://schemas.microsoft.com/office/drawing/2014/main" id="{6DD2BAA7-A204-4523-93F9-8D859F68B0D8}"/>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116" name="Group 115">
            <a:extLst>
              <a:ext uri="{FF2B5EF4-FFF2-40B4-BE49-F238E27FC236}">
                <a16:creationId xmlns:a16="http://schemas.microsoft.com/office/drawing/2014/main" id="{5B3DCFDE-335A-481F-AE79-218F3DF88BDC}"/>
              </a:ext>
            </a:extLst>
          </p:cNvPr>
          <p:cNvGrpSpPr/>
          <p:nvPr/>
        </p:nvGrpSpPr>
        <p:grpSpPr>
          <a:xfrm>
            <a:off x="8165216" y="5126958"/>
            <a:ext cx="1578434" cy="882649"/>
            <a:chOff x="1329731" y="2723907"/>
            <a:chExt cx="1164835" cy="882649"/>
          </a:xfrm>
        </p:grpSpPr>
        <p:sp>
          <p:nvSpPr>
            <p:cNvPr id="117" name="Freeform: Shape 25">
              <a:extLst>
                <a:ext uri="{FF2B5EF4-FFF2-40B4-BE49-F238E27FC236}">
                  <a16:creationId xmlns:a16="http://schemas.microsoft.com/office/drawing/2014/main" id="{7500A7A8-6385-46C4-BAB9-45D1DCC6312B}"/>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18" name="Rectangle 117">
              <a:extLst>
                <a:ext uri="{FF2B5EF4-FFF2-40B4-BE49-F238E27FC236}">
                  <a16:creationId xmlns:a16="http://schemas.microsoft.com/office/drawing/2014/main" id="{8DB4B8A7-1735-401F-B9C1-22BF1584FB0E}"/>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Has mentioned lack of communication traditionally</a:t>
              </a:r>
            </a:p>
          </p:txBody>
        </p:sp>
        <p:sp>
          <p:nvSpPr>
            <p:cNvPr id="119" name="Rectangle 118">
              <a:extLst>
                <a:ext uri="{FF2B5EF4-FFF2-40B4-BE49-F238E27FC236}">
                  <a16:creationId xmlns:a16="http://schemas.microsoft.com/office/drawing/2014/main" id="{B1DAB2BC-3E1E-4E4C-97EE-60ADB9F1BDF2}"/>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grpSp>
        <p:nvGrpSpPr>
          <p:cNvPr id="120" name="Group 119">
            <a:extLst>
              <a:ext uri="{FF2B5EF4-FFF2-40B4-BE49-F238E27FC236}">
                <a16:creationId xmlns:a16="http://schemas.microsoft.com/office/drawing/2014/main" id="{5C43C7D4-8C59-4374-8B23-E7E5CDBB4DCB}"/>
              </a:ext>
            </a:extLst>
          </p:cNvPr>
          <p:cNvGrpSpPr/>
          <p:nvPr/>
        </p:nvGrpSpPr>
        <p:grpSpPr>
          <a:xfrm>
            <a:off x="9868683" y="4975331"/>
            <a:ext cx="1578434" cy="882649"/>
            <a:chOff x="1329731" y="2723907"/>
            <a:chExt cx="1164835" cy="882649"/>
          </a:xfrm>
        </p:grpSpPr>
        <p:sp>
          <p:nvSpPr>
            <p:cNvPr id="121" name="Freeform: Shape 25">
              <a:extLst>
                <a:ext uri="{FF2B5EF4-FFF2-40B4-BE49-F238E27FC236}">
                  <a16:creationId xmlns:a16="http://schemas.microsoft.com/office/drawing/2014/main" id="{7EA65AFF-A2ED-4B43-B77B-A060879542D9}"/>
                </a:ext>
              </a:extLst>
            </p:cNvPr>
            <p:cNvSpPr/>
            <p:nvPr/>
          </p:nvSpPr>
          <p:spPr>
            <a:xfrm>
              <a:off x="1377261" y="3445490"/>
              <a:ext cx="1069775" cy="138841"/>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schemeClr val="tx2">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sp>
          <p:nvSpPr>
            <p:cNvPr id="122" name="Rectangle 121">
              <a:extLst>
                <a:ext uri="{FF2B5EF4-FFF2-40B4-BE49-F238E27FC236}">
                  <a16:creationId xmlns:a16="http://schemas.microsoft.com/office/drawing/2014/main" id="{7CDF3951-D6F5-491E-A77B-64077297152C}"/>
                </a:ext>
              </a:extLst>
            </p:cNvPr>
            <p:cNvSpPr/>
            <p:nvPr/>
          </p:nvSpPr>
          <p:spPr>
            <a:xfrm>
              <a:off x="1329732" y="2723908"/>
              <a:ext cx="1164834" cy="882648"/>
            </a:xfrm>
            <a:prstGeom prst="rect">
              <a:avLst/>
            </a:prstGeom>
            <a:gradFill flip="none" rotWithShape="1">
              <a:gsLst>
                <a:gs pos="0">
                  <a:schemeClr val="bg2"/>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ts val="1500"/>
                </a:lnSpc>
              </a:pPr>
              <a:r>
                <a:rPr lang="en-US" sz="1000" noProof="1">
                  <a:solidFill>
                    <a:prstClr val="black">
                      <a:lumMod val="95000"/>
                      <a:lumOff val="5000"/>
                    </a:prstClr>
                  </a:solidFill>
                  <a:latin typeface="Montserrat" panose="00000500000000000000" pitchFamily="50" charset="0"/>
                </a:rPr>
                <a:t>Needs physical relics to demonstrate idea and communicate</a:t>
              </a:r>
            </a:p>
          </p:txBody>
        </p:sp>
        <p:sp>
          <p:nvSpPr>
            <p:cNvPr id="123" name="Rectangle 122">
              <a:extLst>
                <a:ext uri="{FF2B5EF4-FFF2-40B4-BE49-F238E27FC236}">
                  <a16:creationId xmlns:a16="http://schemas.microsoft.com/office/drawing/2014/main" id="{FACBFFDE-5869-4033-B56A-9618036F2ECA}"/>
                </a:ext>
              </a:extLst>
            </p:cNvPr>
            <p:cNvSpPr/>
            <p:nvPr/>
          </p:nvSpPr>
          <p:spPr>
            <a:xfrm>
              <a:off x="1329731" y="2723907"/>
              <a:ext cx="1164834" cy="296409"/>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3738534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BECC6D-68D2-4846-9B6A-9027AA48725C}"/>
              </a:ext>
            </a:extLst>
          </p:cNvPr>
          <p:cNvSpPr txBox="1"/>
          <p:nvPr/>
        </p:nvSpPr>
        <p:spPr>
          <a:xfrm>
            <a:off x="670147" y="731207"/>
            <a:ext cx="6159058" cy="492443"/>
          </a:xfrm>
          <a:prstGeom prst="rect">
            <a:avLst/>
          </a:prstGeom>
          <a:solidFill>
            <a:schemeClr val="bg1"/>
          </a:solidFill>
        </p:spPr>
        <p:txBody>
          <a:bodyPr wrap="none" rtlCol="0">
            <a:spAutoFit/>
          </a:bodyPr>
          <a:lstStyle/>
          <a:p>
            <a:pPr lvl="0">
              <a:defRPr/>
            </a:pPr>
            <a:r>
              <a:rPr lang="en-US" sz="2600" b="1" spc="50" dirty="0">
                <a:solidFill>
                  <a:srgbClr val="0191FA">
                    <a:lumMod val="75000"/>
                  </a:srgbClr>
                </a:solidFill>
                <a:latin typeface="Montserrat" panose="00000500000000000000" pitchFamily="50" charset="0"/>
              </a:rPr>
              <a:t>The Three Tiers of Noncustomers</a:t>
            </a:r>
          </a:p>
        </p:txBody>
      </p:sp>
      <p:sp>
        <p:nvSpPr>
          <p:cNvPr id="7" name="Oval 41">
            <a:extLst>
              <a:ext uri="{FF2B5EF4-FFF2-40B4-BE49-F238E27FC236}">
                <a16:creationId xmlns:a16="http://schemas.microsoft.com/office/drawing/2014/main" id="{67D9DE94-FA6A-47BA-9AF0-45BDBDC84AF8}"/>
              </a:ext>
            </a:extLst>
          </p:cNvPr>
          <p:cNvSpPr/>
          <p:nvPr/>
        </p:nvSpPr>
        <p:spPr>
          <a:xfrm rot="5400000">
            <a:off x="861714" y="1606355"/>
            <a:ext cx="4717511" cy="4713619"/>
          </a:xfrm>
          <a:prstGeom prst="ellipse">
            <a:avLst/>
          </a:prstGeom>
          <a:gradFill flip="none" rotWithShape="1">
            <a:gsLst>
              <a:gs pos="99000">
                <a:schemeClr val="tx2">
                  <a:lumMod val="40000"/>
                  <a:lumOff val="60000"/>
                  <a:alpha val="0"/>
                </a:schemeClr>
              </a:gs>
              <a:gs pos="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8" name="Oval 42">
            <a:extLst>
              <a:ext uri="{FF2B5EF4-FFF2-40B4-BE49-F238E27FC236}">
                <a16:creationId xmlns:a16="http://schemas.microsoft.com/office/drawing/2014/main" id="{20387491-A169-48C8-84E1-8658B74B1220}"/>
              </a:ext>
            </a:extLst>
          </p:cNvPr>
          <p:cNvSpPr/>
          <p:nvPr/>
        </p:nvSpPr>
        <p:spPr>
          <a:xfrm rot="5400000">
            <a:off x="347237" y="1087631"/>
            <a:ext cx="5746462" cy="5751065"/>
          </a:xfrm>
          <a:prstGeom prst="ellipse">
            <a:avLst/>
          </a:prstGeom>
          <a:gradFill flip="none" rotWithShape="1">
            <a:gsLst>
              <a:gs pos="65000">
                <a:schemeClr val="bg1"/>
              </a:gs>
              <a:gs pos="0">
                <a:schemeClr val="bg1">
                  <a:alpha val="0"/>
                </a:schemeClr>
              </a:gs>
            </a:gsLst>
            <a:lin ang="1080000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23" name="Oval 41">
            <a:extLst>
              <a:ext uri="{FF2B5EF4-FFF2-40B4-BE49-F238E27FC236}">
                <a16:creationId xmlns:a16="http://schemas.microsoft.com/office/drawing/2014/main" id="{A9E27040-F461-4928-9896-8A9F2ADCF8BC}"/>
              </a:ext>
            </a:extLst>
          </p:cNvPr>
          <p:cNvSpPr/>
          <p:nvPr/>
        </p:nvSpPr>
        <p:spPr>
          <a:xfrm rot="5400000">
            <a:off x="1337050" y="2531440"/>
            <a:ext cx="3766838" cy="3763730"/>
          </a:xfrm>
          <a:prstGeom prst="ellipse">
            <a:avLst/>
          </a:prstGeom>
          <a:gradFill flip="none" rotWithShape="1">
            <a:gsLst>
              <a:gs pos="99000">
                <a:schemeClr val="accent3">
                  <a:alpha val="0"/>
                </a:schemeClr>
              </a:gs>
              <a:gs pos="0">
                <a:schemeClr val="accent3">
                  <a:alpha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24" name="Oval 42">
            <a:extLst>
              <a:ext uri="{FF2B5EF4-FFF2-40B4-BE49-F238E27FC236}">
                <a16:creationId xmlns:a16="http://schemas.microsoft.com/office/drawing/2014/main" id="{48BA632B-E9E0-4A71-B405-783856D69B83}"/>
              </a:ext>
            </a:extLst>
          </p:cNvPr>
          <p:cNvSpPr/>
          <p:nvPr/>
        </p:nvSpPr>
        <p:spPr>
          <a:xfrm rot="5400000">
            <a:off x="797379" y="1988276"/>
            <a:ext cx="4846178" cy="4850059"/>
          </a:xfrm>
          <a:prstGeom prst="ellipse">
            <a:avLst/>
          </a:prstGeom>
          <a:gradFill flip="none" rotWithShape="1">
            <a:gsLst>
              <a:gs pos="47000">
                <a:schemeClr val="bg1"/>
              </a:gs>
              <a:gs pos="0">
                <a:schemeClr val="bg1">
                  <a:alpha val="0"/>
                </a:schemeClr>
              </a:gs>
            </a:gsLst>
            <a:lin ang="1080000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latin typeface="Calibri" panose="020F0502020204030204"/>
            </a:endParaRPr>
          </a:p>
        </p:txBody>
      </p:sp>
      <p:sp>
        <p:nvSpPr>
          <p:cNvPr id="26" name="Oval 41">
            <a:extLst>
              <a:ext uri="{FF2B5EF4-FFF2-40B4-BE49-F238E27FC236}">
                <a16:creationId xmlns:a16="http://schemas.microsoft.com/office/drawing/2014/main" id="{39FD8C59-0162-47E1-B991-B3D7E7C256E9}"/>
              </a:ext>
            </a:extLst>
          </p:cNvPr>
          <p:cNvSpPr/>
          <p:nvPr/>
        </p:nvSpPr>
        <p:spPr>
          <a:xfrm rot="5400000">
            <a:off x="1813425" y="3448847"/>
            <a:ext cx="2814087" cy="2811767"/>
          </a:xfrm>
          <a:prstGeom prst="ellipse">
            <a:avLst/>
          </a:prstGeom>
          <a:gradFill flip="none" rotWithShape="1">
            <a:gsLst>
              <a:gs pos="99000">
                <a:schemeClr val="accent2">
                  <a:lumMod val="60000"/>
                  <a:lumOff val="40000"/>
                  <a:alpha val="0"/>
                </a:schemeClr>
              </a:gs>
              <a:gs pos="0">
                <a:schemeClr val="accent2">
                  <a:alpha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27" name="Oval 42">
            <a:extLst>
              <a:ext uri="{FF2B5EF4-FFF2-40B4-BE49-F238E27FC236}">
                <a16:creationId xmlns:a16="http://schemas.microsoft.com/office/drawing/2014/main" id="{0055C5CF-29DB-4492-8ECC-7ECAFDA9DC04}"/>
              </a:ext>
            </a:extLst>
          </p:cNvPr>
          <p:cNvSpPr/>
          <p:nvPr/>
        </p:nvSpPr>
        <p:spPr>
          <a:xfrm rot="5400000">
            <a:off x="1309289" y="2942021"/>
            <a:ext cx="3822358" cy="3825420"/>
          </a:xfrm>
          <a:prstGeom prst="ellipse">
            <a:avLst/>
          </a:prstGeom>
          <a:gradFill flip="none" rotWithShape="1">
            <a:gsLst>
              <a:gs pos="58000">
                <a:schemeClr val="bg1"/>
              </a:gs>
              <a:gs pos="0">
                <a:schemeClr val="bg1">
                  <a:alpha val="0"/>
                </a:schemeClr>
              </a:gs>
            </a:gsLst>
            <a:lin ang="1080000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latin typeface="Calibri" panose="020F0502020204030204"/>
            </a:endParaRPr>
          </a:p>
        </p:txBody>
      </p:sp>
      <p:sp>
        <p:nvSpPr>
          <p:cNvPr id="29" name="Oval 41">
            <a:extLst>
              <a:ext uri="{FF2B5EF4-FFF2-40B4-BE49-F238E27FC236}">
                <a16:creationId xmlns:a16="http://schemas.microsoft.com/office/drawing/2014/main" id="{5C3836EC-DF14-4AB1-A94D-C289418BC53A}"/>
              </a:ext>
            </a:extLst>
          </p:cNvPr>
          <p:cNvSpPr/>
          <p:nvPr/>
        </p:nvSpPr>
        <p:spPr>
          <a:xfrm rot="5400000">
            <a:off x="2223046" y="4435033"/>
            <a:ext cx="1994846" cy="1993203"/>
          </a:xfrm>
          <a:prstGeom prst="ellipse">
            <a:avLst/>
          </a:prstGeom>
          <a:gradFill flip="none" rotWithShape="1">
            <a:gsLst>
              <a:gs pos="99000">
                <a:schemeClr val="accent6">
                  <a:lumMod val="75000"/>
                  <a:alpha val="36000"/>
                </a:schemeClr>
              </a:gs>
              <a:gs pos="0">
                <a:schemeClr val="accent6">
                  <a:lumMod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prstClr val="white"/>
              </a:solidFill>
              <a:latin typeface="Calibri" panose="020F0502020204030204"/>
            </a:endParaRPr>
          </a:p>
        </p:txBody>
      </p:sp>
      <p:sp>
        <p:nvSpPr>
          <p:cNvPr id="30" name="Oval 42">
            <a:extLst>
              <a:ext uri="{FF2B5EF4-FFF2-40B4-BE49-F238E27FC236}">
                <a16:creationId xmlns:a16="http://schemas.microsoft.com/office/drawing/2014/main" id="{F7A868B2-12F0-4DFB-9D3F-BEC3D598834C}"/>
              </a:ext>
            </a:extLst>
          </p:cNvPr>
          <p:cNvSpPr/>
          <p:nvPr/>
        </p:nvSpPr>
        <p:spPr>
          <a:xfrm rot="5400000">
            <a:off x="1718748" y="3895678"/>
            <a:ext cx="3013409" cy="3015823"/>
          </a:xfrm>
          <a:prstGeom prst="ellipse">
            <a:avLst/>
          </a:prstGeom>
          <a:gradFill flip="none" rotWithShape="1">
            <a:gsLst>
              <a:gs pos="39000">
                <a:schemeClr val="bg1"/>
              </a:gs>
              <a:gs pos="0">
                <a:schemeClr val="bg1">
                  <a:alpha val="58000"/>
                </a:schemeClr>
              </a:gs>
            </a:gsLst>
            <a:lin ang="10800000" scaled="0"/>
            <a:tileRect/>
          </a:gra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prstClr val="white"/>
              </a:solidFill>
              <a:latin typeface="Calibri" panose="020F0502020204030204"/>
            </a:endParaRPr>
          </a:p>
        </p:txBody>
      </p:sp>
      <p:sp>
        <p:nvSpPr>
          <p:cNvPr id="33" name="TextBox 32">
            <a:extLst>
              <a:ext uri="{FF2B5EF4-FFF2-40B4-BE49-F238E27FC236}">
                <a16:creationId xmlns:a16="http://schemas.microsoft.com/office/drawing/2014/main" id="{804B64FD-0E57-4D96-ABC0-EA574EFFE49A}"/>
              </a:ext>
            </a:extLst>
          </p:cNvPr>
          <p:cNvSpPr txBox="1"/>
          <p:nvPr/>
        </p:nvSpPr>
        <p:spPr>
          <a:xfrm>
            <a:off x="2817953" y="5234628"/>
            <a:ext cx="805029" cy="461665"/>
          </a:xfrm>
          <a:prstGeom prst="rect">
            <a:avLst/>
          </a:prstGeom>
          <a:noFill/>
        </p:spPr>
        <p:txBody>
          <a:bodyPr wrap="none" rtlCol="0" anchor="ctr" anchorCtr="0">
            <a:spAutoFit/>
          </a:bodyPr>
          <a:lstStyle/>
          <a:p>
            <a:pPr algn="ctr"/>
            <a:r>
              <a:rPr lang="en-US" sz="1200" b="1" dirty="0">
                <a:solidFill>
                  <a:schemeClr val="tx2"/>
                </a:solidFill>
                <a:latin typeface="Montserrat" panose="00000500000000000000" pitchFamily="50" charset="0"/>
              </a:rPr>
              <a:t>Current</a:t>
            </a:r>
          </a:p>
          <a:p>
            <a:pPr algn="ctr"/>
            <a:r>
              <a:rPr lang="en-US" sz="1200" b="1" dirty="0">
                <a:solidFill>
                  <a:schemeClr val="tx2"/>
                </a:solidFill>
                <a:latin typeface="Montserrat" panose="00000500000000000000" pitchFamily="50" charset="0"/>
              </a:rPr>
              <a:t>Market</a:t>
            </a:r>
          </a:p>
        </p:txBody>
      </p:sp>
      <p:sp>
        <p:nvSpPr>
          <p:cNvPr id="36" name="TextBox 35">
            <a:extLst>
              <a:ext uri="{FF2B5EF4-FFF2-40B4-BE49-F238E27FC236}">
                <a16:creationId xmlns:a16="http://schemas.microsoft.com/office/drawing/2014/main" id="{DF4F1D3B-FC00-490A-A1C3-99CDA01CBEFD}"/>
              </a:ext>
            </a:extLst>
          </p:cNvPr>
          <p:cNvSpPr txBox="1"/>
          <p:nvPr/>
        </p:nvSpPr>
        <p:spPr>
          <a:xfrm>
            <a:off x="2645631" y="3715551"/>
            <a:ext cx="1149675" cy="515526"/>
          </a:xfrm>
          <a:prstGeom prst="rect">
            <a:avLst/>
          </a:prstGeom>
          <a:noFill/>
        </p:spPr>
        <p:txBody>
          <a:bodyPr wrap="none" rtlCol="0" anchor="ctr" anchorCtr="0">
            <a:spAutoFit/>
          </a:bodyPr>
          <a:lstStyle/>
          <a:p>
            <a:pPr algn="ctr">
              <a:spcAft>
                <a:spcPts val="300"/>
              </a:spcAft>
            </a:pPr>
            <a:r>
              <a:rPr lang="en-US" sz="1400" dirty="0">
                <a:solidFill>
                  <a:schemeClr val="tx2"/>
                </a:solidFill>
                <a:latin typeface="Montserrat" panose="00000500000000000000" pitchFamily="50" charset="0"/>
              </a:rPr>
              <a:t>Tier 1</a:t>
            </a:r>
          </a:p>
          <a:p>
            <a:pPr algn="ctr">
              <a:spcAft>
                <a:spcPts val="300"/>
              </a:spcAft>
            </a:pPr>
            <a:r>
              <a:rPr lang="en-US" sz="1100" b="1" dirty="0">
                <a:solidFill>
                  <a:schemeClr val="tx2"/>
                </a:solidFill>
                <a:latin typeface="Montserrat" panose="00000500000000000000" pitchFamily="50" charset="0"/>
              </a:rPr>
              <a:t>“Soon-to-be”</a:t>
            </a:r>
          </a:p>
        </p:txBody>
      </p:sp>
      <p:sp>
        <p:nvSpPr>
          <p:cNvPr id="37" name="TextBox 36">
            <a:extLst>
              <a:ext uri="{FF2B5EF4-FFF2-40B4-BE49-F238E27FC236}">
                <a16:creationId xmlns:a16="http://schemas.microsoft.com/office/drawing/2014/main" id="{78FA57B0-FB02-4D17-B188-48B1C78A0B8D}"/>
              </a:ext>
            </a:extLst>
          </p:cNvPr>
          <p:cNvSpPr txBox="1"/>
          <p:nvPr/>
        </p:nvSpPr>
        <p:spPr>
          <a:xfrm>
            <a:off x="2728186" y="2687566"/>
            <a:ext cx="984565" cy="515526"/>
          </a:xfrm>
          <a:prstGeom prst="rect">
            <a:avLst/>
          </a:prstGeom>
          <a:noFill/>
        </p:spPr>
        <p:txBody>
          <a:bodyPr wrap="none" rtlCol="0" anchor="ctr" anchorCtr="0">
            <a:spAutoFit/>
          </a:bodyPr>
          <a:lstStyle/>
          <a:p>
            <a:pPr algn="ctr">
              <a:spcAft>
                <a:spcPts val="300"/>
              </a:spcAft>
            </a:pPr>
            <a:r>
              <a:rPr lang="en-US" sz="1400" dirty="0">
                <a:solidFill>
                  <a:schemeClr val="tx2"/>
                </a:solidFill>
                <a:latin typeface="Montserrat" panose="00000500000000000000" pitchFamily="50" charset="0"/>
              </a:rPr>
              <a:t>Tier 2</a:t>
            </a:r>
          </a:p>
          <a:p>
            <a:pPr algn="ctr">
              <a:spcAft>
                <a:spcPts val="300"/>
              </a:spcAft>
            </a:pPr>
            <a:r>
              <a:rPr lang="en-US" sz="1100" b="1" dirty="0">
                <a:solidFill>
                  <a:schemeClr val="tx2"/>
                </a:solidFill>
                <a:latin typeface="Montserrat" panose="00000500000000000000" pitchFamily="50" charset="0"/>
              </a:rPr>
              <a:t>“Refusing”</a:t>
            </a:r>
          </a:p>
        </p:txBody>
      </p:sp>
      <p:sp>
        <p:nvSpPr>
          <p:cNvPr id="38" name="TextBox 37">
            <a:extLst>
              <a:ext uri="{FF2B5EF4-FFF2-40B4-BE49-F238E27FC236}">
                <a16:creationId xmlns:a16="http://schemas.microsoft.com/office/drawing/2014/main" id="{A014166D-2285-4A05-B3BD-CFB491C29C0C}"/>
              </a:ext>
            </a:extLst>
          </p:cNvPr>
          <p:cNvSpPr txBox="1"/>
          <p:nvPr/>
        </p:nvSpPr>
        <p:spPr>
          <a:xfrm>
            <a:off x="2626395" y="1785590"/>
            <a:ext cx="1188147" cy="515526"/>
          </a:xfrm>
          <a:prstGeom prst="rect">
            <a:avLst/>
          </a:prstGeom>
          <a:noFill/>
        </p:spPr>
        <p:txBody>
          <a:bodyPr wrap="none" rtlCol="0" anchor="ctr" anchorCtr="0">
            <a:spAutoFit/>
          </a:bodyPr>
          <a:lstStyle/>
          <a:p>
            <a:pPr algn="ctr">
              <a:spcAft>
                <a:spcPts val="300"/>
              </a:spcAft>
            </a:pPr>
            <a:r>
              <a:rPr lang="en-US" sz="1400" dirty="0">
                <a:solidFill>
                  <a:schemeClr val="tx2"/>
                </a:solidFill>
                <a:latin typeface="Montserrat" panose="00000500000000000000" pitchFamily="50" charset="0"/>
              </a:rPr>
              <a:t>Tier 3</a:t>
            </a:r>
          </a:p>
          <a:p>
            <a:pPr algn="ctr">
              <a:spcAft>
                <a:spcPts val="300"/>
              </a:spcAft>
            </a:pPr>
            <a:r>
              <a:rPr lang="en-US" sz="1100" b="1" dirty="0">
                <a:solidFill>
                  <a:schemeClr val="tx2"/>
                </a:solidFill>
                <a:latin typeface="Montserrat" panose="00000500000000000000" pitchFamily="50" charset="0"/>
              </a:rPr>
              <a:t>“Unexplored”</a:t>
            </a:r>
          </a:p>
        </p:txBody>
      </p:sp>
      <p:cxnSp>
        <p:nvCxnSpPr>
          <p:cNvPr id="40" name="Straight Connector 39">
            <a:extLst>
              <a:ext uri="{FF2B5EF4-FFF2-40B4-BE49-F238E27FC236}">
                <a16:creationId xmlns:a16="http://schemas.microsoft.com/office/drawing/2014/main" id="{64893CFC-E33D-4107-8969-612C3DD73C7B}"/>
              </a:ext>
            </a:extLst>
          </p:cNvPr>
          <p:cNvCxnSpPr>
            <a:cxnSpLocks/>
            <a:endCxn id="50" idx="1"/>
          </p:cNvCxnSpPr>
          <p:nvPr/>
        </p:nvCxnSpPr>
        <p:spPr>
          <a:xfrm flipV="1">
            <a:off x="4217070" y="5431634"/>
            <a:ext cx="1683127" cy="2"/>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D35D78-0B28-4869-A4FA-27356ED86082}"/>
              </a:ext>
            </a:extLst>
          </p:cNvPr>
          <p:cNvCxnSpPr>
            <a:cxnSpLocks/>
            <a:endCxn id="52" idx="1"/>
          </p:cNvCxnSpPr>
          <p:nvPr/>
        </p:nvCxnSpPr>
        <p:spPr>
          <a:xfrm flipV="1">
            <a:off x="4514850" y="4306559"/>
            <a:ext cx="1385347" cy="1"/>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6DCC1D1-30AD-4CAB-83BA-FD194072F589}"/>
              </a:ext>
            </a:extLst>
          </p:cNvPr>
          <p:cNvCxnSpPr>
            <a:cxnSpLocks/>
            <a:endCxn id="53" idx="1"/>
          </p:cNvCxnSpPr>
          <p:nvPr/>
        </p:nvCxnSpPr>
        <p:spPr>
          <a:xfrm>
            <a:off x="4648200" y="3181484"/>
            <a:ext cx="1251997" cy="1"/>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F241E3-CA7E-4D56-93E8-268159543563}"/>
              </a:ext>
            </a:extLst>
          </p:cNvPr>
          <p:cNvCxnSpPr>
            <a:cxnSpLocks/>
            <a:endCxn id="54" idx="1"/>
          </p:cNvCxnSpPr>
          <p:nvPr/>
        </p:nvCxnSpPr>
        <p:spPr>
          <a:xfrm>
            <a:off x="4605338" y="2056408"/>
            <a:ext cx="1294859" cy="136"/>
          </a:xfrm>
          <a:prstGeom prst="line">
            <a:avLst/>
          </a:prstGeom>
          <a:ln w="31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0BA6355-0197-4CD1-8BBB-29BD18DB13B2}"/>
              </a:ext>
            </a:extLst>
          </p:cNvPr>
          <p:cNvSpPr txBox="1"/>
          <p:nvPr/>
        </p:nvSpPr>
        <p:spPr>
          <a:xfrm>
            <a:off x="5900197" y="5287139"/>
            <a:ext cx="2335813" cy="288990"/>
          </a:xfrm>
          <a:prstGeom prst="rect">
            <a:avLst/>
          </a:prstGeom>
          <a:noFill/>
        </p:spPr>
        <p:txBody>
          <a:bodyPr wrap="square" lIns="182880" rtlCol="0" anchor="ctr" anchorCtr="0">
            <a:spAutoFit/>
          </a:bodyPr>
          <a:lstStyle/>
          <a:p>
            <a:pPr>
              <a:lnSpc>
                <a:spcPts val="1700"/>
              </a:lnSpc>
            </a:pPr>
            <a:r>
              <a:rPr lang="en-US" sz="1100" dirty="0">
                <a:latin typeface="Montserrat" panose="00000500000000000000" pitchFamily="50" charset="0"/>
              </a:rPr>
              <a:t>Customers of your industry</a:t>
            </a:r>
          </a:p>
        </p:txBody>
      </p:sp>
      <p:sp>
        <p:nvSpPr>
          <p:cNvPr id="52" name="TextBox 51">
            <a:extLst>
              <a:ext uri="{FF2B5EF4-FFF2-40B4-BE49-F238E27FC236}">
                <a16:creationId xmlns:a16="http://schemas.microsoft.com/office/drawing/2014/main" id="{A360C23B-9ECF-4AD9-A2A0-F15E58F88A8F}"/>
              </a:ext>
            </a:extLst>
          </p:cNvPr>
          <p:cNvSpPr txBox="1"/>
          <p:nvPr/>
        </p:nvSpPr>
        <p:spPr>
          <a:xfrm>
            <a:off x="5900197" y="3944055"/>
            <a:ext cx="2335813" cy="725007"/>
          </a:xfrm>
          <a:prstGeom prst="rect">
            <a:avLst/>
          </a:prstGeom>
          <a:noFill/>
        </p:spPr>
        <p:txBody>
          <a:bodyPr wrap="square" lIns="182880" rtlCol="0" anchor="ctr" anchorCtr="0">
            <a:spAutoFit/>
          </a:bodyPr>
          <a:lstStyle/>
          <a:p>
            <a:pPr>
              <a:lnSpc>
                <a:spcPts val="1700"/>
              </a:lnSpc>
            </a:pPr>
            <a:r>
              <a:rPr lang="en-US" sz="1100" dirty="0">
                <a:latin typeface="Montserrat" panose="00000500000000000000" pitchFamily="50" charset="0"/>
              </a:rPr>
              <a:t>“Soon-to-be” noncustomers who are on the edge of your market waiting to jump ship</a:t>
            </a:r>
          </a:p>
        </p:txBody>
      </p:sp>
      <p:sp>
        <p:nvSpPr>
          <p:cNvPr id="53" name="TextBox 52">
            <a:extLst>
              <a:ext uri="{FF2B5EF4-FFF2-40B4-BE49-F238E27FC236}">
                <a16:creationId xmlns:a16="http://schemas.microsoft.com/office/drawing/2014/main" id="{DE15EFC8-481C-4D18-8A88-78720038E1B2}"/>
              </a:ext>
            </a:extLst>
          </p:cNvPr>
          <p:cNvSpPr txBox="1"/>
          <p:nvPr/>
        </p:nvSpPr>
        <p:spPr>
          <a:xfrm>
            <a:off x="5900197" y="2818981"/>
            <a:ext cx="2335813" cy="725007"/>
          </a:xfrm>
          <a:prstGeom prst="rect">
            <a:avLst/>
          </a:prstGeom>
          <a:noFill/>
        </p:spPr>
        <p:txBody>
          <a:bodyPr wrap="square" lIns="182880" rtlCol="0" anchor="ctr" anchorCtr="0">
            <a:spAutoFit/>
          </a:bodyPr>
          <a:lstStyle/>
          <a:p>
            <a:pPr>
              <a:lnSpc>
                <a:spcPts val="1700"/>
              </a:lnSpc>
            </a:pPr>
            <a:r>
              <a:rPr lang="en-US" sz="1100" dirty="0">
                <a:latin typeface="Montserrat" panose="00000500000000000000" pitchFamily="50" charset="0"/>
              </a:rPr>
              <a:t>“Refusing” noncustomers who consciously choose against your market</a:t>
            </a:r>
          </a:p>
        </p:txBody>
      </p:sp>
      <p:sp>
        <p:nvSpPr>
          <p:cNvPr id="54" name="TextBox 53">
            <a:extLst>
              <a:ext uri="{FF2B5EF4-FFF2-40B4-BE49-F238E27FC236}">
                <a16:creationId xmlns:a16="http://schemas.microsoft.com/office/drawing/2014/main" id="{D10E1188-EB64-409B-85E4-D8A7FF87B13E}"/>
              </a:ext>
            </a:extLst>
          </p:cNvPr>
          <p:cNvSpPr txBox="1"/>
          <p:nvPr/>
        </p:nvSpPr>
        <p:spPr>
          <a:xfrm>
            <a:off x="5900197" y="1694040"/>
            <a:ext cx="2335813" cy="725007"/>
          </a:xfrm>
          <a:prstGeom prst="rect">
            <a:avLst/>
          </a:prstGeom>
          <a:noFill/>
        </p:spPr>
        <p:txBody>
          <a:bodyPr wrap="square" lIns="182880" rtlCol="0" anchor="ctr" anchorCtr="0">
            <a:spAutoFit/>
          </a:bodyPr>
          <a:lstStyle/>
          <a:p>
            <a:pPr>
              <a:lnSpc>
                <a:spcPts val="1700"/>
              </a:lnSpc>
            </a:pPr>
            <a:r>
              <a:rPr lang="en-US" sz="1100" dirty="0">
                <a:latin typeface="Montserrat" panose="00000500000000000000" pitchFamily="50" charset="0"/>
              </a:rPr>
              <a:t>“Unexplored” noncustomers who consciously choose against your marker</a:t>
            </a:r>
          </a:p>
        </p:txBody>
      </p:sp>
      <p:sp>
        <p:nvSpPr>
          <p:cNvPr id="55" name="Rectangle 54">
            <a:extLst>
              <a:ext uri="{FF2B5EF4-FFF2-40B4-BE49-F238E27FC236}">
                <a16:creationId xmlns:a16="http://schemas.microsoft.com/office/drawing/2014/main" id="{D24A3C1E-FA32-4D74-92DB-8516B5D201F2}"/>
              </a:ext>
            </a:extLst>
          </p:cNvPr>
          <p:cNvSpPr/>
          <p:nvPr/>
        </p:nvSpPr>
        <p:spPr>
          <a:xfrm>
            <a:off x="8991600" y="1604409"/>
            <a:ext cx="3200400" cy="4488166"/>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182880" rIns="365760" bIns="182880" numCol="1" rtlCol="0" anchor="ctr" anchorCtr="0">
            <a:noAutofit/>
          </a:bodyPr>
          <a:lstStyle/>
          <a:p>
            <a:pPr>
              <a:lnSpc>
                <a:spcPts val="1900"/>
              </a:lnSpc>
              <a:spcAft>
                <a:spcPts val="1200"/>
              </a:spcAft>
            </a:pPr>
            <a:r>
              <a:rPr lang="en-US" sz="1200" b="1" dirty="0">
                <a:solidFill>
                  <a:schemeClr val="accent2"/>
                </a:solidFill>
                <a:latin typeface="Montserrat" panose="00000500000000000000" pitchFamily="50" charset="0"/>
              </a:rPr>
              <a:t>By focusing on key commonalities across these non-customer and existing-customer, companies can understand how to pull them into a new market</a:t>
            </a:r>
          </a:p>
        </p:txBody>
      </p:sp>
    </p:spTree>
    <p:extLst>
      <p:ext uri="{BB962C8B-B14F-4D97-AF65-F5344CB8AC3E}">
        <p14:creationId xmlns:p14="http://schemas.microsoft.com/office/powerpoint/2010/main" val="527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000" fill="hold"/>
                                        <p:tgtEl>
                                          <p:spTgt spid="23"/>
                                        </p:tgtEl>
                                        <p:attrNameLst>
                                          <p:attrName>ppt_x</p:attrName>
                                        </p:attrNameLst>
                                      </p:cBhvr>
                                      <p:tavLst>
                                        <p:tav tm="0">
                                          <p:val>
                                            <p:strVal val="#ppt_x"/>
                                          </p:val>
                                        </p:tav>
                                        <p:tav tm="100000">
                                          <p:val>
                                            <p:strVal val="#ppt_x"/>
                                          </p:val>
                                        </p:tav>
                                      </p:tavLst>
                                    </p:anim>
                                    <p:anim calcmode="lin" valueType="num">
                                      <p:cBhvr additive="base">
                                        <p:cTn id="12" dur="2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2000" fill="hold"/>
                                        <p:tgtEl>
                                          <p:spTgt spid="26"/>
                                        </p:tgtEl>
                                        <p:attrNameLst>
                                          <p:attrName>ppt_x</p:attrName>
                                        </p:attrNameLst>
                                      </p:cBhvr>
                                      <p:tavLst>
                                        <p:tav tm="0">
                                          <p:val>
                                            <p:strVal val="#ppt_x"/>
                                          </p:val>
                                        </p:tav>
                                        <p:tav tm="100000">
                                          <p:val>
                                            <p:strVal val="#ppt_x"/>
                                          </p:val>
                                        </p:tav>
                                      </p:tavLst>
                                    </p:anim>
                                    <p:anim calcmode="lin" valueType="num">
                                      <p:cBhvr additive="base">
                                        <p:cTn id="16" dur="2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2000" fill="hold"/>
                                        <p:tgtEl>
                                          <p:spTgt spid="29"/>
                                        </p:tgtEl>
                                        <p:attrNameLst>
                                          <p:attrName>ppt_x</p:attrName>
                                        </p:attrNameLst>
                                      </p:cBhvr>
                                      <p:tavLst>
                                        <p:tav tm="0">
                                          <p:val>
                                            <p:strVal val="#ppt_x"/>
                                          </p:val>
                                        </p:tav>
                                        <p:tav tm="100000">
                                          <p:val>
                                            <p:strVal val="#ppt_x"/>
                                          </p:val>
                                        </p:tav>
                                      </p:tavLst>
                                    </p:anim>
                                    <p:anim calcmode="lin" valueType="num">
                                      <p:cBhvr additive="base">
                                        <p:cTn id="20" dur="2000" fill="hold"/>
                                        <p:tgtEl>
                                          <p:spTgt spid="29"/>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par>
                                <p:cTn id="33" presetID="55" presetClass="entr" presetSubtype="0" fill="hold" grpId="0" nodeType="withEffect">
                                  <p:stCondLst>
                                    <p:cond delay="15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1000" fill="hold"/>
                                        <p:tgtEl>
                                          <p:spTgt spid="38"/>
                                        </p:tgtEl>
                                        <p:attrNameLst>
                                          <p:attrName>ppt_w</p:attrName>
                                        </p:attrNameLst>
                                      </p:cBhvr>
                                      <p:tavLst>
                                        <p:tav tm="0">
                                          <p:val>
                                            <p:strVal val="#ppt_w*0.70"/>
                                          </p:val>
                                        </p:tav>
                                        <p:tav tm="100000">
                                          <p:val>
                                            <p:strVal val="#ppt_w"/>
                                          </p:val>
                                        </p:tav>
                                      </p:tavLst>
                                    </p:anim>
                                    <p:anim calcmode="lin" valueType="num">
                                      <p:cBhvr>
                                        <p:cTn id="36" dur="1000" fill="hold"/>
                                        <p:tgtEl>
                                          <p:spTgt spid="38"/>
                                        </p:tgtEl>
                                        <p:attrNameLst>
                                          <p:attrName>ppt_h</p:attrName>
                                        </p:attrNameLst>
                                      </p:cBhvr>
                                      <p:tavLst>
                                        <p:tav tm="0">
                                          <p:val>
                                            <p:strVal val="#ppt_h"/>
                                          </p:val>
                                        </p:tav>
                                        <p:tav tm="100000">
                                          <p:val>
                                            <p:strVal val="#ppt_h"/>
                                          </p:val>
                                        </p:tav>
                                      </p:tavLst>
                                    </p:anim>
                                    <p:animEffect transition="in" filter="fade">
                                      <p:cBhvr>
                                        <p:cTn id="37" dur="1000"/>
                                        <p:tgtEl>
                                          <p:spTgt spid="38"/>
                                        </p:tgtEl>
                                      </p:cBhvr>
                                    </p:animEffect>
                                  </p:childTnLst>
                                </p:cTn>
                              </p:par>
                              <p:par>
                                <p:cTn id="38" presetID="55" presetClass="entr" presetSubtype="0" fill="hold" grpId="0" nodeType="withEffect">
                                  <p:stCondLst>
                                    <p:cond delay="1500"/>
                                  </p:stCondLst>
                                  <p:childTnLst>
                                    <p:set>
                                      <p:cBhvr>
                                        <p:cTn id="39" dur="1" fill="hold">
                                          <p:stCondLst>
                                            <p:cond delay="0"/>
                                          </p:stCondLst>
                                        </p:cTn>
                                        <p:tgtEl>
                                          <p:spTgt spid="37"/>
                                        </p:tgtEl>
                                        <p:attrNameLst>
                                          <p:attrName>style.visibility</p:attrName>
                                        </p:attrNameLst>
                                      </p:cBhvr>
                                      <p:to>
                                        <p:strVal val="visible"/>
                                      </p:to>
                                    </p:set>
                                    <p:anim calcmode="lin" valueType="num">
                                      <p:cBhvr>
                                        <p:cTn id="40" dur="1000" fill="hold"/>
                                        <p:tgtEl>
                                          <p:spTgt spid="37"/>
                                        </p:tgtEl>
                                        <p:attrNameLst>
                                          <p:attrName>ppt_w</p:attrName>
                                        </p:attrNameLst>
                                      </p:cBhvr>
                                      <p:tavLst>
                                        <p:tav tm="0">
                                          <p:val>
                                            <p:strVal val="#ppt_w*0.70"/>
                                          </p:val>
                                        </p:tav>
                                        <p:tav tm="100000">
                                          <p:val>
                                            <p:strVal val="#ppt_w"/>
                                          </p:val>
                                        </p:tav>
                                      </p:tavLst>
                                    </p:anim>
                                    <p:anim calcmode="lin" valueType="num">
                                      <p:cBhvr>
                                        <p:cTn id="41" dur="1000" fill="hold"/>
                                        <p:tgtEl>
                                          <p:spTgt spid="37"/>
                                        </p:tgtEl>
                                        <p:attrNameLst>
                                          <p:attrName>ppt_h</p:attrName>
                                        </p:attrNameLst>
                                      </p:cBhvr>
                                      <p:tavLst>
                                        <p:tav tm="0">
                                          <p:val>
                                            <p:strVal val="#ppt_h"/>
                                          </p:val>
                                        </p:tav>
                                        <p:tav tm="100000">
                                          <p:val>
                                            <p:strVal val="#ppt_h"/>
                                          </p:val>
                                        </p:tav>
                                      </p:tavLst>
                                    </p:anim>
                                    <p:animEffect transition="in" filter="fade">
                                      <p:cBhvr>
                                        <p:cTn id="42" dur="1000"/>
                                        <p:tgtEl>
                                          <p:spTgt spid="37"/>
                                        </p:tgtEl>
                                      </p:cBhvr>
                                    </p:animEffect>
                                  </p:childTnLst>
                                </p:cTn>
                              </p:par>
                              <p:par>
                                <p:cTn id="43" presetID="55" presetClass="entr" presetSubtype="0" fill="hold" grpId="0" nodeType="withEffect">
                                  <p:stCondLst>
                                    <p:cond delay="15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1000" fill="hold"/>
                                        <p:tgtEl>
                                          <p:spTgt spid="36"/>
                                        </p:tgtEl>
                                        <p:attrNameLst>
                                          <p:attrName>ppt_w</p:attrName>
                                        </p:attrNameLst>
                                      </p:cBhvr>
                                      <p:tavLst>
                                        <p:tav tm="0">
                                          <p:val>
                                            <p:strVal val="#ppt_w*0.70"/>
                                          </p:val>
                                        </p:tav>
                                        <p:tav tm="100000">
                                          <p:val>
                                            <p:strVal val="#ppt_w"/>
                                          </p:val>
                                        </p:tav>
                                      </p:tavLst>
                                    </p:anim>
                                    <p:anim calcmode="lin" valueType="num">
                                      <p:cBhvr>
                                        <p:cTn id="46" dur="1000" fill="hold"/>
                                        <p:tgtEl>
                                          <p:spTgt spid="36"/>
                                        </p:tgtEl>
                                        <p:attrNameLst>
                                          <p:attrName>ppt_h</p:attrName>
                                        </p:attrNameLst>
                                      </p:cBhvr>
                                      <p:tavLst>
                                        <p:tav tm="0">
                                          <p:val>
                                            <p:strVal val="#ppt_h"/>
                                          </p:val>
                                        </p:tav>
                                        <p:tav tm="100000">
                                          <p:val>
                                            <p:strVal val="#ppt_h"/>
                                          </p:val>
                                        </p:tav>
                                      </p:tavLst>
                                    </p:anim>
                                    <p:animEffect transition="in" filter="fade">
                                      <p:cBhvr>
                                        <p:cTn id="47" dur="1000"/>
                                        <p:tgtEl>
                                          <p:spTgt spid="36"/>
                                        </p:tgtEl>
                                      </p:cBhvr>
                                    </p:animEffect>
                                  </p:childTnLst>
                                </p:cTn>
                              </p:par>
                              <p:par>
                                <p:cTn id="48" presetID="55" presetClass="entr" presetSubtype="0" fill="hold" grpId="0" nodeType="withEffect">
                                  <p:stCondLst>
                                    <p:cond delay="1500"/>
                                  </p:stCondLst>
                                  <p:childTnLst>
                                    <p:set>
                                      <p:cBhvr>
                                        <p:cTn id="49" dur="1" fill="hold">
                                          <p:stCondLst>
                                            <p:cond delay="0"/>
                                          </p:stCondLst>
                                        </p:cTn>
                                        <p:tgtEl>
                                          <p:spTgt spid="33"/>
                                        </p:tgtEl>
                                        <p:attrNameLst>
                                          <p:attrName>style.visibility</p:attrName>
                                        </p:attrNameLst>
                                      </p:cBhvr>
                                      <p:to>
                                        <p:strVal val="visible"/>
                                      </p:to>
                                    </p:set>
                                    <p:anim calcmode="lin" valueType="num">
                                      <p:cBhvr>
                                        <p:cTn id="50" dur="1000" fill="hold"/>
                                        <p:tgtEl>
                                          <p:spTgt spid="33"/>
                                        </p:tgtEl>
                                        <p:attrNameLst>
                                          <p:attrName>ppt_w</p:attrName>
                                        </p:attrNameLst>
                                      </p:cBhvr>
                                      <p:tavLst>
                                        <p:tav tm="0">
                                          <p:val>
                                            <p:strVal val="#ppt_w*0.70"/>
                                          </p:val>
                                        </p:tav>
                                        <p:tav tm="100000">
                                          <p:val>
                                            <p:strVal val="#ppt_w"/>
                                          </p:val>
                                        </p:tav>
                                      </p:tavLst>
                                    </p:anim>
                                    <p:anim calcmode="lin" valueType="num">
                                      <p:cBhvr>
                                        <p:cTn id="51" dur="1000" fill="hold"/>
                                        <p:tgtEl>
                                          <p:spTgt spid="33"/>
                                        </p:tgtEl>
                                        <p:attrNameLst>
                                          <p:attrName>ppt_h</p:attrName>
                                        </p:attrNameLst>
                                      </p:cBhvr>
                                      <p:tavLst>
                                        <p:tav tm="0">
                                          <p:val>
                                            <p:strVal val="#ppt_h"/>
                                          </p:val>
                                        </p:tav>
                                        <p:tav tm="100000">
                                          <p:val>
                                            <p:strVal val="#ppt_h"/>
                                          </p:val>
                                        </p:tav>
                                      </p:tavLst>
                                    </p:anim>
                                    <p:animEffect transition="in" filter="fade">
                                      <p:cBhvr>
                                        <p:cTn id="52" dur="1000"/>
                                        <p:tgtEl>
                                          <p:spTgt spid="33"/>
                                        </p:tgtEl>
                                      </p:cBhvr>
                                    </p:animEffect>
                                  </p:childTnLst>
                                </p:cTn>
                              </p:par>
                              <p:par>
                                <p:cTn id="53" presetID="17" presetClass="entr" presetSubtype="8" fill="hold" nodeType="withEffect">
                                  <p:stCondLst>
                                    <p:cond delay="25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1000" fill="hold"/>
                                        <p:tgtEl>
                                          <p:spTgt spid="44"/>
                                        </p:tgtEl>
                                        <p:attrNameLst>
                                          <p:attrName>ppt_x</p:attrName>
                                        </p:attrNameLst>
                                      </p:cBhvr>
                                      <p:tavLst>
                                        <p:tav tm="0">
                                          <p:val>
                                            <p:strVal val="#ppt_x-#ppt_w/2"/>
                                          </p:val>
                                        </p:tav>
                                        <p:tav tm="100000">
                                          <p:val>
                                            <p:strVal val="#ppt_x"/>
                                          </p:val>
                                        </p:tav>
                                      </p:tavLst>
                                    </p:anim>
                                    <p:anim calcmode="lin" valueType="num">
                                      <p:cBhvr>
                                        <p:cTn id="56" dur="1000" fill="hold"/>
                                        <p:tgtEl>
                                          <p:spTgt spid="44"/>
                                        </p:tgtEl>
                                        <p:attrNameLst>
                                          <p:attrName>ppt_y</p:attrName>
                                        </p:attrNameLst>
                                      </p:cBhvr>
                                      <p:tavLst>
                                        <p:tav tm="0">
                                          <p:val>
                                            <p:strVal val="#ppt_y"/>
                                          </p:val>
                                        </p:tav>
                                        <p:tav tm="100000">
                                          <p:val>
                                            <p:strVal val="#ppt_y"/>
                                          </p:val>
                                        </p:tav>
                                      </p:tavLst>
                                    </p:anim>
                                    <p:anim calcmode="lin" valueType="num">
                                      <p:cBhvr>
                                        <p:cTn id="57" dur="1000" fill="hold"/>
                                        <p:tgtEl>
                                          <p:spTgt spid="44"/>
                                        </p:tgtEl>
                                        <p:attrNameLst>
                                          <p:attrName>ppt_w</p:attrName>
                                        </p:attrNameLst>
                                      </p:cBhvr>
                                      <p:tavLst>
                                        <p:tav tm="0">
                                          <p:val>
                                            <p:fltVal val="0"/>
                                          </p:val>
                                        </p:tav>
                                        <p:tav tm="100000">
                                          <p:val>
                                            <p:strVal val="#ppt_w"/>
                                          </p:val>
                                        </p:tav>
                                      </p:tavLst>
                                    </p:anim>
                                    <p:anim calcmode="lin" valueType="num">
                                      <p:cBhvr>
                                        <p:cTn id="58" dur="1000" fill="hold"/>
                                        <p:tgtEl>
                                          <p:spTgt spid="44"/>
                                        </p:tgtEl>
                                        <p:attrNameLst>
                                          <p:attrName>ppt_h</p:attrName>
                                        </p:attrNameLst>
                                      </p:cBhvr>
                                      <p:tavLst>
                                        <p:tav tm="0">
                                          <p:val>
                                            <p:strVal val="#ppt_h"/>
                                          </p:val>
                                        </p:tav>
                                        <p:tav tm="100000">
                                          <p:val>
                                            <p:strVal val="#ppt_h"/>
                                          </p:val>
                                        </p:tav>
                                      </p:tavLst>
                                    </p:anim>
                                  </p:childTnLst>
                                </p:cTn>
                              </p:par>
                              <p:par>
                                <p:cTn id="59" presetID="17" presetClass="entr" presetSubtype="8" fill="hold" nodeType="withEffect">
                                  <p:stCondLst>
                                    <p:cond delay="2500"/>
                                  </p:stCondLst>
                                  <p:childTnLst>
                                    <p:set>
                                      <p:cBhvr>
                                        <p:cTn id="60" dur="1" fill="hold">
                                          <p:stCondLst>
                                            <p:cond delay="0"/>
                                          </p:stCondLst>
                                        </p:cTn>
                                        <p:tgtEl>
                                          <p:spTgt spid="43"/>
                                        </p:tgtEl>
                                        <p:attrNameLst>
                                          <p:attrName>style.visibility</p:attrName>
                                        </p:attrNameLst>
                                      </p:cBhvr>
                                      <p:to>
                                        <p:strVal val="visible"/>
                                      </p:to>
                                    </p:set>
                                    <p:anim calcmode="lin" valueType="num">
                                      <p:cBhvr>
                                        <p:cTn id="61" dur="1000" fill="hold"/>
                                        <p:tgtEl>
                                          <p:spTgt spid="43"/>
                                        </p:tgtEl>
                                        <p:attrNameLst>
                                          <p:attrName>ppt_x</p:attrName>
                                        </p:attrNameLst>
                                      </p:cBhvr>
                                      <p:tavLst>
                                        <p:tav tm="0">
                                          <p:val>
                                            <p:strVal val="#ppt_x-#ppt_w/2"/>
                                          </p:val>
                                        </p:tav>
                                        <p:tav tm="100000">
                                          <p:val>
                                            <p:strVal val="#ppt_x"/>
                                          </p:val>
                                        </p:tav>
                                      </p:tavLst>
                                    </p:anim>
                                    <p:anim calcmode="lin" valueType="num">
                                      <p:cBhvr>
                                        <p:cTn id="62" dur="1000" fill="hold"/>
                                        <p:tgtEl>
                                          <p:spTgt spid="43"/>
                                        </p:tgtEl>
                                        <p:attrNameLst>
                                          <p:attrName>ppt_y</p:attrName>
                                        </p:attrNameLst>
                                      </p:cBhvr>
                                      <p:tavLst>
                                        <p:tav tm="0">
                                          <p:val>
                                            <p:strVal val="#ppt_y"/>
                                          </p:val>
                                        </p:tav>
                                        <p:tav tm="100000">
                                          <p:val>
                                            <p:strVal val="#ppt_y"/>
                                          </p:val>
                                        </p:tav>
                                      </p:tavLst>
                                    </p:anim>
                                    <p:anim calcmode="lin" valueType="num">
                                      <p:cBhvr>
                                        <p:cTn id="63" dur="1000" fill="hold"/>
                                        <p:tgtEl>
                                          <p:spTgt spid="43"/>
                                        </p:tgtEl>
                                        <p:attrNameLst>
                                          <p:attrName>ppt_w</p:attrName>
                                        </p:attrNameLst>
                                      </p:cBhvr>
                                      <p:tavLst>
                                        <p:tav tm="0">
                                          <p:val>
                                            <p:fltVal val="0"/>
                                          </p:val>
                                        </p:tav>
                                        <p:tav tm="100000">
                                          <p:val>
                                            <p:strVal val="#ppt_w"/>
                                          </p:val>
                                        </p:tav>
                                      </p:tavLst>
                                    </p:anim>
                                    <p:anim calcmode="lin" valueType="num">
                                      <p:cBhvr>
                                        <p:cTn id="64" dur="1000" fill="hold"/>
                                        <p:tgtEl>
                                          <p:spTgt spid="43"/>
                                        </p:tgtEl>
                                        <p:attrNameLst>
                                          <p:attrName>ppt_h</p:attrName>
                                        </p:attrNameLst>
                                      </p:cBhvr>
                                      <p:tavLst>
                                        <p:tav tm="0">
                                          <p:val>
                                            <p:strVal val="#ppt_h"/>
                                          </p:val>
                                        </p:tav>
                                        <p:tav tm="100000">
                                          <p:val>
                                            <p:strVal val="#ppt_h"/>
                                          </p:val>
                                        </p:tav>
                                      </p:tavLst>
                                    </p:anim>
                                  </p:childTnLst>
                                </p:cTn>
                              </p:par>
                              <p:par>
                                <p:cTn id="65" presetID="17" presetClass="entr" presetSubtype="8" fill="hold" nodeType="withEffect">
                                  <p:stCondLst>
                                    <p:cond delay="2500"/>
                                  </p:stCondLst>
                                  <p:childTnLst>
                                    <p:set>
                                      <p:cBhvr>
                                        <p:cTn id="66" dur="1" fill="hold">
                                          <p:stCondLst>
                                            <p:cond delay="0"/>
                                          </p:stCondLst>
                                        </p:cTn>
                                        <p:tgtEl>
                                          <p:spTgt spid="42"/>
                                        </p:tgtEl>
                                        <p:attrNameLst>
                                          <p:attrName>style.visibility</p:attrName>
                                        </p:attrNameLst>
                                      </p:cBhvr>
                                      <p:to>
                                        <p:strVal val="visible"/>
                                      </p:to>
                                    </p:set>
                                    <p:anim calcmode="lin" valueType="num">
                                      <p:cBhvr>
                                        <p:cTn id="67" dur="1000" fill="hold"/>
                                        <p:tgtEl>
                                          <p:spTgt spid="42"/>
                                        </p:tgtEl>
                                        <p:attrNameLst>
                                          <p:attrName>ppt_x</p:attrName>
                                        </p:attrNameLst>
                                      </p:cBhvr>
                                      <p:tavLst>
                                        <p:tav tm="0">
                                          <p:val>
                                            <p:strVal val="#ppt_x-#ppt_w/2"/>
                                          </p:val>
                                        </p:tav>
                                        <p:tav tm="100000">
                                          <p:val>
                                            <p:strVal val="#ppt_x"/>
                                          </p:val>
                                        </p:tav>
                                      </p:tavLst>
                                    </p:anim>
                                    <p:anim calcmode="lin" valueType="num">
                                      <p:cBhvr>
                                        <p:cTn id="68" dur="1000" fill="hold"/>
                                        <p:tgtEl>
                                          <p:spTgt spid="42"/>
                                        </p:tgtEl>
                                        <p:attrNameLst>
                                          <p:attrName>ppt_y</p:attrName>
                                        </p:attrNameLst>
                                      </p:cBhvr>
                                      <p:tavLst>
                                        <p:tav tm="0">
                                          <p:val>
                                            <p:strVal val="#ppt_y"/>
                                          </p:val>
                                        </p:tav>
                                        <p:tav tm="100000">
                                          <p:val>
                                            <p:strVal val="#ppt_y"/>
                                          </p:val>
                                        </p:tav>
                                      </p:tavLst>
                                    </p:anim>
                                    <p:anim calcmode="lin" valueType="num">
                                      <p:cBhvr>
                                        <p:cTn id="69" dur="1000" fill="hold"/>
                                        <p:tgtEl>
                                          <p:spTgt spid="42"/>
                                        </p:tgtEl>
                                        <p:attrNameLst>
                                          <p:attrName>ppt_w</p:attrName>
                                        </p:attrNameLst>
                                      </p:cBhvr>
                                      <p:tavLst>
                                        <p:tav tm="0">
                                          <p:val>
                                            <p:fltVal val="0"/>
                                          </p:val>
                                        </p:tav>
                                        <p:tav tm="100000">
                                          <p:val>
                                            <p:strVal val="#ppt_w"/>
                                          </p:val>
                                        </p:tav>
                                      </p:tavLst>
                                    </p:anim>
                                    <p:anim calcmode="lin" valueType="num">
                                      <p:cBhvr>
                                        <p:cTn id="70" dur="1000" fill="hold"/>
                                        <p:tgtEl>
                                          <p:spTgt spid="42"/>
                                        </p:tgtEl>
                                        <p:attrNameLst>
                                          <p:attrName>ppt_h</p:attrName>
                                        </p:attrNameLst>
                                      </p:cBhvr>
                                      <p:tavLst>
                                        <p:tav tm="0">
                                          <p:val>
                                            <p:strVal val="#ppt_h"/>
                                          </p:val>
                                        </p:tav>
                                        <p:tav tm="100000">
                                          <p:val>
                                            <p:strVal val="#ppt_h"/>
                                          </p:val>
                                        </p:tav>
                                      </p:tavLst>
                                    </p:anim>
                                  </p:childTnLst>
                                </p:cTn>
                              </p:par>
                              <p:par>
                                <p:cTn id="71" presetID="17" presetClass="entr" presetSubtype="8" fill="hold" nodeType="withEffect">
                                  <p:stCondLst>
                                    <p:cond delay="2500"/>
                                  </p:stCondLst>
                                  <p:childTnLst>
                                    <p:set>
                                      <p:cBhvr>
                                        <p:cTn id="72" dur="1" fill="hold">
                                          <p:stCondLst>
                                            <p:cond delay="0"/>
                                          </p:stCondLst>
                                        </p:cTn>
                                        <p:tgtEl>
                                          <p:spTgt spid="40"/>
                                        </p:tgtEl>
                                        <p:attrNameLst>
                                          <p:attrName>style.visibility</p:attrName>
                                        </p:attrNameLst>
                                      </p:cBhvr>
                                      <p:to>
                                        <p:strVal val="visible"/>
                                      </p:to>
                                    </p:set>
                                    <p:anim calcmode="lin" valueType="num">
                                      <p:cBhvr>
                                        <p:cTn id="73" dur="1000" fill="hold"/>
                                        <p:tgtEl>
                                          <p:spTgt spid="40"/>
                                        </p:tgtEl>
                                        <p:attrNameLst>
                                          <p:attrName>ppt_x</p:attrName>
                                        </p:attrNameLst>
                                      </p:cBhvr>
                                      <p:tavLst>
                                        <p:tav tm="0">
                                          <p:val>
                                            <p:strVal val="#ppt_x-#ppt_w/2"/>
                                          </p:val>
                                        </p:tav>
                                        <p:tav tm="100000">
                                          <p:val>
                                            <p:strVal val="#ppt_x"/>
                                          </p:val>
                                        </p:tav>
                                      </p:tavLst>
                                    </p:anim>
                                    <p:anim calcmode="lin" valueType="num">
                                      <p:cBhvr>
                                        <p:cTn id="74" dur="1000" fill="hold"/>
                                        <p:tgtEl>
                                          <p:spTgt spid="40"/>
                                        </p:tgtEl>
                                        <p:attrNameLst>
                                          <p:attrName>ppt_y</p:attrName>
                                        </p:attrNameLst>
                                      </p:cBhvr>
                                      <p:tavLst>
                                        <p:tav tm="0">
                                          <p:val>
                                            <p:strVal val="#ppt_y"/>
                                          </p:val>
                                        </p:tav>
                                        <p:tav tm="100000">
                                          <p:val>
                                            <p:strVal val="#ppt_y"/>
                                          </p:val>
                                        </p:tav>
                                      </p:tavLst>
                                    </p:anim>
                                    <p:anim calcmode="lin" valueType="num">
                                      <p:cBhvr>
                                        <p:cTn id="75" dur="1000" fill="hold"/>
                                        <p:tgtEl>
                                          <p:spTgt spid="40"/>
                                        </p:tgtEl>
                                        <p:attrNameLst>
                                          <p:attrName>ppt_w</p:attrName>
                                        </p:attrNameLst>
                                      </p:cBhvr>
                                      <p:tavLst>
                                        <p:tav tm="0">
                                          <p:val>
                                            <p:fltVal val="0"/>
                                          </p:val>
                                        </p:tav>
                                        <p:tav tm="100000">
                                          <p:val>
                                            <p:strVal val="#ppt_w"/>
                                          </p:val>
                                        </p:tav>
                                      </p:tavLst>
                                    </p:anim>
                                    <p:anim calcmode="lin" valueType="num">
                                      <p:cBhvr>
                                        <p:cTn id="76" dur="1000" fill="hold"/>
                                        <p:tgtEl>
                                          <p:spTgt spid="40"/>
                                        </p:tgtEl>
                                        <p:attrNameLst>
                                          <p:attrName>ppt_h</p:attrName>
                                        </p:attrNameLst>
                                      </p:cBhvr>
                                      <p:tavLst>
                                        <p:tav tm="0">
                                          <p:val>
                                            <p:strVal val="#ppt_h"/>
                                          </p:val>
                                        </p:tav>
                                        <p:tav tm="100000">
                                          <p:val>
                                            <p:strVal val="#ppt_h"/>
                                          </p:val>
                                        </p:tav>
                                      </p:tavLst>
                                    </p:anim>
                                  </p:childTnLst>
                                </p:cTn>
                              </p:par>
                              <p:par>
                                <p:cTn id="77" presetID="12" presetClass="entr" presetSubtype="8" fill="hold" grpId="0" nodeType="withEffect">
                                  <p:stCondLst>
                                    <p:cond delay="300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1500"/>
                                        <p:tgtEl>
                                          <p:spTgt spid="54"/>
                                        </p:tgtEl>
                                        <p:attrNameLst>
                                          <p:attrName>ppt_x</p:attrName>
                                        </p:attrNameLst>
                                      </p:cBhvr>
                                      <p:tavLst>
                                        <p:tav tm="0">
                                          <p:val>
                                            <p:strVal val="#ppt_x-#ppt_w*1.125000"/>
                                          </p:val>
                                        </p:tav>
                                        <p:tav tm="100000">
                                          <p:val>
                                            <p:strVal val="#ppt_x"/>
                                          </p:val>
                                        </p:tav>
                                      </p:tavLst>
                                    </p:anim>
                                    <p:animEffect transition="in" filter="wipe(right)">
                                      <p:cBhvr>
                                        <p:cTn id="80" dur="1500"/>
                                        <p:tgtEl>
                                          <p:spTgt spid="54"/>
                                        </p:tgtEl>
                                      </p:cBhvr>
                                    </p:animEffect>
                                  </p:childTnLst>
                                </p:cTn>
                              </p:par>
                              <p:par>
                                <p:cTn id="81" presetID="12" presetClass="entr" presetSubtype="8" fill="hold" grpId="0" nodeType="withEffect">
                                  <p:stCondLst>
                                    <p:cond delay="300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1500"/>
                                        <p:tgtEl>
                                          <p:spTgt spid="53"/>
                                        </p:tgtEl>
                                        <p:attrNameLst>
                                          <p:attrName>ppt_x</p:attrName>
                                        </p:attrNameLst>
                                      </p:cBhvr>
                                      <p:tavLst>
                                        <p:tav tm="0">
                                          <p:val>
                                            <p:strVal val="#ppt_x-#ppt_w*1.125000"/>
                                          </p:val>
                                        </p:tav>
                                        <p:tav tm="100000">
                                          <p:val>
                                            <p:strVal val="#ppt_x"/>
                                          </p:val>
                                        </p:tav>
                                      </p:tavLst>
                                    </p:anim>
                                    <p:animEffect transition="in" filter="wipe(right)">
                                      <p:cBhvr>
                                        <p:cTn id="84" dur="1500"/>
                                        <p:tgtEl>
                                          <p:spTgt spid="53"/>
                                        </p:tgtEl>
                                      </p:cBhvr>
                                    </p:animEffect>
                                  </p:childTnLst>
                                </p:cTn>
                              </p:par>
                              <p:par>
                                <p:cTn id="85" presetID="12" presetClass="entr" presetSubtype="8" fill="hold" grpId="0" nodeType="withEffect">
                                  <p:stCondLst>
                                    <p:cond delay="300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1500"/>
                                        <p:tgtEl>
                                          <p:spTgt spid="52"/>
                                        </p:tgtEl>
                                        <p:attrNameLst>
                                          <p:attrName>ppt_x</p:attrName>
                                        </p:attrNameLst>
                                      </p:cBhvr>
                                      <p:tavLst>
                                        <p:tav tm="0">
                                          <p:val>
                                            <p:strVal val="#ppt_x-#ppt_w*1.125000"/>
                                          </p:val>
                                        </p:tav>
                                        <p:tav tm="100000">
                                          <p:val>
                                            <p:strVal val="#ppt_x"/>
                                          </p:val>
                                        </p:tav>
                                      </p:tavLst>
                                    </p:anim>
                                    <p:animEffect transition="in" filter="wipe(right)">
                                      <p:cBhvr>
                                        <p:cTn id="88" dur="1500"/>
                                        <p:tgtEl>
                                          <p:spTgt spid="52"/>
                                        </p:tgtEl>
                                      </p:cBhvr>
                                    </p:animEffect>
                                  </p:childTnLst>
                                </p:cTn>
                              </p:par>
                              <p:par>
                                <p:cTn id="89" presetID="12" presetClass="entr" presetSubtype="8" fill="hold" grpId="0" nodeType="withEffect">
                                  <p:stCondLst>
                                    <p:cond delay="300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1500"/>
                                        <p:tgtEl>
                                          <p:spTgt spid="50"/>
                                        </p:tgtEl>
                                        <p:attrNameLst>
                                          <p:attrName>ppt_x</p:attrName>
                                        </p:attrNameLst>
                                      </p:cBhvr>
                                      <p:tavLst>
                                        <p:tav tm="0">
                                          <p:val>
                                            <p:strVal val="#ppt_x-#ppt_w*1.125000"/>
                                          </p:val>
                                        </p:tav>
                                        <p:tav tm="100000">
                                          <p:val>
                                            <p:strVal val="#ppt_x"/>
                                          </p:val>
                                        </p:tav>
                                      </p:tavLst>
                                    </p:anim>
                                    <p:animEffect transition="in" filter="wipe(right)">
                                      <p:cBhvr>
                                        <p:cTn id="92" dur="1500"/>
                                        <p:tgtEl>
                                          <p:spTgt spid="50"/>
                                        </p:tgtEl>
                                      </p:cBhvr>
                                    </p:animEffect>
                                  </p:childTnLst>
                                </p:cTn>
                              </p:par>
                              <p:par>
                                <p:cTn id="93" presetID="10" presetClass="entr" presetSubtype="0" fill="hold" grpId="0" nodeType="withEffect">
                                  <p:stCondLst>
                                    <p:cond delay="20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000"/>
                                        <p:tgtEl>
                                          <p:spTgt spid="55"/>
                                        </p:tgtEl>
                                      </p:cBhvr>
                                    </p:animEffect>
                                  </p:childTnLst>
                                </p:cTn>
                              </p:par>
                              <p:par>
                                <p:cTn id="96" presetID="0" presetClass="path" presetSubtype="0" decel="50000" fill="hold" grpId="1" nodeType="withEffect">
                                  <p:stCondLst>
                                    <p:cond delay="2000"/>
                                  </p:stCondLst>
                                  <p:childTnLst>
                                    <p:animMotion origin="layout" path="M 0.06419 -1.11111E-6 L 0 -1.11111E-6 " pathEditMode="relative" rAng="0" ptsTypes="AA">
                                      <p:cBhvr>
                                        <p:cTn id="97" dur="2500" fill="hold"/>
                                        <p:tgtEl>
                                          <p:spTgt spid="55"/>
                                        </p:tgtEl>
                                        <p:attrNameLst>
                                          <p:attrName>ppt_x</p:attrName>
                                          <p:attrName>ppt_y</p:attrName>
                                        </p:attrNameLst>
                                      </p:cBhvr>
                                      <p:rCtr x="-32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animBg="1"/>
      <p:bldP spid="24" grpId="0" animBg="1"/>
      <p:bldP spid="26" grpId="0" animBg="1"/>
      <p:bldP spid="27" grpId="0" animBg="1"/>
      <p:bldP spid="29" grpId="0" animBg="1"/>
      <p:bldP spid="30" grpId="0" animBg="1"/>
      <p:bldP spid="33" grpId="0"/>
      <p:bldP spid="36" grpId="0"/>
      <p:bldP spid="37" grpId="0"/>
      <p:bldP spid="38" grpId="0"/>
      <p:bldP spid="50" grpId="0"/>
      <p:bldP spid="52" grpId="0"/>
      <p:bldP spid="53" grpId="0"/>
      <p:bldP spid="54" grpId="0"/>
      <p:bldP spid="55" grpId="0" animBg="1"/>
      <p:bldP spid="5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1509">
            <a:extLst>
              <a:ext uri="{FF2B5EF4-FFF2-40B4-BE49-F238E27FC236}">
                <a16:creationId xmlns:a16="http://schemas.microsoft.com/office/drawing/2014/main" id="{4ECE2B4A-3FD8-DEF7-533D-8798F8B00F2B}"/>
              </a:ext>
            </a:extLst>
          </p:cNvPr>
          <p:cNvSpPr/>
          <p:nvPr/>
        </p:nvSpPr>
        <p:spPr>
          <a:xfrm rot="12856192">
            <a:off x="3042193" y="-614143"/>
            <a:ext cx="10894882" cy="9670260"/>
          </a:xfrm>
          <a:custGeom>
            <a:avLst/>
            <a:gdLst>
              <a:gd name="connsiteX0" fmla="*/ 1153001 w 2457450"/>
              <a:gd name="connsiteY0" fmla="*/ 1285875 h 2181225"/>
              <a:gd name="connsiteX1" fmla="*/ 1153192 w 2457450"/>
              <a:gd name="connsiteY1" fmla="*/ 1285685 h 2181225"/>
              <a:gd name="connsiteX2" fmla="*/ 1153382 w 2457450"/>
              <a:gd name="connsiteY2" fmla="*/ 1285875 h 2181225"/>
              <a:gd name="connsiteX3" fmla="*/ 1153192 w 2457450"/>
              <a:gd name="connsiteY3" fmla="*/ 1286066 h 2181225"/>
              <a:gd name="connsiteX4" fmla="*/ 1153001 w 2457450"/>
              <a:gd name="connsiteY4" fmla="*/ 1285875 h 2181225"/>
              <a:gd name="connsiteX5" fmla="*/ 967169 w 2457450"/>
              <a:gd name="connsiteY5" fmla="*/ 1152716 h 2181225"/>
              <a:gd name="connsiteX6" fmla="*/ 967835 w 2457450"/>
              <a:gd name="connsiteY6" fmla="*/ 1152049 h 2181225"/>
              <a:gd name="connsiteX7" fmla="*/ 967169 w 2457450"/>
              <a:gd name="connsiteY7" fmla="*/ 1151382 h 2181225"/>
              <a:gd name="connsiteX8" fmla="*/ 966502 w 2457450"/>
              <a:gd name="connsiteY8" fmla="*/ 1152049 h 2181225"/>
              <a:gd name="connsiteX9" fmla="*/ 967169 w 2457450"/>
              <a:gd name="connsiteY9" fmla="*/ 1152716 h 2181225"/>
              <a:gd name="connsiteX10" fmla="*/ 1834991 w 2457450"/>
              <a:gd name="connsiteY10" fmla="*/ 1223391 h 2181225"/>
              <a:gd name="connsiteX11" fmla="*/ 1835182 w 2457450"/>
              <a:gd name="connsiteY11" fmla="*/ 1223201 h 2181225"/>
              <a:gd name="connsiteX12" fmla="*/ 1834991 w 2457450"/>
              <a:gd name="connsiteY12" fmla="*/ 1223010 h 2181225"/>
              <a:gd name="connsiteX13" fmla="*/ 1834801 w 2457450"/>
              <a:gd name="connsiteY13" fmla="*/ 1223201 h 2181225"/>
              <a:gd name="connsiteX14" fmla="*/ 1834991 w 2457450"/>
              <a:gd name="connsiteY14" fmla="*/ 1223391 h 2181225"/>
              <a:gd name="connsiteX15" fmla="*/ 1791653 w 2457450"/>
              <a:gd name="connsiteY15" fmla="*/ 1261301 h 2181225"/>
              <a:gd name="connsiteX16" fmla="*/ 1791843 w 2457450"/>
              <a:gd name="connsiteY16" fmla="*/ 1261110 h 2181225"/>
              <a:gd name="connsiteX17" fmla="*/ 1791653 w 2457450"/>
              <a:gd name="connsiteY17" fmla="*/ 1260920 h 2181225"/>
              <a:gd name="connsiteX18" fmla="*/ 1791462 w 2457450"/>
              <a:gd name="connsiteY18" fmla="*/ 1261110 h 2181225"/>
              <a:gd name="connsiteX19" fmla="*/ 1791653 w 2457450"/>
              <a:gd name="connsiteY19" fmla="*/ 1261301 h 2181225"/>
              <a:gd name="connsiteX20" fmla="*/ 1744980 w 2457450"/>
              <a:gd name="connsiteY20" fmla="*/ 1295210 h 2181225"/>
              <a:gd name="connsiteX21" fmla="*/ 1745171 w 2457450"/>
              <a:gd name="connsiteY21" fmla="*/ 1295019 h 2181225"/>
              <a:gd name="connsiteX22" fmla="*/ 1744980 w 2457450"/>
              <a:gd name="connsiteY22" fmla="*/ 1294829 h 2181225"/>
              <a:gd name="connsiteX23" fmla="*/ 1744789 w 2457450"/>
              <a:gd name="connsiteY23" fmla="*/ 1295019 h 2181225"/>
              <a:gd name="connsiteX24" fmla="*/ 1744980 w 2457450"/>
              <a:gd name="connsiteY24" fmla="*/ 1295210 h 2181225"/>
              <a:gd name="connsiteX25" fmla="*/ 1695450 w 2457450"/>
              <a:gd name="connsiteY25" fmla="*/ 1324737 h 2181225"/>
              <a:gd name="connsiteX26" fmla="*/ 1695641 w 2457450"/>
              <a:gd name="connsiteY26" fmla="*/ 1324547 h 2181225"/>
              <a:gd name="connsiteX27" fmla="*/ 1695450 w 2457450"/>
              <a:gd name="connsiteY27" fmla="*/ 1324356 h 2181225"/>
              <a:gd name="connsiteX28" fmla="*/ 1695260 w 2457450"/>
              <a:gd name="connsiteY28" fmla="*/ 1324547 h 2181225"/>
              <a:gd name="connsiteX29" fmla="*/ 1695450 w 2457450"/>
              <a:gd name="connsiteY29" fmla="*/ 1324737 h 2181225"/>
              <a:gd name="connsiteX30" fmla="*/ 1643539 w 2457450"/>
              <a:gd name="connsiteY30" fmla="*/ 1350455 h 2181225"/>
              <a:gd name="connsiteX31" fmla="*/ 1644396 w 2457450"/>
              <a:gd name="connsiteY31" fmla="*/ 1349597 h 2181225"/>
              <a:gd name="connsiteX32" fmla="*/ 1643539 w 2457450"/>
              <a:gd name="connsiteY32" fmla="*/ 1348740 h 2181225"/>
              <a:gd name="connsiteX33" fmla="*/ 1642682 w 2457450"/>
              <a:gd name="connsiteY33" fmla="*/ 1349597 h 2181225"/>
              <a:gd name="connsiteX34" fmla="*/ 1643539 w 2457450"/>
              <a:gd name="connsiteY34" fmla="*/ 1350455 h 2181225"/>
              <a:gd name="connsiteX35" fmla="*/ 1589532 w 2457450"/>
              <a:gd name="connsiteY35" fmla="*/ 1370457 h 2181225"/>
              <a:gd name="connsiteX36" fmla="*/ 1590199 w 2457450"/>
              <a:gd name="connsiteY36" fmla="*/ 1369790 h 2181225"/>
              <a:gd name="connsiteX37" fmla="*/ 1589532 w 2457450"/>
              <a:gd name="connsiteY37" fmla="*/ 1369124 h 2181225"/>
              <a:gd name="connsiteX38" fmla="*/ 1588865 w 2457450"/>
              <a:gd name="connsiteY38" fmla="*/ 1369790 h 2181225"/>
              <a:gd name="connsiteX39" fmla="*/ 1589532 w 2457450"/>
              <a:gd name="connsiteY39" fmla="*/ 1370457 h 2181225"/>
              <a:gd name="connsiteX40" fmla="*/ 1534001 w 2457450"/>
              <a:gd name="connsiteY40" fmla="*/ 1385792 h 2181225"/>
              <a:gd name="connsiteX41" fmla="*/ 1534668 w 2457450"/>
              <a:gd name="connsiteY41" fmla="*/ 1385126 h 2181225"/>
              <a:gd name="connsiteX42" fmla="*/ 1534001 w 2457450"/>
              <a:gd name="connsiteY42" fmla="*/ 1384459 h 2181225"/>
              <a:gd name="connsiteX43" fmla="*/ 1533335 w 2457450"/>
              <a:gd name="connsiteY43" fmla="*/ 1385126 h 2181225"/>
              <a:gd name="connsiteX44" fmla="*/ 1534001 w 2457450"/>
              <a:gd name="connsiteY44" fmla="*/ 1385792 h 2181225"/>
              <a:gd name="connsiteX45" fmla="*/ 1477328 w 2457450"/>
              <a:gd name="connsiteY45" fmla="*/ 1396079 h 2181225"/>
              <a:gd name="connsiteX46" fmla="*/ 1477994 w 2457450"/>
              <a:gd name="connsiteY46" fmla="*/ 1395413 h 2181225"/>
              <a:gd name="connsiteX47" fmla="*/ 1477328 w 2457450"/>
              <a:gd name="connsiteY47" fmla="*/ 1394746 h 2181225"/>
              <a:gd name="connsiteX48" fmla="*/ 1476661 w 2457450"/>
              <a:gd name="connsiteY48" fmla="*/ 1395413 h 2181225"/>
              <a:gd name="connsiteX49" fmla="*/ 1477328 w 2457450"/>
              <a:gd name="connsiteY49" fmla="*/ 1396079 h 2181225"/>
              <a:gd name="connsiteX50" fmla="*/ 1419892 w 2457450"/>
              <a:gd name="connsiteY50" fmla="*/ 1401223 h 2181225"/>
              <a:gd name="connsiteX51" fmla="*/ 1420559 w 2457450"/>
              <a:gd name="connsiteY51" fmla="*/ 1400556 h 2181225"/>
              <a:gd name="connsiteX52" fmla="*/ 1419892 w 2457450"/>
              <a:gd name="connsiteY52" fmla="*/ 1399889 h 2181225"/>
              <a:gd name="connsiteX53" fmla="*/ 1419225 w 2457450"/>
              <a:gd name="connsiteY53" fmla="*/ 1400556 h 2181225"/>
              <a:gd name="connsiteX54" fmla="*/ 1419892 w 2457450"/>
              <a:gd name="connsiteY54" fmla="*/ 1401223 h 2181225"/>
              <a:gd name="connsiteX55" fmla="*/ 1362266 w 2457450"/>
              <a:gd name="connsiteY55" fmla="*/ 1401223 h 2181225"/>
              <a:gd name="connsiteX56" fmla="*/ 1362932 w 2457450"/>
              <a:gd name="connsiteY56" fmla="*/ 1400556 h 2181225"/>
              <a:gd name="connsiteX57" fmla="*/ 1362266 w 2457450"/>
              <a:gd name="connsiteY57" fmla="*/ 1399889 h 2181225"/>
              <a:gd name="connsiteX58" fmla="*/ 1361599 w 2457450"/>
              <a:gd name="connsiteY58" fmla="*/ 1400556 h 2181225"/>
              <a:gd name="connsiteX59" fmla="*/ 1362266 w 2457450"/>
              <a:gd name="connsiteY59" fmla="*/ 1401223 h 2181225"/>
              <a:gd name="connsiteX60" fmla="*/ 1304830 w 2457450"/>
              <a:gd name="connsiteY60" fmla="*/ 1396079 h 2181225"/>
              <a:gd name="connsiteX61" fmla="*/ 1305497 w 2457450"/>
              <a:gd name="connsiteY61" fmla="*/ 1395413 h 2181225"/>
              <a:gd name="connsiteX62" fmla="*/ 1304830 w 2457450"/>
              <a:gd name="connsiteY62" fmla="*/ 1394746 h 2181225"/>
              <a:gd name="connsiteX63" fmla="*/ 1304163 w 2457450"/>
              <a:gd name="connsiteY63" fmla="*/ 1395413 h 2181225"/>
              <a:gd name="connsiteX64" fmla="*/ 1304830 w 2457450"/>
              <a:gd name="connsiteY64" fmla="*/ 1396079 h 2181225"/>
              <a:gd name="connsiteX65" fmla="*/ 1248061 w 2457450"/>
              <a:gd name="connsiteY65" fmla="*/ 1385792 h 2181225"/>
              <a:gd name="connsiteX66" fmla="*/ 1248728 w 2457450"/>
              <a:gd name="connsiteY66" fmla="*/ 1385126 h 2181225"/>
              <a:gd name="connsiteX67" fmla="*/ 1248061 w 2457450"/>
              <a:gd name="connsiteY67" fmla="*/ 1384459 h 2181225"/>
              <a:gd name="connsiteX68" fmla="*/ 1247394 w 2457450"/>
              <a:gd name="connsiteY68" fmla="*/ 1385126 h 2181225"/>
              <a:gd name="connsiteX69" fmla="*/ 1248061 w 2457450"/>
              <a:gd name="connsiteY69" fmla="*/ 1385792 h 2181225"/>
              <a:gd name="connsiteX70" fmla="*/ 1192530 w 2457450"/>
              <a:gd name="connsiteY70" fmla="*/ 1370457 h 2181225"/>
              <a:gd name="connsiteX71" fmla="*/ 1193197 w 2457450"/>
              <a:gd name="connsiteY71" fmla="*/ 1369790 h 2181225"/>
              <a:gd name="connsiteX72" fmla="*/ 1192530 w 2457450"/>
              <a:gd name="connsiteY72" fmla="*/ 1369124 h 2181225"/>
              <a:gd name="connsiteX73" fmla="*/ 1191863 w 2457450"/>
              <a:gd name="connsiteY73" fmla="*/ 1369790 h 2181225"/>
              <a:gd name="connsiteX74" fmla="*/ 1192530 w 2457450"/>
              <a:gd name="connsiteY74" fmla="*/ 1370457 h 2181225"/>
              <a:gd name="connsiteX75" fmla="*/ 1138523 w 2457450"/>
              <a:gd name="connsiteY75" fmla="*/ 1350836 h 2181225"/>
              <a:gd name="connsiteX76" fmla="*/ 1139762 w 2457450"/>
              <a:gd name="connsiteY76" fmla="*/ 1349597 h 2181225"/>
              <a:gd name="connsiteX77" fmla="*/ 1138523 w 2457450"/>
              <a:gd name="connsiteY77" fmla="*/ 1348359 h 2181225"/>
              <a:gd name="connsiteX78" fmla="*/ 1137285 w 2457450"/>
              <a:gd name="connsiteY78" fmla="*/ 1349597 h 2181225"/>
              <a:gd name="connsiteX79" fmla="*/ 1138523 w 2457450"/>
              <a:gd name="connsiteY79" fmla="*/ 1350836 h 2181225"/>
              <a:gd name="connsiteX80" fmla="*/ 1086612 w 2457450"/>
              <a:gd name="connsiteY80" fmla="*/ 1325404 h 2181225"/>
              <a:gd name="connsiteX81" fmla="*/ 1087469 w 2457450"/>
              <a:gd name="connsiteY81" fmla="*/ 1324547 h 2181225"/>
              <a:gd name="connsiteX82" fmla="*/ 1086612 w 2457450"/>
              <a:gd name="connsiteY82" fmla="*/ 1323689 h 2181225"/>
              <a:gd name="connsiteX83" fmla="*/ 1085755 w 2457450"/>
              <a:gd name="connsiteY83" fmla="*/ 1324547 h 2181225"/>
              <a:gd name="connsiteX84" fmla="*/ 1086612 w 2457450"/>
              <a:gd name="connsiteY84" fmla="*/ 1325404 h 2181225"/>
              <a:gd name="connsiteX85" fmla="*/ 1037082 w 2457450"/>
              <a:gd name="connsiteY85" fmla="*/ 1296257 h 2181225"/>
              <a:gd name="connsiteX86" fmla="*/ 1038320 w 2457450"/>
              <a:gd name="connsiteY86" fmla="*/ 1295019 h 2181225"/>
              <a:gd name="connsiteX87" fmla="*/ 1037082 w 2457450"/>
              <a:gd name="connsiteY87" fmla="*/ 1293686 h 2181225"/>
              <a:gd name="connsiteX88" fmla="*/ 1035844 w 2457450"/>
              <a:gd name="connsiteY88" fmla="*/ 1295019 h 2181225"/>
              <a:gd name="connsiteX89" fmla="*/ 1037082 w 2457450"/>
              <a:gd name="connsiteY89" fmla="*/ 1296257 h 2181225"/>
              <a:gd name="connsiteX90" fmla="*/ 990505 w 2457450"/>
              <a:gd name="connsiteY90" fmla="*/ 1261777 h 2181225"/>
              <a:gd name="connsiteX91" fmla="*/ 991172 w 2457450"/>
              <a:gd name="connsiteY91" fmla="*/ 1261110 h 2181225"/>
              <a:gd name="connsiteX92" fmla="*/ 990505 w 2457450"/>
              <a:gd name="connsiteY92" fmla="*/ 1260443 h 2181225"/>
              <a:gd name="connsiteX93" fmla="*/ 989838 w 2457450"/>
              <a:gd name="connsiteY93" fmla="*/ 1261110 h 2181225"/>
              <a:gd name="connsiteX94" fmla="*/ 990505 w 2457450"/>
              <a:gd name="connsiteY94" fmla="*/ 1261777 h 2181225"/>
              <a:gd name="connsiteX95" fmla="*/ 947071 w 2457450"/>
              <a:gd name="connsiteY95" fmla="*/ 1224725 h 2181225"/>
              <a:gd name="connsiteX96" fmla="*/ 948595 w 2457450"/>
              <a:gd name="connsiteY96" fmla="*/ 1223201 h 2181225"/>
              <a:gd name="connsiteX97" fmla="*/ 947071 w 2457450"/>
              <a:gd name="connsiteY97" fmla="*/ 1221677 h 2181225"/>
              <a:gd name="connsiteX98" fmla="*/ 945547 w 2457450"/>
              <a:gd name="connsiteY98" fmla="*/ 1223201 h 2181225"/>
              <a:gd name="connsiteX99" fmla="*/ 947071 w 2457450"/>
              <a:gd name="connsiteY99" fmla="*/ 1224725 h 2181225"/>
              <a:gd name="connsiteX100" fmla="*/ 907256 w 2457450"/>
              <a:gd name="connsiteY100" fmla="*/ 1183005 h 2181225"/>
              <a:gd name="connsiteX101" fmla="*/ 908780 w 2457450"/>
              <a:gd name="connsiteY101" fmla="*/ 1181481 h 2181225"/>
              <a:gd name="connsiteX102" fmla="*/ 907256 w 2457450"/>
              <a:gd name="connsiteY102" fmla="*/ 1179957 h 2181225"/>
              <a:gd name="connsiteX103" fmla="*/ 905732 w 2457450"/>
              <a:gd name="connsiteY103" fmla="*/ 1181481 h 2181225"/>
              <a:gd name="connsiteX104" fmla="*/ 907256 w 2457450"/>
              <a:gd name="connsiteY104" fmla="*/ 1183005 h 2181225"/>
              <a:gd name="connsiteX105" fmla="*/ 871252 w 2457450"/>
              <a:gd name="connsiteY105" fmla="*/ 1137095 h 2181225"/>
              <a:gd name="connsiteX106" fmla="*/ 871919 w 2457450"/>
              <a:gd name="connsiteY106" fmla="*/ 1136428 h 2181225"/>
              <a:gd name="connsiteX107" fmla="*/ 871252 w 2457450"/>
              <a:gd name="connsiteY107" fmla="*/ 1135761 h 2181225"/>
              <a:gd name="connsiteX108" fmla="*/ 870585 w 2457450"/>
              <a:gd name="connsiteY108" fmla="*/ 1136428 h 2181225"/>
              <a:gd name="connsiteX109" fmla="*/ 871252 w 2457450"/>
              <a:gd name="connsiteY109" fmla="*/ 1137095 h 2181225"/>
              <a:gd name="connsiteX110" fmla="*/ 839534 w 2457450"/>
              <a:gd name="connsiteY110" fmla="*/ 1089851 h 2181225"/>
              <a:gd name="connsiteX111" fmla="*/ 841058 w 2457450"/>
              <a:gd name="connsiteY111" fmla="*/ 1088327 h 2181225"/>
              <a:gd name="connsiteX112" fmla="*/ 839534 w 2457450"/>
              <a:gd name="connsiteY112" fmla="*/ 1086803 h 2181225"/>
              <a:gd name="connsiteX113" fmla="*/ 838010 w 2457450"/>
              <a:gd name="connsiteY113" fmla="*/ 1088327 h 2181225"/>
              <a:gd name="connsiteX114" fmla="*/ 839534 w 2457450"/>
              <a:gd name="connsiteY114" fmla="*/ 1089851 h 2181225"/>
              <a:gd name="connsiteX115" fmla="*/ 812197 w 2457450"/>
              <a:gd name="connsiteY115" fmla="*/ 1038225 h 2181225"/>
              <a:gd name="connsiteX116" fmla="*/ 812863 w 2457450"/>
              <a:gd name="connsiteY116" fmla="*/ 1037558 h 2181225"/>
              <a:gd name="connsiteX117" fmla="*/ 812197 w 2457450"/>
              <a:gd name="connsiteY117" fmla="*/ 1036892 h 2181225"/>
              <a:gd name="connsiteX118" fmla="*/ 811530 w 2457450"/>
              <a:gd name="connsiteY118" fmla="*/ 1037558 h 2181225"/>
              <a:gd name="connsiteX119" fmla="*/ 812197 w 2457450"/>
              <a:gd name="connsiteY119" fmla="*/ 1038225 h 2181225"/>
              <a:gd name="connsiteX120" fmla="*/ 789623 w 2457450"/>
              <a:gd name="connsiteY120" fmla="*/ 985838 h 2181225"/>
              <a:gd name="connsiteX121" fmla="*/ 790861 w 2457450"/>
              <a:gd name="connsiteY121" fmla="*/ 984599 h 2181225"/>
              <a:gd name="connsiteX122" fmla="*/ 789623 w 2457450"/>
              <a:gd name="connsiteY122" fmla="*/ 983361 h 2181225"/>
              <a:gd name="connsiteX123" fmla="*/ 788289 w 2457450"/>
              <a:gd name="connsiteY123" fmla="*/ 984599 h 2181225"/>
              <a:gd name="connsiteX124" fmla="*/ 789623 w 2457450"/>
              <a:gd name="connsiteY124" fmla="*/ 985838 h 2181225"/>
              <a:gd name="connsiteX125" fmla="*/ 771811 w 2457450"/>
              <a:gd name="connsiteY125" fmla="*/ 930402 h 2181225"/>
              <a:gd name="connsiteX126" fmla="*/ 772478 w 2457450"/>
              <a:gd name="connsiteY126" fmla="*/ 929735 h 2181225"/>
              <a:gd name="connsiteX127" fmla="*/ 771811 w 2457450"/>
              <a:gd name="connsiteY127" fmla="*/ 929069 h 2181225"/>
              <a:gd name="connsiteX128" fmla="*/ 771144 w 2457450"/>
              <a:gd name="connsiteY128" fmla="*/ 929735 h 2181225"/>
              <a:gd name="connsiteX129" fmla="*/ 771811 w 2457450"/>
              <a:gd name="connsiteY129" fmla="*/ 930402 h 2181225"/>
              <a:gd name="connsiteX130" fmla="*/ 758952 w 2457450"/>
              <a:gd name="connsiteY130" fmla="*/ 873728 h 2181225"/>
              <a:gd name="connsiteX131" fmla="*/ 759143 w 2457450"/>
              <a:gd name="connsiteY131" fmla="*/ 873538 h 2181225"/>
              <a:gd name="connsiteX132" fmla="*/ 758952 w 2457450"/>
              <a:gd name="connsiteY132" fmla="*/ 873347 h 2181225"/>
              <a:gd name="connsiteX133" fmla="*/ 758762 w 2457450"/>
              <a:gd name="connsiteY133" fmla="*/ 873538 h 2181225"/>
              <a:gd name="connsiteX134" fmla="*/ 758952 w 2457450"/>
              <a:gd name="connsiteY134" fmla="*/ 873728 h 2181225"/>
              <a:gd name="connsiteX135" fmla="*/ 789623 w 2457450"/>
              <a:gd name="connsiteY135" fmla="*/ 533305 h 2181225"/>
              <a:gd name="connsiteX136" fmla="*/ 789813 w 2457450"/>
              <a:gd name="connsiteY136" fmla="*/ 533114 h 2181225"/>
              <a:gd name="connsiteX137" fmla="*/ 789623 w 2457450"/>
              <a:gd name="connsiteY137" fmla="*/ 532924 h 2181225"/>
              <a:gd name="connsiteX138" fmla="*/ 789432 w 2457450"/>
              <a:gd name="connsiteY138" fmla="*/ 533114 h 2181225"/>
              <a:gd name="connsiteX139" fmla="*/ 789623 w 2457450"/>
              <a:gd name="connsiteY139" fmla="*/ 533305 h 2181225"/>
              <a:gd name="connsiteX140" fmla="*/ 2097691 w 2457450"/>
              <a:gd name="connsiteY140" fmla="*/ 759047 h 2181225"/>
              <a:gd name="connsiteX141" fmla="*/ 2097881 w 2457450"/>
              <a:gd name="connsiteY141" fmla="*/ 758857 h 2181225"/>
              <a:gd name="connsiteX142" fmla="*/ 2097691 w 2457450"/>
              <a:gd name="connsiteY142" fmla="*/ 758666 h 2181225"/>
              <a:gd name="connsiteX143" fmla="*/ 2097500 w 2457450"/>
              <a:gd name="connsiteY143" fmla="*/ 758857 h 2181225"/>
              <a:gd name="connsiteX144" fmla="*/ 2097691 w 2457450"/>
              <a:gd name="connsiteY144" fmla="*/ 759047 h 2181225"/>
              <a:gd name="connsiteX145" fmla="*/ 2095405 w 2457450"/>
              <a:gd name="connsiteY145" fmla="*/ 816674 h 2181225"/>
              <a:gd name="connsiteX146" fmla="*/ 2095595 w 2457450"/>
              <a:gd name="connsiteY146" fmla="*/ 816483 h 2181225"/>
              <a:gd name="connsiteX147" fmla="*/ 2095405 w 2457450"/>
              <a:gd name="connsiteY147" fmla="*/ 816293 h 2181225"/>
              <a:gd name="connsiteX148" fmla="*/ 2095214 w 2457450"/>
              <a:gd name="connsiteY148" fmla="*/ 816483 h 2181225"/>
              <a:gd name="connsiteX149" fmla="*/ 2095405 w 2457450"/>
              <a:gd name="connsiteY149" fmla="*/ 816674 h 2181225"/>
              <a:gd name="connsiteX150" fmla="*/ 2088356 w 2457450"/>
              <a:gd name="connsiteY150" fmla="*/ 873824 h 2181225"/>
              <a:gd name="connsiteX151" fmla="*/ 2088547 w 2457450"/>
              <a:gd name="connsiteY151" fmla="*/ 873633 h 2181225"/>
              <a:gd name="connsiteX152" fmla="*/ 2088356 w 2457450"/>
              <a:gd name="connsiteY152" fmla="*/ 873443 h 2181225"/>
              <a:gd name="connsiteX153" fmla="*/ 2088166 w 2457450"/>
              <a:gd name="connsiteY153" fmla="*/ 873633 h 2181225"/>
              <a:gd name="connsiteX154" fmla="*/ 2088356 w 2457450"/>
              <a:gd name="connsiteY154" fmla="*/ 873824 h 2181225"/>
              <a:gd name="connsiteX155" fmla="*/ 2076641 w 2457450"/>
              <a:gd name="connsiteY155" fmla="*/ 930307 h 2181225"/>
              <a:gd name="connsiteX156" fmla="*/ 2076831 w 2457450"/>
              <a:gd name="connsiteY156" fmla="*/ 930116 h 2181225"/>
              <a:gd name="connsiteX157" fmla="*/ 2076641 w 2457450"/>
              <a:gd name="connsiteY157" fmla="*/ 929926 h 2181225"/>
              <a:gd name="connsiteX158" fmla="*/ 2076450 w 2457450"/>
              <a:gd name="connsiteY158" fmla="*/ 930116 h 2181225"/>
              <a:gd name="connsiteX159" fmla="*/ 2076641 w 2457450"/>
              <a:gd name="connsiteY159" fmla="*/ 930307 h 2181225"/>
              <a:gd name="connsiteX160" fmla="*/ 2060448 w 2457450"/>
              <a:gd name="connsiteY160" fmla="*/ 985647 h 2181225"/>
              <a:gd name="connsiteX161" fmla="*/ 2060639 w 2457450"/>
              <a:gd name="connsiteY161" fmla="*/ 985457 h 2181225"/>
              <a:gd name="connsiteX162" fmla="*/ 2060448 w 2457450"/>
              <a:gd name="connsiteY162" fmla="*/ 985266 h 2181225"/>
              <a:gd name="connsiteX163" fmla="*/ 2060258 w 2457450"/>
              <a:gd name="connsiteY163" fmla="*/ 985457 h 2181225"/>
              <a:gd name="connsiteX164" fmla="*/ 2060448 w 2457450"/>
              <a:gd name="connsiteY164" fmla="*/ 985647 h 2181225"/>
              <a:gd name="connsiteX165" fmla="*/ 2039684 w 2457450"/>
              <a:gd name="connsiteY165" fmla="*/ 1039463 h 2181225"/>
              <a:gd name="connsiteX166" fmla="*/ 2039874 w 2457450"/>
              <a:gd name="connsiteY166" fmla="*/ 1039273 h 2181225"/>
              <a:gd name="connsiteX167" fmla="*/ 2039684 w 2457450"/>
              <a:gd name="connsiteY167" fmla="*/ 1039082 h 2181225"/>
              <a:gd name="connsiteX168" fmla="*/ 2039493 w 2457450"/>
              <a:gd name="connsiteY168" fmla="*/ 1039273 h 2181225"/>
              <a:gd name="connsiteX169" fmla="*/ 2039684 w 2457450"/>
              <a:gd name="connsiteY169" fmla="*/ 1039463 h 2181225"/>
              <a:gd name="connsiteX170" fmla="*/ 2014728 w 2457450"/>
              <a:gd name="connsiteY170" fmla="*/ 1091375 h 2181225"/>
              <a:gd name="connsiteX171" fmla="*/ 2014918 w 2457450"/>
              <a:gd name="connsiteY171" fmla="*/ 1091184 h 2181225"/>
              <a:gd name="connsiteX172" fmla="*/ 2014728 w 2457450"/>
              <a:gd name="connsiteY172" fmla="*/ 1090994 h 2181225"/>
              <a:gd name="connsiteX173" fmla="*/ 2014538 w 2457450"/>
              <a:gd name="connsiteY173" fmla="*/ 1091184 h 2181225"/>
              <a:gd name="connsiteX174" fmla="*/ 2014728 w 2457450"/>
              <a:gd name="connsiteY174" fmla="*/ 1091375 h 2181225"/>
              <a:gd name="connsiteX175" fmla="*/ 1985582 w 2457450"/>
              <a:gd name="connsiteY175" fmla="*/ 1141095 h 2181225"/>
              <a:gd name="connsiteX176" fmla="*/ 1985772 w 2457450"/>
              <a:gd name="connsiteY176" fmla="*/ 1140905 h 2181225"/>
              <a:gd name="connsiteX177" fmla="*/ 1985582 w 2457450"/>
              <a:gd name="connsiteY177" fmla="*/ 1140714 h 2181225"/>
              <a:gd name="connsiteX178" fmla="*/ 1985391 w 2457450"/>
              <a:gd name="connsiteY178" fmla="*/ 1140905 h 2181225"/>
              <a:gd name="connsiteX179" fmla="*/ 1985582 w 2457450"/>
              <a:gd name="connsiteY179" fmla="*/ 1141095 h 2181225"/>
              <a:gd name="connsiteX180" fmla="*/ 1952435 w 2457450"/>
              <a:gd name="connsiteY180" fmla="*/ 1188244 h 2181225"/>
              <a:gd name="connsiteX181" fmla="*/ 1952625 w 2457450"/>
              <a:gd name="connsiteY181" fmla="*/ 1188053 h 2181225"/>
              <a:gd name="connsiteX182" fmla="*/ 1952435 w 2457450"/>
              <a:gd name="connsiteY182" fmla="*/ 1187863 h 2181225"/>
              <a:gd name="connsiteX183" fmla="*/ 1952244 w 2457450"/>
              <a:gd name="connsiteY183" fmla="*/ 1188053 h 2181225"/>
              <a:gd name="connsiteX184" fmla="*/ 1952435 w 2457450"/>
              <a:gd name="connsiteY184" fmla="*/ 1188244 h 2181225"/>
              <a:gd name="connsiteX185" fmla="*/ 1915573 w 2457450"/>
              <a:gd name="connsiteY185" fmla="*/ 1233678 h 2181225"/>
              <a:gd name="connsiteX186" fmla="*/ 1916906 w 2457450"/>
              <a:gd name="connsiteY186" fmla="*/ 1232440 h 2181225"/>
              <a:gd name="connsiteX187" fmla="*/ 1915573 w 2457450"/>
              <a:gd name="connsiteY187" fmla="*/ 1231202 h 2181225"/>
              <a:gd name="connsiteX188" fmla="*/ 1914335 w 2457450"/>
              <a:gd name="connsiteY188" fmla="*/ 1232440 h 2181225"/>
              <a:gd name="connsiteX189" fmla="*/ 1915573 w 2457450"/>
              <a:gd name="connsiteY189" fmla="*/ 1233678 h 2181225"/>
              <a:gd name="connsiteX190" fmla="*/ 1875282 w 2457450"/>
              <a:gd name="connsiteY190" fmla="*/ 1273778 h 2181225"/>
              <a:gd name="connsiteX191" fmla="*/ 1875473 w 2457450"/>
              <a:gd name="connsiteY191" fmla="*/ 1273588 h 2181225"/>
              <a:gd name="connsiteX192" fmla="*/ 1875282 w 2457450"/>
              <a:gd name="connsiteY192" fmla="*/ 1273397 h 2181225"/>
              <a:gd name="connsiteX193" fmla="*/ 1875092 w 2457450"/>
              <a:gd name="connsiteY193" fmla="*/ 1273588 h 2181225"/>
              <a:gd name="connsiteX194" fmla="*/ 1875282 w 2457450"/>
              <a:gd name="connsiteY194" fmla="*/ 1273778 h 2181225"/>
              <a:gd name="connsiteX195" fmla="*/ 1831658 w 2457450"/>
              <a:gd name="connsiteY195" fmla="*/ 1312164 h 2181225"/>
              <a:gd name="connsiteX196" fmla="*/ 1832515 w 2457450"/>
              <a:gd name="connsiteY196" fmla="*/ 1311307 h 2181225"/>
              <a:gd name="connsiteX197" fmla="*/ 1831658 w 2457450"/>
              <a:gd name="connsiteY197" fmla="*/ 1310450 h 2181225"/>
              <a:gd name="connsiteX198" fmla="*/ 1830800 w 2457450"/>
              <a:gd name="connsiteY198" fmla="*/ 1311307 h 2181225"/>
              <a:gd name="connsiteX199" fmla="*/ 1831658 w 2457450"/>
              <a:gd name="connsiteY199" fmla="*/ 1312164 h 2181225"/>
              <a:gd name="connsiteX200" fmla="*/ 1785176 w 2457450"/>
              <a:gd name="connsiteY200" fmla="*/ 1346645 h 2181225"/>
              <a:gd name="connsiteX201" fmla="*/ 1786414 w 2457450"/>
              <a:gd name="connsiteY201" fmla="*/ 1345406 h 2181225"/>
              <a:gd name="connsiteX202" fmla="*/ 1785176 w 2457450"/>
              <a:gd name="connsiteY202" fmla="*/ 1344168 h 2181225"/>
              <a:gd name="connsiteX203" fmla="*/ 1783937 w 2457450"/>
              <a:gd name="connsiteY203" fmla="*/ 1345406 h 2181225"/>
              <a:gd name="connsiteX204" fmla="*/ 1785176 w 2457450"/>
              <a:gd name="connsiteY204" fmla="*/ 1346645 h 2181225"/>
              <a:gd name="connsiteX205" fmla="*/ 1736027 w 2457450"/>
              <a:gd name="connsiteY205" fmla="*/ 1376839 h 2181225"/>
              <a:gd name="connsiteX206" fmla="*/ 1737360 w 2457450"/>
              <a:gd name="connsiteY206" fmla="*/ 1375601 h 2181225"/>
              <a:gd name="connsiteX207" fmla="*/ 1736027 w 2457450"/>
              <a:gd name="connsiteY207" fmla="*/ 1374362 h 2181225"/>
              <a:gd name="connsiteX208" fmla="*/ 1734788 w 2457450"/>
              <a:gd name="connsiteY208" fmla="*/ 1375601 h 2181225"/>
              <a:gd name="connsiteX209" fmla="*/ 1736027 w 2457450"/>
              <a:gd name="connsiteY209" fmla="*/ 1376839 h 2181225"/>
              <a:gd name="connsiteX210" fmla="*/ 1684592 w 2457450"/>
              <a:gd name="connsiteY210" fmla="*/ 1402556 h 2181225"/>
              <a:gd name="connsiteX211" fmla="*/ 1685449 w 2457450"/>
              <a:gd name="connsiteY211" fmla="*/ 1401699 h 2181225"/>
              <a:gd name="connsiteX212" fmla="*/ 1684592 w 2457450"/>
              <a:gd name="connsiteY212" fmla="*/ 1400842 h 2181225"/>
              <a:gd name="connsiteX213" fmla="*/ 1683734 w 2457450"/>
              <a:gd name="connsiteY213" fmla="*/ 1401699 h 2181225"/>
              <a:gd name="connsiteX214" fmla="*/ 1684592 w 2457450"/>
              <a:gd name="connsiteY214" fmla="*/ 1402556 h 2181225"/>
              <a:gd name="connsiteX215" fmla="*/ 1631252 w 2457450"/>
              <a:gd name="connsiteY215" fmla="*/ 1425607 h 2181225"/>
              <a:gd name="connsiteX216" fmla="*/ 1633347 w 2457450"/>
              <a:gd name="connsiteY216" fmla="*/ 1423511 h 2181225"/>
              <a:gd name="connsiteX217" fmla="*/ 1631252 w 2457450"/>
              <a:gd name="connsiteY217" fmla="*/ 1421416 h 2181225"/>
              <a:gd name="connsiteX218" fmla="*/ 1629156 w 2457450"/>
              <a:gd name="connsiteY218" fmla="*/ 1423511 h 2181225"/>
              <a:gd name="connsiteX219" fmla="*/ 1631252 w 2457450"/>
              <a:gd name="connsiteY219" fmla="*/ 1425607 h 2181225"/>
              <a:gd name="connsiteX220" fmla="*/ 1576292 w 2457450"/>
              <a:gd name="connsiteY220" fmla="*/ 1442942 h 2181225"/>
              <a:gd name="connsiteX221" fmla="*/ 1578388 w 2457450"/>
              <a:gd name="connsiteY221" fmla="*/ 1440847 h 2181225"/>
              <a:gd name="connsiteX222" fmla="*/ 1576292 w 2457450"/>
              <a:gd name="connsiteY222" fmla="*/ 1438656 h 2181225"/>
              <a:gd name="connsiteX223" fmla="*/ 1574197 w 2457450"/>
              <a:gd name="connsiteY223" fmla="*/ 1440847 h 2181225"/>
              <a:gd name="connsiteX224" fmla="*/ 1576292 w 2457450"/>
              <a:gd name="connsiteY224" fmla="*/ 1442942 h 2181225"/>
              <a:gd name="connsiteX225" fmla="*/ 1520095 w 2457450"/>
              <a:gd name="connsiteY225" fmla="*/ 1456182 h 2181225"/>
              <a:gd name="connsiteX226" fmla="*/ 1522667 w 2457450"/>
              <a:gd name="connsiteY226" fmla="*/ 1453610 h 2181225"/>
              <a:gd name="connsiteX227" fmla="*/ 1520095 w 2457450"/>
              <a:gd name="connsiteY227" fmla="*/ 1451039 h 2181225"/>
              <a:gd name="connsiteX228" fmla="*/ 1517523 w 2457450"/>
              <a:gd name="connsiteY228" fmla="*/ 1453610 h 2181225"/>
              <a:gd name="connsiteX229" fmla="*/ 1520095 w 2457450"/>
              <a:gd name="connsiteY229" fmla="*/ 1456182 h 2181225"/>
              <a:gd name="connsiteX230" fmla="*/ 1463040 w 2457450"/>
              <a:gd name="connsiteY230" fmla="*/ 1463707 h 2181225"/>
              <a:gd name="connsiteX231" fmla="*/ 1464945 w 2457450"/>
              <a:gd name="connsiteY231" fmla="*/ 1461802 h 2181225"/>
              <a:gd name="connsiteX232" fmla="*/ 1463040 w 2457450"/>
              <a:gd name="connsiteY232" fmla="*/ 1459897 h 2181225"/>
              <a:gd name="connsiteX233" fmla="*/ 1461135 w 2457450"/>
              <a:gd name="connsiteY233" fmla="*/ 1461802 h 2181225"/>
              <a:gd name="connsiteX234" fmla="*/ 1463040 w 2457450"/>
              <a:gd name="connsiteY234" fmla="*/ 1463707 h 2181225"/>
              <a:gd name="connsiteX235" fmla="*/ 1405509 w 2457450"/>
              <a:gd name="connsiteY235" fmla="*/ 1467517 h 2181225"/>
              <a:gd name="connsiteX236" fmla="*/ 1407605 w 2457450"/>
              <a:gd name="connsiteY236" fmla="*/ 1465421 h 2181225"/>
              <a:gd name="connsiteX237" fmla="*/ 1405509 w 2457450"/>
              <a:gd name="connsiteY237" fmla="*/ 1463326 h 2181225"/>
              <a:gd name="connsiteX238" fmla="*/ 1403414 w 2457450"/>
              <a:gd name="connsiteY238" fmla="*/ 1465421 h 2181225"/>
              <a:gd name="connsiteX239" fmla="*/ 1405509 w 2457450"/>
              <a:gd name="connsiteY239" fmla="*/ 1467517 h 2181225"/>
              <a:gd name="connsiteX240" fmla="*/ 1347788 w 2457450"/>
              <a:gd name="connsiteY240" fmla="*/ 1466088 h 2181225"/>
              <a:gd name="connsiteX241" fmla="*/ 1349693 w 2457450"/>
              <a:gd name="connsiteY241" fmla="*/ 1464183 h 2181225"/>
              <a:gd name="connsiteX242" fmla="*/ 1347788 w 2457450"/>
              <a:gd name="connsiteY242" fmla="*/ 1462278 h 2181225"/>
              <a:gd name="connsiteX243" fmla="*/ 1345883 w 2457450"/>
              <a:gd name="connsiteY243" fmla="*/ 1464183 h 2181225"/>
              <a:gd name="connsiteX244" fmla="*/ 1347788 w 2457450"/>
              <a:gd name="connsiteY244" fmla="*/ 1466088 h 2181225"/>
              <a:gd name="connsiteX245" fmla="*/ 1290447 w 2457450"/>
              <a:gd name="connsiteY245" fmla="*/ 1460468 h 2181225"/>
              <a:gd name="connsiteX246" fmla="*/ 1292543 w 2457450"/>
              <a:gd name="connsiteY246" fmla="*/ 1458373 h 2181225"/>
              <a:gd name="connsiteX247" fmla="*/ 1290447 w 2457450"/>
              <a:gd name="connsiteY247" fmla="*/ 1456277 h 2181225"/>
              <a:gd name="connsiteX248" fmla="*/ 1288352 w 2457450"/>
              <a:gd name="connsiteY248" fmla="*/ 1458373 h 2181225"/>
              <a:gd name="connsiteX249" fmla="*/ 1290447 w 2457450"/>
              <a:gd name="connsiteY249" fmla="*/ 1460468 h 2181225"/>
              <a:gd name="connsiteX250" fmla="*/ 1233773 w 2457450"/>
              <a:gd name="connsiteY250" fmla="*/ 1451039 h 2181225"/>
              <a:gd name="connsiteX251" fmla="*/ 1237012 w 2457450"/>
              <a:gd name="connsiteY251" fmla="*/ 1447800 h 2181225"/>
              <a:gd name="connsiteX252" fmla="*/ 1233773 w 2457450"/>
              <a:gd name="connsiteY252" fmla="*/ 1444562 h 2181225"/>
              <a:gd name="connsiteX253" fmla="*/ 1230535 w 2457450"/>
              <a:gd name="connsiteY253" fmla="*/ 1447800 h 2181225"/>
              <a:gd name="connsiteX254" fmla="*/ 1233773 w 2457450"/>
              <a:gd name="connsiteY254" fmla="*/ 1451039 h 2181225"/>
              <a:gd name="connsiteX255" fmla="*/ 1178147 w 2457450"/>
              <a:gd name="connsiteY255" fmla="*/ 1436561 h 2181225"/>
              <a:gd name="connsiteX256" fmla="*/ 1181957 w 2457450"/>
              <a:gd name="connsiteY256" fmla="*/ 1432751 h 2181225"/>
              <a:gd name="connsiteX257" fmla="*/ 1178147 w 2457450"/>
              <a:gd name="connsiteY257" fmla="*/ 1428941 h 2181225"/>
              <a:gd name="connsiteX258" fmla="*/ 1174337 w 2457450"/>
              <a:gd name="connsiteY258" fmla="*/ 1432751 h 2181225"/>
              <a:gd name="connsiteX259" fmla="*/ 1178147 w 2457450"/>
              <a:gd name="connsiteY259" fmla="*/ 1436561 h 2181225"/>
              <a:gd name="connsiteX260" fmla="*/ 1123950 w 2457450"/>
              <a:gd name="connsiteY260" fmla="*/ 1416939 h 2181225"/>
              <a:gd name="connsiteX261" fmla="*/ 1127760 w 2457450"/>
              <a:gd name="connsiteY261" fmla="*/ 1413129 h 2181225"/>
              <a:gd name="connsiteX262" fmla="*/ 1123950 w 2457450"/>
              <a:gd name="connsiteY262" fmla="*/ 1409319 h 2181225"/>
              <a:gd name="connsiteX263" fmla="*/ 1120140 w 2457450"/>
              <a:gd name="connsiteY263" fmla="*/ 1413129 h 2181225"/>
              <a:gd name="connsiteX264" fmla="*/ 1123950 w 2457450"/>
              <a:gd name="connsiteY264" fmla="*/ 1416939 h 2181225"/>
              <a:gd name="connsiteX265" fmla="*/ 1071467 w 2457450"/>
              <a:gd name="connsiteY265" fmla="*/ 1391317 h 2181225"/>
              <a:gd name="connsiteX266" fmla="*/ 1073563 w 2457450"/>
              <a:gd name="connsiteY266" fmla="*/ 1389221 h 2181225"/>
              <a:gd name="connsiteX267" fmla="*/ 1071467 w 2457450"/>
              <a:gd name="connsiteY267" fmla="*/ 1387126 h 2181225"/>
              <a:gd name="connsiteX268" fmla="*/ 1069372 w 2457450"/>
              <a:gd name="connsiteY268" fmla="*/ 1389221 h 2181225"/>
              <a:gd name="connsiteX269" fmla="*/ 1071467 w 2457450"/>
              <a:gd name="connsiteY269" fmla="*/ 1391317 h 2181225"/>
              <a:gd name="connsiteX270" fmla="*/ 1021175 w 2457450"/>
              <a:gd name="connsiteY270" fmla="*/ 1363789 h 2181225"/>
              <a:gd name="connsiteX271" fmla="*/ 1023938 w 2457450"/>
              <a:gd name="connsiteY271" fmla="*/ 1361027 h 2181225"/>
              <a:gd name="connsiteX272" fmla="*/ 1021175 w 2457450"/>
              <a:gd name="connsiteY272" fmla="*/ 1358265 h 2181225"/>
              <a:gd name="connsiteX273" fmla="*/ 1018413 w 2457450"/>
              <a:gd name="connsiteY273" fmla="*/ 1361027 h 2181225"/>
              <a:gd name="connsiteX274" fmla="*/ 1021175 w 2457450"/>
              <a:gd name="connsiteY274" fmla="*/ 1363789 h 2181225"/>
              <a:gd name="connsiteX275" fmla="*/ 973360 w 2457450"/>
              <a:gd name="connsiteY275" fmla="*/ 1331405 h 2181225"/>
              <a:gd name="connsiteX276" fmla="*/ 975932 w 2457450"/>
              <a:gd name="connsiteY276" fmla="*/ 1328833 h 2181225"/>
              <a:gd name="connsiteX277" fmla="*/ 973360 w 2457450"/>
              <a:gd name="connsiteY277" fmla="*/ 1326261 h 2181225"/>
              <a:gd name="connsiteX278" fmla="*/ 970788 w 2457450"/>
              <a:gd name="connsiteY278" fmla="*/ 1328833 h 2181225"/>
              <a:gd name="connsiteX279" fmla="*/ 973360 w 2457450"/>
              <a:gd name="connsiteY279" fmla="*/ 1331405 h 2181225"/>
              <a:gd name="connsiteX280" fmla="*/ 928307 w 2457450"/>
              <a:gd name="connsiteY280" fmla="*/ 1295495 h 2181225"/>
              <a:gd name="connsiteX281" fmla="*/ 930878 w 2457450"/>
              <a:gd name="connsiteY281" fmla="*/ 1292924 h 2181225"/>
              <a:gd name="connsiteX282" fmla="*/ 928307 w 2457450"/>
              <a:gd name="connsiteY282" fmla="*/ 1290352 h 2181225"/>
              <a:gd name="connsiteX283" fmla="*/ 925735 w 2457450"/>
              <a:gd name="connsiteY283" fmla="*/ 1292924 h 2181225"/>
              <a:gd name="connsiteX284" fmla="*/ 928307 w 2457450"/>
              <a:gd name="connsiteY284" fmla="*/ 1295495 h 2181225"/>
              <a:gd name="connsiteX285" fmla="*/ 886301 w 2457450"/>
              <a:gd name="connsiteY285" fmla="*/ 1256157 h 2181225"/>
              <a:gd name="connsiteX286" fmla="*/ 889063 w 2457450"/>
              <a:gd name="connsiteY286" fmla="*/ 1253395 h 2181225"/>
              <a:gd name="connsiteX287" fmla="*/ 886301 w 2457450"/>
              <a:gd name="connsiteY287" fmla="*/ 1250633 h 2181225"/>
              <a:gd name="connsiteX288" fmla="*/ 883539 w 2457450"/>
              <a:gd name="connsiteY288" fmla="*/ 1253395 h 2181225"/>
              <a:gd name="connsiteX289" fmla="*/ 886301 w 2457450"/>
              <a:gd name="connsiteY289" fmla="*/ 1256157 h 2181225"/>
              <a:gd name="connsiteX290" fmla="*/ 847630 w 2457450"/>
              <a:gd name="connsiteY290" fmla="*/ 1212533 h 2181225"/>
              <a:gd name="connsiteX291" fmla="*/ 849535 w 2457450"/>
              <a:gd name="connsiteY291" fmla="*/ 1210628 h 2181225"/>
              <a:gd name="connsiteX292" fmla="*/ 847630 w 2457450"/>
              <a:gd name="connsiteY292" fmla="*/ 1208723 h 2181225"/>
              <a:gd name="connsiteX293" fmla="*/ 845725 w 2457450"/>
              <a:gd name="connsiteY293" fmla="*/ 1210628 h 2181225"/>
              <a:gd name="connsiteX294" fmla="*/ 847630 w 2457450"/>
              <a:gd name="connsiteY294" fmla="*/ 1212533 h 2181225"/>
              <a:gd name="connsiteX295" fmla="*/ 812578 w 2457450"/>
              <a:gd name="connsiteY295" fmla="*/ 1166717 h 2181225"/>
              <a:gd name="connsiteX296" fmla="*/ 814483 w 2457450"/>
              <a:gd name="connsiteY296" fmla="*/ 1164812 h 2181225"/>
              <a:gd name="connsiteX297" fmla="*/ 812578 w 2457450"/>
              <a:gd name="connsiteY297" fmla="*/ 1162907 h 2181225"/>
              <a:gd name="connsiteX298" fmla="*/ 810673 w 2457450"/>
              <a:gd name="connsiteY298" fmla="*/ 1164812 h 2181225"/>
              <a:gd name="connsiteX299" fmla="*/ 812578 w 2457450"/>
              <a:gd name="connsiteY299" fmla="*/ 1166717 h 2181225"/>
              <a:gd name="connsiteX300" fmla="*/ 781431 w 2457450"/>
              <a:gd name="connsiteY300" fmla="*/ 1118902 h 2181225"/>
              <a:gd name="connsiteX301" fmla="*/ 784003 w 2457450"/>
              <a:gd name="connsiteY301" fmla="*/ 1116330 h 2181225"/>
              <a:gd name="connsiteX302" fmla="*/ 781431 w 2457450"/>
              <a:gd name="connsiteY302" fmla="*/ 1113758 h 2181225"/>
              <a:gd name="connsiteX303" fmla="*/ 778859 w 2457450"/>
              <a:gd name="connsiteY303" fmla="*/ 1116330 h 2181225"/>
              <a:gd name="connsiteX304" fmla="*/ 781431 w 2457450"/>
              <a:gd name="connsiteY304" fmla="*/ 1118902 h 2181225"/>
              <a:gd name="connsiteX305" fmla="*/ 754380 w 2457450"/>
              <a:gd name="connsiteY305" fmla="*/ 1067562 h 2181225"/>
              <a:gd name="connsiteX306" fmla="*/ 756476 w 2457450"/>
              <a:gd name="connsiteY306" fmla="*/ 1065467 h 2181225"/>
              <a:gd name="connsiteX307" fmla="*/ 754380 w 2457450"/>
              <a:gd name="connsiteY307" fmla="*/ 1063371 h 2181225"/>
              <a:gd name="connsiteX308" fmla="*/ 752285 w 2457450"/>
              <a:gd name="connsiteY308" fmla="*/ 1065467 h 2181225"/>
              <a:gd name="connsiteX309" fmla="*/ 754380 w 2457450"/>
              <a:gd name="connsiteY309" fmla="*/ 1067562 h 2181225"/>
              <a:gd name="connsiteX310" fmla="*/ 731425 w 2457450"/>
              <a:gd name="connsiteY310" fmla="*/ 1014413 h 2181225"/>
              <a:gd name="connsiteX311" fmla="*/ 733330 w 2457450"/>
              <a:gd name="connsiteY311" fmla="*/ 1012508 h 2181225"/>
              <a:gd name="connsiteX312" fmla="*/ 731425 w 2457450"/>
              <a:gd name="connsiteY312" fmla="*/ 1010603 h 2181225"/>
              <a:gd name="connsiteX313" fmla="*/ 729520 w 2457450"/>
              <a:gd name="connsiteY313" fmla="*/ 1012508 h 2181225"/>
              <a:gd name="connsiteX314" fmla="*/ 731425 w 2457450"/>
              <a:gd name="connsiteY314" fmla="*/ 1014413 h 2181225"/>
              <a:gd name="connsiteX315" fmla="*/ 713042 w 2457450"/>
              <a:gd name="connsiteY315" fmla="*/ 959453 h 2181225"/>
              <a:gd name="connsiteX316" fmla="*/ 714565 w 2457450"/>
              <a:gd name="connsiteY316" fmla="*/ 957929 h 2181225"/>
              <a:gd name="connsiteX317" fmla="*/ 713042 w 2457450"/>
              <a:gd name="connsiteY317" fmla="*/ 956405 h 2181225"/>
              <a:gd name="connsiteX318" fmla="*/ 711518 w 2457450"/>
              <a:gd name="connsiteY318" fmla="*/ 957929 h 2181225"/>
              <a:gd name="connsiteX319" fmla="*/ 713042 w 2457450"/>
              <a:gd name="connsiteY319" fmla="*/ 959453 h 2181225"/>
              <a:gd name="connsiteX320" fmla="*/ 699040 w 2457450"/>
              <a:gd name="connsiteY320" fmla="*/ 903446 h 2181225"/>
              <a:gd name="connsiteX321" fmla="*/ 700564 w 2457450"/>
              <a:gd name="connsiteY321" fmla="*/ 901922 h 2181225"/>
              <a:gd name="connsiteX322" fmla="*/ 699040 w 2457450"/>
              <a:gd name="connsiteY322" fmla="*/ 900398 h 2181225"/>
              <a:gd name="connsiteX323" fmla="*/ 697516 w 2457450"/>
              <a:gd name="connsiteY323" fmla="*/ 901922 h 2181225"/>
              <a:gd name="connsiteX324" fmla="*/ 699040 w 2457450"/>
              <a:gd name="connsiteY324" fmla="*/ 903446 h 2181225"/>
              <a:gd name="connsiteX325" fmla="*/ 689610 w 2457450"/>
              <a:gd name="connsiteY325" fmla="*/ 846392 h 2181225"/>
              <a:gd name="connsiteX326" fmla="*/ 690848 w 2457450"/>
              <a:gd name="connsiteY326" fmla="*/ 845153 h 2181225"/>
              <a:gd name="connsiteX327" fmla="*/ 689610 w 2457450"/>
              <a:gd name="connsiteY327" fmla="*/ 843915 h 2181225"/>
              <a:gd name="connsiteX328" fmla="*/ 688372 w 2457450"/>
              <a:gd name="connsiteY328" fmla="*/ 845153 h 2181225"/>
              <a:gd name="connsiteX329" fmla="*/ 689610 w 2457450"/>
              <a:gd name="connsiteY329" fmla="*/ 846392 h 2181225"/>
              <a:gd name="connsiteX330" fmla="*/ 684943 w 2457450"/>
              <a:gd name="connsiteY330" fmla="*/ 788480 h 2181225"/>
              <a:gd name="connsiteX331" fmla="*/ 685800 w 2457450"/>
              <a:gd name="connsiteY331" fmla="*/ 787622 h 2181225"/>
              <a:gd name="connsiteX332" fmla="*/ 684943 w 2457450"/>
              <a:gd name="connsiteY332" fmla="*/ 786765 h 2181225"/>
              <a:gd name="connsiteX333" fmla="*/ 684086 w 2457450"/>
              <a:gd name="connsiteY333" fmla="*/ 787622 h 2181225"/>
              <a:gd name="connsiteX334" fmla="*/ 684943 w 2457450"/>
              <a:gd name="connsiteY334" fmla="*/ 788480 h 2181225"/>
              <a:gd name="connsiteX335" fmla="*/ 684943 w 2457450"/>
              <a:gd name="connsiteY335" fmla="*/ 730663 h 2181225"/>
              <a:gd name="connsiteX336" fmla="*/ 685610 w 2457450"/>
              <a:gd name="connsiteY336" fmla="*/ 729996 h 2181225"/>
              <a:gd name="connsiteX337" fmla="*/ 684943 w 2457450"/>
              <a:gd name="connsiteY337" fmla="*/ 729329 h 2181225"/>
              <a:gd name="connsiteX338" fmla="*/ 684276 w 2457450"/>
              <a:gd name="connsiteY338" fmla="*/ 729996 h 2181225"/>
              <a:gd name="connsiteX339" fmla="*/ 684943 w 2457450"/>
              <a:gd name="connsiteY339" fmla="*/ 730663 h 2181225"/>
              <a:gd name="connsiteX340" fmla="*/ 689610 w 2457450"/>
              <a:gd name="connsiteY340" fmla="*/ 672751 h 2181225"/>
              <a:gd name="connsiteX341" fmla="*/ 689801 w 2457450"/>
              <a:gd name="connsiteY341" fmla="*/ 672560 h 2181225"/>
              <a:gd name="connsiteX342" fmla="*/ 689610 w 2457450"/>
              <a:gd name="connsiteY342" fmla="*/ 672370 h 2181225"/>
              <a:gd name="connsiteX343" fmla="*/ 689420 w 2457450"/>
              <a:gd name="connsiteY343" fmla="*/ 672560 h 2181225"/>
              <a:gd name="connsiteX344" fmla="*/ 689610 w 2457450"/>
              <a:gd name="connsiteY344" fmla="*/ 672751 h 2181225"/>
              <a:gd name="connsiteX345" fmla="*/ 699040 w 2457450"/>
              <a:gd name="connsiteY345" fmla="*/ 615887 h 2181225"/>
              <a:gd name="connsiteX346" fmla="*/ 699230 w 2457450"/>
              <a:gd name="connsiteY346" fmla="*/ 615696 h 2181225"/>
              <a:gd name="connsiteX347" fmla="*/ 699040 w 2457450"/>
              <a:gd name="connsiteY347" fmla="*/ 615506 h 2181225"/>
              <a:gd name="connsiteX348" fmla="*/ 698849 w 2457450"/>
              <a:gd name="connsiteY348" fmla="*/ 615696 h 2181225"/>
              <a:gd name="connsiteX349" fmla="*/ 699040 w 2457450"/>
              <a:gd name="connsiteY349" fmla="*/ 615887 h 2181225"/>
              <a:gd name="connsiteX350" fmla="*/ 713042 w 2457450"/>
              <a:gd name="connsiteY350" fmla="*/ 559975 h 2181225"/>
              <a:gd name="connsiteX351" fmla="*/ 713232 w 2457450"/>
              <a:gd name="connsiteY351" fmla="*/ 559784 h 2181225"/>
              <a:gd name="connsiteX352" fmla="*/ 713042 w 2457450"/>
              <a:gd name="connsiteY352" fmla="*/ 559594 h 2181225"/>
              <a:gd name="connsiteX353" fmla="*/ 712851 w 2457450"/>
              <a:gd name="connsiteY353" fmla="*/ 559784 h 2181225"/>
              <a:gd name="connsiteX354" fmla="*/ 713042 w 2457450"/>
              <a:gd name="connsiteY354" fmla="*/ 559975 h 2181225"/>
              <a:gd name="connsiteX355" fmla="*/ 731425 w 2457450"/>
              <a:gd name="connsiteY355" fmla="*/ 505301 h 2181225"/>
              <a:gd name="connsiteX356" fmla="*/ 731615 w 2457450"/>
              <a:gd name="connsiteY356" fmla="*/ 505111 h 2181225"/>
              <a:gd name="connsiteX357" fmla="*/ 731425 w 2457450"/>
              <a:gd name="connsiteY357" fmla="*/ 504920 h 2181225"/>
              <a:gd name="connsiteX358" fmla="*/ 731234 w 2457450"/>
              <a:gd name="connsiteY358" fmla="*/ 505111 h 2181225"/>
              <a:gd name="connsiteX359" fmla="*/ 731425 w 2457450"/>
              <a:gd name="connsiteY359" fmla="*/ 505301 h 2181225"/>
              <a:gd name="connsiteX360" fmla="*/ 847630 w 2457450"/>
              <a:gd name="connsiteY360" fmla="*/ 307276 h 2181225"/>
              <a:gd name="connsiteX361" fmla="*/ 847820 w 2457450"/>
              <a:gd name="connsiteY361" fmla="*/ 307086 h 2181225"/>
              <a:gd name="connsiteX362" fmla="*/ 847630 w 2457450"/>
              <a:gd name="connsiteY362" fmla="*/ 306896 h 2181225"/>
              <a:gd name="connsiteX363" fmla="*/ 847439 w 2457450"/>
              <a:gd name="connsiteY363" fmla="*/ 307086 h 2181225"/>
              <a:gd name="connsiteX364" fmla="*/ 847630 w 2457450"/>
              <a:gd name="connsiteY364" fmla="*/ 307276 h 2181225"/>
              <a:gd name="connsiteX365" fmla="*/ 2088356 w 2457450"/>
              <a:gd name="connsiteY365" fmla="*/ 644176 h 2181225"/>
              <a:gd name="connsiteX366" fmla="*/ 2088547 w 2457450"/>
              <a:gd name="connsiteY366" fmla="*/ 643985 h 2181225"/>
              <a:gd name="connsiteX367" fmla="*/ 2088356 w 2457450"/>
              <a:gd name="connsiteY367" fmla="*/ 643795 h 2181225"/>
              <a:gd name="connsiteX368" fmla="*/ 2088166 w 2457450"/>
              <a:gd name="connsiteY368" fmla="*/ 643985 h 2181225"/>
              <a:gd name="connsiteX369" fmla="*/ 2088356 w 2457450"/>
              <a:gd name="connsiteY369" fmla="*/ 644176 h 2181225"/>
              <a:gd name="connsiteX370" fmla="*/ 2095405 w 2457450"/>
              <a:gd name="connsiteY370" fmla="*/ 701421 h 2181225"/>
              <a:gd name="connsiteX371" fmla="*/ 2095595 w 2457450"/>
              <a:gd name="connsiteY371" fmla="*/ 701231 h 2181225"/>
              <a:gd name="connsiteX372" fmla="*/ 2095405 w 2457450"/>
              <a:gd name="connsiteY372" fmla="*/ 701040 h 2181225"/>
              <a:gd name="connsiteX373" fmla="*/ 2095214 w 2457450"/>
              <a:gd name="connsiteY373" fmla="*/ 701231 h 2181225"/>
              <a:gd name="connsiteX374" fmla="*/ 2095405 w 2457450"/>
              <a:gd name="connsiteY374" fmla="*/ 701421 h 2181225"/>
              <a:gd name="connsiteX375" fmla="*/ 2159794 w 2457450"/>
              <a:gd name="connsiteY375" fmla="*/ 816674 h 2181225"/>
              <a:gd name="connsiteX376" fmla="*/ 2159984 w 2457450"/>
              <a:gd name="connsiteY376" fmla="*/ 816483 h 2181225"/>
              <a:gd name="connsiteX377" fmla="*/ 2159794 w 2457450"/>
              <a:gd name="connsiteY377" fmla="*/ 816293 h 2181225"/>
              <a:gd name="connsiteX378" fmla="*/ 2159603 w 2457450"/>
              <a:gd name="connsiteY378" fmla="*/ 816483 h 2181225"/>
              <a:gd name="connsiteX379" fmla="*/ 2159794 w 2457450"/>
              <a:gd name="connsiteY379" fmla="*/ 816674 h 2181225"/>
              <a:gd name="connsiteX380" fmla="*/ 2153412 w 2457450"/>
              <a:gd name="connsiteY380" fmla="*/ 873919 h 2181225"/>
              <a:gd name="connsiteX381" fmla="*/ 2153603 w 2457450"/>
              <a:gd name="connsiteY381" fmla="*/ 873728 h 2181225"/>
              <a:gd name="connsiteX382" fmla="*/ 2153412 w 2457450"/>
              <a:gd name="connsiteY382" fmla="*/ 873538 h 2181225"/>
              <a:gd name="connsiteX383" fmla="*/ 2153222 w 2457450"/>
              <a:gd name="connsiteY383" fmla="*/ 873728 h 2181225"/>
              <a:gd name="connsiteX384" fmla="*/ 2153412 w 2457450"/>
              <a:gd name="connsiteY384" fmla="*/ 873919 h 2181225"/>
              <a:gd name="connsiteX385" fmla="*/ 2142649 w 2457450"/>
              <a:gd name="connsiteY385" fmla="*/ 930593 h 2181225"/>
              <a:gd name="connsiteX386" fmla="*/ 2142839 w 2457450"/>
              <a:gd name="connsiteY386" fmla="*/ 930402 h 2181225"/>
              <a:gd name="connsiteX387" fmla="*/ 2142649 w 2457450"/>
              <a:gd name="connsiteY387" fmla="*/ 930212 h 2181225"/>
              <a:gd name="connsiteX388" fmla="*/ 2142458 w 2457450"/>
              <a:gd name="connsiteY388" fmla="*/ 930402 h 2181225"/>
              <a:gd name="connsiteX389" fmla="*/ 2142649 w 2457450"/>
              <a:gd name="connsiteY389" fmla="*/ 930593 h 2181225"/>
              <a:gd name="connsiteX390" fmla="*/ 2127695 w 2457450"/>
              <a:gd name="connsiteY390" fmla="*/ 986314 h 2181225"/>
              <a:gd name="connsiteX391" fmla="*/ 2127885 w 2457450"/>
              <a:gd name="connsiteY391" fmla="*/ 986123 h 2181225"/>
              <a:gd name="connsiteX392" fmla="*/ 2127695 w 2457450"/>
              <a:gd name="connsiteY392" fmla="*/ 985933 h 2181225"/>
              <a:gd name="connsiteX393" fmla="*/ 2127504 w 2457450"/>
              <a:gd name="connsiteY393" fmla="*/ 986123 h 2181225"/>
              <a:gd name="connsiteX394" fmla="*/ 2127695 w 2457450"/>
              <a:gd name="connsiteY394" fmla="*/ 986314 h 2181225"/>
              <a:gd name="connsiteX395" fmla="*/ 2108645 w 2457450"/>
              <a:gd name="connsiteY395" fmla="*/ 1040702 h 2181225"/>
              <a:gd name="connsiteX396" fmla="*/ 2108835 w 2457450"/>
              <a:gd name="connsiteY396" fmla="*/ 1040511 h 2181225"/>
              <a:gd name="connsiteX397" fmla="*/ 2108645 w 2457450"/>
              <a:gd name="connsiteY397" fmla="*/ 1040321 h 2181225"/>
              <a:gd name="connsiteX398" fmla="*/ 2108454 w 2457450"/>
              <a:gd name="connsiteY398" fmla="*/ 1040511 h 2181225"/>
              <a:gd name="connsiteX399" fmla="*/ 2108645 w 2457450"/>
              <a:gd name="connsiteY399" fmla="*/ 1040702 h 2181225"/>
              <a:gd name="connsiteX400" fmla="*/ 2085594 w 2457450"/>
              <a:gd name="connsiteY400" fmla="*/ 1093565 h 2181225"/>
              <a:gd name="connsiteX401" fmla="*/ 2085785 w 2457450"/>
              <a:gd name="connsiteY401" fmla="*/ 1093375 h 2181225"/>
              <a:gd name="connsiteX402" fmla="*/ 2085594 w 2457450"/>
              <a:gd name="connsiteY402" fmla="*/ 1093184 h 2181225"/>
              <a:gd name="connsiteX403" fmla="*/ 2085404 w 2457450"/>
              <a:gd name="connsiteY403" fmla="*/ 1093375 h 2181225"/>
              <a:gd name="connsiteX404" fmla="*/ 2085594 w 2457450"/>
              <a:gd name="connsiteY404" fmla="*/ 1093565 h 2181225"/>
              <a:gd name="connsiteX405" fmla="*/ 2058734 w 2457450"/>
              <a:gd name="connsiteY405" fmla="*/ 1144524 h 2181225"/>
              <a:gd name="connsiteX406" fmla="*/ 2058924 w 2457450"/>
              <a:gd name="connsiteY406" fmla="*/ 1144334 h 2181225"/>
              <a:gd name="connsiteX407" fmla="*/ 2058734 w 2457450"/>
              <a:gd name="connsiteY407" fmla="*/ 1144143 h 2181225"/>
              <a:gd name="connsiteX408" fmla="*/ 2058543 w 2457450"/>
              <a:gd name="connsiteY408" fmla="*/ 1144334 h 2181225"/>
              <a:gd name="connsiteX409" fmla="*/ 2058734 w 2457450"/>
              <a:gd name="connsiteY409" fmla="*/ 1144524 h 2181225"/>
              <a:gd name="connsiteX410" fmla="*/ 2028063 w 2457450"/>
              <a:gd name="connsiteY410" fmla="*/ 1193768 h 2181225"/>
              <a:gd name="connsiteX411" fmla="*/ 2028730 w 2457450"/>
              <a:gd name="connsiteY411" fmla="*/ 1193102 h 2181225"/>
              <a:gd name="connsiteX412" fmla="*/ 2028063 w 2457450"/>
              <a:gd name="connsiteY412" fmla="*/ 1192435 h 2181225"/>
              <a:gd name="connsiteX413" fmla="*/ 2027396 w 2457450"/>
              <a:gd name="connsiteY413" fmla="*/ 1193102 h 2181225"/>
              <a:gd name="connsiteX414" fmla="*/ 2028063 w 2457450"/>
              <a:gd name="connsiteY414" fmla="*/ 1193768 h 2181225"/>
              <a:gd name="connsiteX415" fmla="*/ 1993773 w 2457450"/>
              <a:gd name="connsiteY415" fmla="*/ 1240346 h 2181225"/>
              <a:gd name="connsiteX416" fmla="*/ 1994630 w 2457450"/>
              <a:gd name="connsiteY416" fmla="*/ 1239488 h 2181225"/>
              <a:gd name="connsiteX417" fmla="*/ 1993773 w 2457450"/>
              <a:gd name="connsiteY417" fmla="*/ 1238631 h 2181225"/>
              <a:gd name="connsiteX418" fmla="*/ 1992916 w 2457450"/>
              <a:gd name="connsiteY418" fmla="*/ 1239488 h 2181225"/>
              <a:gd name="connsiteX419" fmla="*/ 1993773 w 2457450"/>
              <a:gd name="connsiteY419" fmla="*/ 1240346 h 2181225"/>
              <a:gd name="connsiteX420" fmla="*/ 1956149 w 2457450"/>
              <a:gd name="connsiteY420" fmla="*/ 1284732 h 2181225"/>
              <a:gd name="connsiteX421" fmla="*/ 1957673 w 2457450"/>
              <a:gd name="connsiteY421" fmla="*/ 1283208 h 2181225"/>
              <a:gd name="connsiteX422" fmla="*/ 1956149 w 2457450"/>
              <a:gd name="connsiteY422" fmla="*/ 1281684 h 2181225"/>
              <a:gd name="connsiteX423" fmla="*/ 1954625 w 2457450"/>
              <a:gd name="connsiteY423" fmla="*/ 1283208 h 2181225"/>
              <a:gd name="connsiteX424" fmla="*/ 1956149 w 2457450"/>
              <a:gd name="connsiteY424" fmla="*/ 1284732 h 2181225"/>
              <a:gd name="connsiteX425" fmla="*/ 1915382 w 2457450"/>
              <a:gd name="connsiteY425" fmla="*/ 1325499 h 2181225"/>
              <a:gd name="connsiteX426" fmla="*/ 1916906 w 2457450"/>
              <a:gd name="connsiteY426" fmla="*/ 1323975 h 2181225"/>
              <a:gd name="connsiteX427" fmla="*/ 1915382 w 2457450"/>
              <a:gd name="connsiteY427" fmla="*/ 1322451 h 2181225"/>
              <a:gd name="connsiteX428" fmla="*/ 1913858 w 2457450"/>
              <a:gd name="connsiteY428" fmla="*/ 1323975 h 2181225"/>
              <a:gd name="connsiteX429" fmla="*/ 1915382 w 2457450"/>
              <a:gd name="connsiteY429" fmla="*/ 1325499 h 2181225"/>
              <a:gd name="connsiteX430" fmla="*/ 1871758 w 2457450"/>
              <a:gd name="connsiteY430" fmla="*/ 1362837 h 2181225"/>
              <a:gd name="connsiteX431" fmla="*/ 1872996 w 2457450"/>
              <a:gd name="connsiteY431" fmla="*/ 1361599 h 2181225"/>
              <a:gd name="connsiteX432" fmla="*/ 1871758 w 2457450"/>
              <a:gd name="connsiteY432" fmla="*/ 1360361 h 2181225"/>
              <a:gd name="connsiteX433" fmla="*/ 1870520 w 2457450"/>
              <a:gd name="connsiteY433" fmla="*/ 1361599 h 2181225"/>
              <a:gd name="connsiteX434" fmla="*/ 1871758 w 2457450"/>
              <a:gd name="connsiteY434" fmla="*/ 1362837 h 2181225"/>
              <a:gd name="connsiteX435" fmla="*/ 1825276 w 2457450"/>
              <a:gd name="connsiteY435" fmla="*/ 1397032 h 2181225"/>
              <a:gd name="connsiteX436" fmla="*/ 1826514 w 2457450"/>
              <a:gd name="connsiteY436" fmla="*/ 1395793 h 2181225"/>
              <a:gd name="connsiteX437" fmla="*/ 1825276 w 2457450"/>
              <a:gd name="connsiteY437" fmla="*/ 1394555 h 2181225"/>
              <a:gd name="connsiteX438" fmla="*/ 1824038 w 2457450"/>
              <a:gd name="connsiteY438" fmla="*/ 1395793 h 2181225"/>
              <a:gd name="connsiteX439" fmla="*/ 1825276 w 2457450"/>
              <a:gd name="connsiteY439" fmla="*/ 1397032 h 2181225"/>
              <a:gd name="connsiteX440" fmla="*/ 1776508 w 2457450"/>
              <a:gd name="connsiteY440" fmla="*/ 1430941 h 2181225"/>
              <a:gd name="connsiteX441" fmla="*/ 1780985 w 2457450"/>
              <a:gd name="connsiteY441" fmla="*/ 1426464 h 2181225"/>
              <a:gd name="connsiteX442" fmla="*/ 1776508 w 2457450"/>
              <a:gd name="connsiteY442" fmla="*/ 1421987 h 2181225"/>
              <a:gd name="connsiteX443" fmla="*/ 1772031 w 2457450"/>
              <a:gd name="connsiteY443" fmla="*/ 1426464 h 2181225"/>
              <a:gd name="connsiteX444" fmla="*/ 1776508 w 2457450"/>
              <a:gd name="connsiteY444" fmla="*/ 1430941 h 2181225"/>
              <a:gd name="connsiteX445" fmla="*/ 1725549 w 2457450"/>
              <a:gd name="connsiteY445" fmla="*/ 1456658 h 2181225"/>
              <a:gd name="connsiteX446" fmla="*/ 1728788 w 2457450"/>
              <a:gd name="connsiteY446" fmla="*/ 1453420 h 2181225"/>
              <a:gd name="connsiteX447" fmla="*/ 1725549 w 2457450"/>
              <a:gd name="connsiteY447" fmla="*/ 1450181 h 2181225"/>
              <a:gd name="connsiteX448" fmla="*/ 1722311 w 2457450"/>
              <a:gd name="connsiteY448" fmla="*/ 1453420 h 2181225"/>
              <a:gd name="connsiteX449" fmla="*/ 1725549 w 2457450"/>
              <a:gd name="connsiteY449" fmla="*/ 1456658 h 2181225"/>
              <a:gd name="connsiteX450" fmla="*/ 1672685 w 2457450"/>
              <a:gd name="connsiteY450" fmla="*/ 1478375 h 2181225"/>
              <a:gd name="connsiteX451" fmla="*/ 1674590 w 2457450"/>
              <a:gd name="connsiteY451" fmla="*/ 1476470 h 2181225"/>
              <a:gd name="connsiteX452" fmla="*/ 1672685 w 2457450"/>
              <a:gd name="connsiteY452" fmla="*/ 1474565 h 2181225"/>
              <a:gd name="connsiteX453" fmla="*/ 1670780 w 2457450"/>
              <a:gd name="connsiteY453" fmla="*/ 1476470 h 2181225"/>
              <a:gd name="connsiteX454" fmla="*/ 1672685 w 2457450"/>
              <a:gd name="connsiteY454" fmla="*/ 1478375 h 2181225"/>
              <a:gd name="connsiteX455" fmla="*/ 1618298 w 2457450"/>
              <a:gd name="connsiteY455" fmla="*/ 1498283 h 2181225"/>
              <a:gd name="connsiteX456" fmla="*/ 1621060 w 2457450"/>
              <a:gd name="connsiteY456" fmla="*/ 1495520 h 2181225"/>
              <a:gd name="connsiteX457" fmla="*/ 1618298 w 2457450"/>
              <a:gd name="connsiteY457" fmla="*/ 1492758 h 2181225"/>
              <a:gd name="connsiteX458" fmla="*/ 1615535 w 2457450"/>
              <a:gd name="connsiteY458" fmla="*/ 1495520 h 2181225"/>
              <a:gd name="connsiteX459" fmla="*/ 1618298 w 2457450"/>
              <a:gd name="connsiteY459" fmla="*/ 1498283 h 2181225"/>
              <a:gd name="connsiteX460" fmla="*/ 1562576 w 2457450"/>
              <a:gd name="connsiteY460" fmla="*/ 1513808 h 2181225"/>
              <a:gd name="connsiteX461" fmla="*/ 1566005 w 2457450"/>
              <a:gd name="connsiteY461" fmla="*/ 1510379 h 2181225"/>
              <a:gd name="connsiteX462" fmla="*/ 1562576 w 2457450"/>
              <a:gd name="connsiteY462" fmla="*/ 1506950 h 2181225"/>
              <a:gd name="connsiteX463" fmla="*/ 1559147 w 2457450"/>
              <a:gd name="connsiteY463" fmla="*/ 1510379 h 2181225"/>
              <a:gd name="connsiteX464" fmla="*/ 1562576 w 2457450"/>
              <a:gd name="connsiteY464" fmla="*/ 1513808 h 2181225"/>
              <a:gd name="connsiteX465" fmla="*/ 1505998 w 2457450"/>
              <a:gd name="connsiteY465" fmla="*/ 1524572 h 2181225"/>
              <a:gd name="connsiteX466" fmla="*/ 1509427 w 2457450"/>
              <a:gd name="connsiteY466" fmla="*/ 1521143 h 2181225"/>
              <a:gd name="connsiteX467" fmla="*/ 1505998 w 2457450"/>
              <a:gd name="connsiteY467" fmla="*/ 1517714 h 2181225"/>
              <a:gd name="connsiteX468" fmla="*/ 1502569 w 2457450"/>
              <a:gd name="connsiteY468" fmla="*/ 1521143 h 2181225"/>
              <a:gd name="connsiteX469" fmla="*/ 1505998 w 2457450"/>
              <a:gd name="connsiteY469" fmla="*/ 1524572 h 2181225"/>
              <a:gd name="connsiteX470" fmla="*/ 1448657 w 2457450"/>
              <a:gd name="connsiteY470" fmla="*/ 1530191 h 2181225"/>
              <a:gd name="connsiteX471" fmla="*/ 1451229 w 2457450"/>
              <a:gd name="connsiteY471" fmla="*/ 1527620 h 2181225"/>
              <a:gd name="connsiteX472" fmla="*/ 1448657 w 2457450"/>
              <a:gd name="connsiteY472" fmla="*/ 1525048 h 2181225"/>
              <a:gd name="connsiteX473" fmla="*/ 1446086 w 2457450"/>
              <a:gd name="connsiteY473" fmla="*/ 1527620 h 2181225"/>
              <a:gd name="connsiteX474" fmla="*/ 1448657 w 2457450"/>
              <a:gd name="connsiteY474" fmla="*/ 1530191 h 2181225"/>
              <a:gd name="connsiteX475" fmla="*/ 1391031 w 2457450"/>
              <a:gd name="connsiteY475" fmla="*/ 1532287 h 2181225"/>
              <a:gd name="connsiteX476" fmla="*/ 1393603 w 2457450"/>
              <a:gd name="connsiteY476" fmla="*/ 1529715 h 2181225"/>
              <a:gd name="connsiteX477" fmla="*/ 1391031 w 2457450"/>
              <a:gd name="connsiteY477" fmla="*/ 1527143 h 2181225"/>
              <a:gd name="connsiteX478" fmla="*/ 1388459 w 2457450"/>
              <a:gd name="connsiteY478" fmla="*/ 1529715 h 2181225"/>
              <a:gd name="connsiteX479" fmla="*/ 1391031 w 2457450"/>
              <a:gd name="connsiteY479" fmla="*/ 1532287 h 2181225"/>
              <a:gd name="connsiteX480" fmla="*/ 1333405 w 2457450"/>
              <a:gd name="connsiteY480" fmla="*/ 1531430 h 2181225"/>
              <a:gd name="connsiteX481" fmla="*/ 1337215 w 2457450"/>
              <a:gd name="connsiteY481" fmla="*/ 1527620 h 2181225"/>
              <a:gd name="connsiteX482" fmla="*/ 1333405 w 2457450"/>
              <a:gd name="connsiteY482" fmla="*/ 1523810 h 2181225"/>
              <a:gd name="connsiteX483" fmla="*/ 1329595 w 2457450"/>
              <a:gd name="connsiteY483" fmla="*/ 1527620 h 2181225"/>
              <a:gd name="connsiteX484" fmla="*/ 1333405 w 2457450"/>
              <a:gd name="connsiteY484" fmla="*/ 1531430 h 2181225"/>
              <a:gd name="connsiteX485" fmla="*/ 1276160 w 2457450"/>
              <a:gd name="connsiteY485" fmla="*/ 1524381 h 2181225"/>
              <a:gd name="connsiteX486" fmla="*/ 1279398 w 2457450"/>
              <a:gd name="connsiteY486" fmla="*/ 1521143 h 2181225"/>
              <a:gd name="connsiteX487" fmla="*/ 1276160 w 2457450"/>
              <a:gd name="connsiteY487" fmla="*/ 1517904 h 2181225"/>
              <a:gd name="connsiteX488" fmla="*/ 1272921 w 2457450"/>
              <a:gd name="connsiteY488" fmla="*/ 1521143 h 2181225"/>
              <a:gd name="connsiteX489" fmla="*/ 1276160 w 2457450"/>
              <a:gd name="connsiteY489" fmla="*/ 1524381 h 2181225"/>
              <a:gd name="connsiteX490" fmla="*/ 1219486 w 2457450"/>
              <a:gd name="connsiteY490" fmla="*/ 1514475 h 2181225"/>
              <a:gd name="connsiteX491" fmla="*/ 1223582 w 2457450"/>
              <a:gd name="connsiteY491" fmla="*/ 1510379 h 2181225"/>
              <a:gd name="connsiteX492" fmla="*/ 1219486 w 2457450"/>
              <a:gd name="connsiteY492" fmla="*/ 1506284 h 2181225"/>
              <a:gd name="connsiteX493" fmla="*/ 1215390 w 2457450"/>
              <a:gd name="connsiteY493" fmla="*/ 1510379 h 2181225"/>
              <a:gd name="connsiteX494" fmla="*/ 1219486 w 2457450"/>
              <a:gd name="connsiteY494" fmla="*/ 1514475 h 2181225"/>
              <a:gd name="connsiteX495" fmla="*/ 1163860 w 2457450"/>
              <a:gd name="connsiteY495" fmla="*/ 1501045 h 2181225"/>
              <a:gd name="connsiteX496" fmla="*/ 1169384 w 2457450"/>
              <a:gd name="connsiteY496" fmla="*/ 1495520 h 2181225"/>
              <a:gd name="connsiteX497" fmla="*/ 1163860 w 2457450"/>
              <a:gd name="connsiteY497" fmla="*/ 1489996 h 2181225"/>
              <a:gd name="connsiteX498" fmla="*/ 1158335 w 2457450"/>
              <a:gd name="connsiteY498" fmla="*/ 1495520 h 2181225"/>
              <a:gd name="connsiteX499" fmla="*/ 1163860 w 2457450"/>
              <a:gd name="connsiteY499" fmla="*/ 1501045 h 2181225"/>
              <a:gd name="connsiteX500" fmla="*/ 1109377 w 2457450"/>
              <a:gd name="connsiteY500" fmla="*/ 1481804 h 2181225"/>
              <a:gd name="connsiteX501" fmla="*/ 1114711 w 2457450"/>
              <a:gd name="connsiteY501" fmla="*/ 1476470 h 2181225"/>
              <a:gd name="connsiteX502" fmla="*/ 1109377 w 2457450"/>
              <a:gd name="connsiteY502" fmla="*/ 1471136 h 2181225"/>
              <a:gd name="connsiteX503" fmla="*/ 1104043 w 2457450"/>
              <a:gd name="connsiteY503" fmla="*/ 1476470 h 2181225"/>
              <a:gd name="connsiteX504" fmla="*/ 1109377 w 2457450"/>
              <a:gd name="connsiteY504" fmla="*/ 1481804 h 2181225"/>
              <a:gd name="connsiteX505" fmla="*/ 1056608 w 2457450"/>
              <a:gd name="connsiteY505" fmla="*/ 1457230 h 2181225"/>
              <a:gd name="connsiteX506" fmla="*/ 1060418 w 2457450"/>
              <a:gd name="connsiteY506" fmla="*/ 1453420 h 2181225"/>
              <a:gd name="connsiteX507" fmla="*/ 1056608 w 2457450"/>
              <a:gd name="connsiteY507" fmla="*/ 1449610 h 2181225"/>
              <a:gd name="connsiteX508" fmla="*/ 1052798 w 2457450"/>
              <a:gd name="connsiteY508" fmla="*/ 1453420 h 2181225"/>
              <a:gd name="connsiteX509" fmla="*/ 1056608 w 2457450"/>
              <a:gd name="connsiteY509" fmla="*/ 1457230 h 2181225"/>
              <a:gd name="connsiteX510" fmla="*/ 1005554 w 2457450"/>
              <a:gd name="connsiteY510" fmla="*/ 1431989 h 2181225"/>
              <a:gd name="connsiteX511" fmla="*/ 1011079 w 2457450"/>
              <a:gd name="connsiteY511" fmla="*/ 1426464 h 2181225"/>
              <a:gd name="connsiteX512" fmla="*/ 1005554 w 2457450"/>
              <a:gd name="connsiteY512" fmla="*/ 1420939 h 2181225"/>
              <a:gd name="connsiteX513" fmla="*/ 1000030 w 2457450"/>
              <a:gd name="connsiteY513" fmla="*/ 1426464 h 2181225"/>
              <a:gd name="connsiteX514" fmla="*/ 1005554 w 2457450"/>
              <a:gd name="connsiteY514" fmla="*/ 1431989 h 2181225"/>
              <a:gd name="connsiteX515" fmla="*/ 956786 w 2457450"/>
              <a:gd name="connsiteY515" fmla="*/ 1399604 h 2181225"/>
              <a:gd name="connsiteX516" fmla="*/ 960596 w 2457450"/>
              <a:gd name="connsiteY516" fmla="*/ 1395793 h 2181225"/>
              <a:gd name="connsiteX517" fmla="*/ 956786 w 2457450"/>
              <a:gd name="connsiteY517" fmla="*/ 1391984 h 2181225"/>
              <a:gd name="connsiteX518" fmla="*/ 952976 w 2457450"/>
              <a:gd name="connsiteY518" fmla="*/ 1395793 h 2181225"/>
              <a:gd name="connsiteX519" fmla="*/ 956786 w 2457450"/>
              <a:gd name="connsiteY519" fmla="*/ 1399604 h 2181225"/>
              <a:gd name="connsiteX520" fmla="*/ 910400 w 2457450"/>
              <a:gd name="connsiteY520" fmla="*/ 1366266 h 2181225"/>
              <a:gd name="connsiteX521" fmla="*/ 915067 w 2457450"/>
              <a:gd name="connsiteY521" fmla="*/ 1361599 h 2181225"/>
              <a:gd name="connsiteX522" fmla="*/ 910400 w 2457450"/>
              <a:gd name="connsiteY522" fmla="*/ 1356932 h 2181225"/>
              <a:gd name="connsiteX523" fmla="*/ 905732 w 2457450"/>
              <a:gd name="connsiteY523" fmla="*/ 1361599 h 2181225"/>
              <a:gd name="connsiteX524" fmla="*/ 910400 w 2457450"/>
              <a:gd name="connsiteY524" fmla="*/ 1366266 h 2181225"/>
              <a:gd name="connsiteX525" fmla="*/ 866680 w 2457450"/>
              <a:gd name="connsiteY525" fmla="*/ 1327976 h 2181225"/>
              <a:gd name="connsiteX526" fmla="*/ 870776 w 2457450"/>
              <a:gd name="connsiteY526" fmla="*/ 1323880 h 2181225"/>
              <a:gd name="connsiteX527" fmla="*/ 866680 w 2457450"/>
              <a:gd name="connsiteY527" fmla="*/ 1319784 h 2181225"/>
              <a:gd name="connsiteX528" fmla="*/ 862584 w 2457450"/>
              <a:gd name="connsiteY528" fmla="*/ 1323880 h 2181225"/>
              <a:gd name="connsiteX529" fmla="*/ 866680 w 2457450"/>
              <a:gd name="connsiteY529" fmla="*/ 1327976 h 2181225"/>
              <a:gd name="connsiteX530" fmla="*/ 825913 w 2457450"/>
              <a:gd name="connsiteY530" fmla="*/ 1286637 h 2181225"/>
              <a:gd name="connsiteX531" fmla="*/ 829342 w 2457450"/>
              <a:gd name="connsiteY531" fmla="*/ 1283208 h 2181225"/>
              <a:gd name="connsiteX532" fmla="*/ 825913 w 2457450"/>
              <a:gd name="connsiteY532" fmla="*/ 1279779 h 2181225"/>
              <a:gd name="connsiteX533" fmla="*/ 822484 w 2457450"/>
              <a:gd name="connsiteY533" fmla="*/ 1283208 h 2181225"/>
              <a:gd name="connsiteX534" fmla="*/ 825913 w 2457450"/>
              <a:gd name="connsiteY534" fmla="*/ 1286637 h 2181225"/>
              <a:gd name="connsiteX535" fmla="*/ 788289 w 2457450"/>
              <a:gd name="connsiteY535" fmla="*/ 1241679 h 2181225"/>
              <a:gd name="connsiteX536" fmla="*/ 790385 w 2457450"/>
              <a:gd name="connsiteY536" fmla="*/ 1239488 h 2181225"/>
              <a:gd name="connsiteX537" fmla="*/ 788289 w 2457450"/>
              <a:gd name="connsiteY537" fmla="*/ 1237393 h 2181225"/>
              <a:gd name="connsiteX538" fmla="*/ 786194 w 2457450"/>
              <a:gd name="connsiteY538" fmla="*/ 1239488 h 2181225"/>
              <a:gd name="connsiteX539" fmla="*/ 788289 w 2457450"/>
              <a:gd name="connsiteY539" fmla="*/ 1241679 h 2181225"/>
              <a:gd name="connsiteX540" fmla="*/ 754094 w 2457450"/>
              <a:gd name="connsiteY540" fmla="*/ 1195673 h 2181225"/>
              <a:gd name="connsiteX541" fmla="*/ 756666 w 2457450"/>
              <a:gd name="connsiteY541" fmla="*/ 1193102 h 2181225"/>
              <a:gd name="connsiteX542" fmla="*/ 754094 w 2457450"/>
              <a:gd name="connsiteY542" fmla="*/ 1190530 h 2181225"/>
              <a:gd name="connsiteX543" fmla="*/ 751523 w 2457450"/>
              <a:gd name="connsiteY543" fmla="*/ 1193102 h 2181225"/>
              <a:gd name="connsiteX544" fmla="*/ 754094 w 2457450"/>
              <a:gd name="connsiteY544" fmla="*/ 1195673 h 2181225"/>
              <a:gd name="connsiteX545" fmla="*/ 723424 w 2457450"/>
              <a:gd name="connsiteY545" fmla="*/ 1146429 h 2181225"/>
              <a:gd name="connsiteX546" fmla="*/ 725519 w 2457450"/>
              <a:gd name="connsiteY546" fmla="*/ 1144334 h 2181225"/>
              <a:gd name="connsiteX547" fmla="*/ 723424 w 2457450"/>
              <a:gd name="connsiteY547" fmla="*/ 1142238 h 2181225"/>
              <a:gd name="connsiteX548" fmla="*/ 721328 w 2457450"/>
              <a:gd name="connsiteY548" fmla="*/ 1144334 h 2181225"/>
              <a:gd name="connsiteX549" fmla="*/ 723424 w 2457450"/>
              <a:gd name="connsiteY549" fmla="*/ 1146429 h 2181225"/>
              <a:gd name="connsiteX550" fmla="*/ 696468 w 2457450"/>
              <a:gd name="connsiteY550" fmla="*/ 1095470 h 2181225"/>
              <a:gd name="connsiteX551" fmla="*/ 698659 w 2457450"/>
              <a:gd name="connsiteY551" fmla="*/ 1093375 h 2181225"/>
              <a:gd name="connsiteX552" fmla="*/ 696468 w 2457450"/>
              <a:gd name="connsiteY552" fmla="*/ 1091279 h 2181225"/>
              <a:gd name="connsiteX553" fmla="*/ 694373 w 2457450"/>
              <a:gd name="connsiteY553" fmla="*/ 1093375 h 2181225"/>
              <a:gd name="connsiteX554" fmla="*/ 696468 w 2457450"/>
              <a:gd name="connsiteY554" fmla="*/ 1095470 h 2181225"/>
              <a:gd name="connsiteX555" fmla="*/ 673418 w 2457450"/>
              <a:gd name="connsiteY555" fmla="*/ 1042416 h 2181225"/>
              <a:gd name="connsiteX556" fmla="*/ 675323 w 2457450"/>
              <a:gd name="connsiteY556" fmla="*/ 1040511 h 2181225"/>
              <a:gd name="connsiteX557" fmla="*/ 673418 w 2457450"/>
              <a:gd name="connsiteY557" fmla="*/ 1038606 h 2181225"/>
              <a:gd name="connsiteX558" fmla="*/ 671513 w 2457450"/>
              <a:gd name="connsiteY558" fmla="*/ 1040511 h 2181225"/>
              <a:gd name="connsiteX559" fmla="*/ 673418 w 2457450"/>
              <a:gd name="connsiteY559" fmla="*/ 1042416 h 2181225"/>
              <a:gd name="connsiteX560" fmla="*/ 654368 w 2457450"/>
              <a:gd name="connsiteY560" fmla="*/ 988219 h 2181225"/>
              <a:gd name="connsiteX561" fmla="*/ 656463 w 2457450"/>
              <a:gd name="connsiteY561" fmla="*/ 986123 h 2181225"/>
              <a:gd name="connsiteX562" fmla="*/ 654368 w 2457450"/>
              <a:gd name="connsiteY562" fmla="*/ 984028 h 2181225"/>
              <a:gd name="connsiteX563" fmla="*/ 652272 w 2457450"/>
              <a:gd name="connsiteY563" fmla="*/ 986123 h 2181225"/>
              <a:gd name="connsiteX564" fmla="*/ 654368 w 2457450"/>
              <a:gd name="connsiteY564" fmla="*/ 988219 h 2181225"/>
              <a:gd name="connsiteX565" fmla="*/ 639413 w 2457450"/>
              <a:gd name="connsiteY565" fmla="*/ 932498 h 2181225"/>
              <a:gd name="connsiteX566" fmla="*/ 641509 w 2457450"/>
              <a:gd name="connsiteY566" fmla="*/ 930402 h 2181225"/>
              <a:gd name="connsiteX567" fmla="*/ 639413 w 2457450"/>
              <a:gd name="connsiteY567" fmla="*/ 928211 h 2181225"/>
              <a:gd name="connsiteX568" fmla="*/ 637318 w 2457450"/>
              <a:gd name="connsiteY568" fmla="*/ 930402 h 2181225"/>
              <a:gd name="connsiteX569" fmla="*/ 639413 w 2457450"/>
              <a:gd name="connsiteY569" fmla="*/ 932498 h 2181225"/>
              <a:gd name="connsiteX570" fmla="*/ 628745 w 2457450"/>
              <a:gd name="connsiteY570" fmla="*/ 875633 h 2181225"/>
              <a:gd name="connsiteX571" fmla="*/ 630650 w 2457450"/>
              <a:gd name="connsiteY571" fmla="*/ 873728 h 2181225"/>
              <a:gd name="connsiteX572" fmla="*/ 628745 w 2457450"/>
              <a:gd name="connsiteY572" fmla="*/ 871823 h 2181225"/>
              <a:gd name="connsiteX573" fmla="*/ 626840 w 2457450"/>
              <a:gd name="connsiteY573" fmla="*/ 873728 h 2181225"/>
              <a:gd name="connsiteX574" fmla="*/ 628745 w 2457450"/>
              <a:gd name="connsiteY574" fmla="*/ 875633 h 2181225"/>
              <a:gd name="connsiteX575" fmla="*/ 622268 w 2457450"/>
              <a:gd name="connsiteY575" fmla="*/ 818388 h 2181225"/>
              <a:gd name="connsiteX576" fmla="*/ 624173 w 2457450"/>
              <a:gd name="connsiteY576" fmla="*/ 816483 h 2181225"/>
              <a:gd name="connsiteX577" fmla="*/ 622268 w 2457450"/>
              <a:gd name="connsiteY577" fmla="*/ 814578 h 2181225"/>
              <a:gd name="connsiteX578" fmla="*/ 620363 w 2457450"/>
              <a:gd name="connsiteY578" fmla="*/ 816483 h 2181225"/>
              <a:gd name="connsiteX579" fmla="*/ 622268 w 2457450"/>
              <a:gd name="connsiteY579" fmla="*/ 818388 h 2181225"/>
              <a:gd name="connsiteX580" fmla="*/ 620078 w 2457450"/>
              <a:gd name="connsiteY580" fmla="*/ 760095 h 2181225"/>
              <a:gd name="connsiteX581" fmla="*/ 621411 w 2457450"/>
              <a:gd name="connsiteY581" fmla="*/ 758857 h 2181225"/>
              <a:gd name="connsiteX582" fmla="*/ 620078 w 2457450"/>
              <a:gd name="connsiteY582" fmla="*/ 757619 h 2181225"/>
              <a:gd name="connsiteX583" fmla="*/ 618839 w 2457450"/>
              <a:gd name="connsiteY583" fmla="*/ 758857 h 2181225"/>
              <a:gd name="connsiteX584" fmla="*/ 620078 w 2457450"/>
              <a:gd name="connsiteY584" fmla="*/ 760095 h 2181225"/>
              <a:gd name="connsiteX585" fmla="*/ 622268 w 2457450"/>
              <a:gd name="connsiteY585" fmla="*/ 702088 h 2181225"/>
              <a:gd name="connsiteX586" fmla="*/ 623126 w 2457450"/>
              <a:gd name="connsiteY586" fmla="*/ 701231 h 2181225"/>
              <a:gd name="connsiteX587" fmla="*/ 622268 w 2457450"/>
              <a:gd name="connsiteY587" fmla="*/ 700373 h 2181225"/>
              <a:gd name="connsiteX588" fmla="*/ 621411 w 2457450"/>
              <a:gd name="connsiteY588" fmla="*/ 701231 h 2181225"/>
              <a:gd name="connsiteX589" fmla="*/ 622268 w 2457450"/>
              <a:gd name="connsiteY589" fmla="*/ 702088 h 2181225"/>
              <a:gd name="connsiteX590" fmla="*/ 628745 w 2457450"/>
              <a:gd name="connsiteY590" fmla="*/ 644747 h 2181225"/>
              <a:gd name="connsiteX591" fmla="*/ 629603 w 2457450"/>
              <a:gd name="connsiteY591" fmla="*/ 643890 h 2181225"/>
              <a:gd name="connsiteX592" fmla="*/ 628745 w 2457450"/>
              <a:gd name="connsiteY592" fmla="*/ 643033 h 2181225"/>
              <a:gd name="connsiteX593" fmla="*/ 627888 w 2457450"/>
              <a:gd name="connsiteY593" fmla="*/ 643890 h 2181225"/>
              <a:gd name="connsiteX594" fmla="*/ 628745 w 2457450"/>
              <a:gd name="connsiteY594" fmla="*/ 644747 h 2181225"/>
              <a:gd name="connsiteX595" fmla="*/ 639413 w 2457450"/>
              <a:gd name="connsiteY595" fmla="*/ 587883 h 2181225"/>
              <a:gd name="connsiteX596" fmla="*/ 640080 w 2457450"/>
              <a:gd name="connsiteY596" fmla="*/ 587216 h 2181225"/>
              <a:gd name="connsiteX597" fmla="*/ 639413 w 2457450"/>
              <a:gd name="connsiteY597" fmla="*/ 586550 h 2181225"/>
              <a:gd name="connsiteX598" fmla="*/ 638747 w 2457450"/>
              <a:gd name="connsiteY598" fmla="*/ 587216 h 2181225"/>
              <a:gd name="connsiteX599" fmla="*/ 639413 w 2457450"/>
              <a:gd name="connsiteY599" fmla="*/ 587883 h 2181225"/>
              <a:gd name="connsiteX600" fmla="*/ 654368 w 2457450"/>
              <a:gd name="connsiteY600" fmla="*/ 531781 h 2181225"/>
              <a:gd name="connsiteX601" fmla="*/ 654558 w 2457450"/>
              <a:gd name="connsiteY601" fmla="*/ 531590 h 2181225"/>
              <a:gd name="connsiteX602" fmla="*/ 654368 w 2457450"/>
              <a:gd name="connsiteY602" fmla="*/ 531400 h 2181225"/>
              <a:gd name="connsiteX603" fmla="*/ 654177 w 2457450"/>
              <a:gd name="connsiteY603" fmla="*/ 531590 h 2181225"/>
              <a:gd name="connsiteX604" fmla="*/ 654368 w 2457450"/>
              <a:gd name="connsiteY604" fmla="*/ 531781 h 2181225"/>
              <a:gd name="connsiteX605" fmla="*/ 673418 w 2457450"/>
              <a:gd name="connsiteY605" fmla="*/ 477393 h 2181225"/>
              <a:gd name="connsiteX606" fmla="*/ 673608 w 2457450"/>
              <a:gd name="connsiteY606" fmla="*/ 477203 h 2181225"/>
              <a:gd name="connsiteX607" fmla="*/ 673418 w 2457450"/>
              <a:gd name="connsiteY607" fmla="*/ 477012 h 2181225"/>
              <a:gd name="connsiteX608" fmla="*/ 673227 w 2457450"/>
              <a:gd name="connsiteY608" fmla="*/ 477203 h 2181225"/>
              <a:gd name="connsiteX609" fmla="*/ 673418 w 2457450"/>
              <a:gd name="connsiteY609" fmla="*/ 477393 h 2181225"/>
              <a:gd name="connsiteX610" fmla="*/ 696468 w 2457450"/>
              <a:gd name="connsiteY610" fmla="*/ 424529 h 2181225"/>
              <a:gd name="connsiteX611" fmla="*/ 696659 w 2457450"/>
              <a:gd name="connsiteY611" fmla="*/ 424339 h 2181225"/>
              <a:gd name="connsiteX612" fmla="*/ 696468 w 2457450"/>
              <a:gd name="connsiteY612" fmla="*/ 424148 h 2181225"/>
              <a:gd name="connsiteX613" fmla="*/ 696278 w 2457450"/>
              <a:gd name="connsiteY613" fmla="*/ 424339 h 2181225"/>
              <a:gd name="connsiteX614" fmla="*/ 696468 w 2457450"/>
              <a:gd name="connsiteY614" fmla="*/ 424529 h 2181225"/>
              <a:gd name="connsiteX615" fmla="*/ 723424 w 2457450"/>
              <a:gd name="connsiteY615" fmla="*/ 373571 h 2181225"/>
              <a:gd name="connsiteX616" fmla="*/ 723614 w 2457450"/>
              <a:gd name="connsiteY616" fmla="*/ 373380 h 2181225"/>
              <a:gd name="connsiteX617" fmla="*/ 723424 w 2457450"/>
              <a:gd name="connsiteY617" fmla="*/ 373190 h 2181225"/>
              <a:gd name="connsiteX618" fmla="*/ 723233 w 2457450"/>
              <a:gd name="connsiteY618" fmla="*/ 373380 h 2181225"/>
              <a:gd name="connsiteX619" fmla="*/ 723424 w 2457450"/>
              <a:gd name="connsiteY619" fmla="*/ 373571 h 2181225"/>
              <a:gd name="connsiteX620" fmla="*/ 754094 w 2457450"/>
              <a:gd name="connsiteY620" fmla="*/ 324803 h 2181225"/>
              <a:gd name="connsiteX621" fmla="*/ 754285 w 2457450"/>
              <a:gd name="connsiteY621" fmla="*/ 324612 h 2181225"/>
              <a:gd name="connsiteX622" fmla="*/ 754094 w 2457450"/>
              <a:gd name="connsiteY622" fmla="*/ 324422 h 2181225"/>
              <a:gd name="connsiteX623" fmla="*/ 753904 w 2457450"/>
              <a:gd name="connsiteY623" fmla="*/ 324612 h 2181225"/>
              <a:gd name="connsiteX624" fmla="*/ 754094 w 2457450"/>
              <a:gd name="connsiteY624" fmla="*/ 324803 h 2181225"/>
              <a:gd name="connsiteX625" fmla="*/ 788289 w 2457450"/>
              <a:gd name="connsiteY625" fmla="*/ 278416 h 2181225"/>
              <a:gd name="connsiteX626" fmla="*/ 788480 w 2457450"/>
              <a:gd name="connsiteY626" fmla="*/ 278225 h 2181225"/>
              <a:gd name="connsiteX627" fmla="*/ 788289 w 2457450"/>
              <a:gd name="connsiteY627" fmla="*/ 278035 h 2181225"/>
              <a:gd name="connsiteX628" fmla="*/ 788099 w 2457450"/>
              <a:gd name="connsiteY628" fmla="*/ 278225 h 2181225"/>
              <a:gd name="connsiteX629" fmla="*/ 788289 w 2457450"/>
              <a:gd name="connsiteY629" fmla="*/ 278416 h 2181225"/>
              <a:gd name="connsiteX630" fmla="*/ 825913 w 2457450"/>
              <a:gd name="connsiteY630" fmla="*/ 234696 h 2181225"/>
              <a:gd name="connsiteX631" fmla="*/ 826103 w 2457450"/>
              <a:gd name="connsiteY631" fmla="*/ 234506 h 2181225"/>
              <a:gd name="connsiteX632" fmla="*/ 825913 w 2457450"/>
              <a:gd name="connsiteY632" fmla="*/ 234315 h 2181225"/>
              <a:gd name="connsiteX633" fmla="*/ 825722 w 2457450"/>
              <a:gd name="connsiteY633" fmla="*/ 234506 h 2181225"/>
              <a:gd name="connsiteX634" fmla="*/ 825913 w 2457450"/>
              <a:gd name="connsiteY634" fmla="*/ 234696 h 2181225"/>
              <a:gd name="connsiteX635" fmla="*/ 866680 w 2457450"/>
              <a:gd name="connsiteY635" fmla="*/ 193929 h 2181225"/>
              <a:gd name="connsiteX636" fmla="*/ 866870 w 2457450"/>
              <a:gd name="connsiteY636" fmla="*/ 193739 h 2181225"/>
              <a:gd name="connsiteX637" fmla="*/ 866680 w 2457450"/>
              <a:gd name="connsiteY637" fmla="*/ 193548 h 2181225"/>
              <a:gd name="connsiteX638" fmla="*/ 866489 w 2457450"/>
              <a:gd name="connsiteY638" fmla="*/ 193739 h 2181225"/>
              <a:gd name="connsiteX639" fmla="*/ 866680 w 2457450"/>
              <a:gd name="connsiteY639" fmla="*/ 193929 h 2181225"/>
              <a:gd name="connsiteX640" fmla="*/ 910400 w 2457450"/>
              <a:gd name="connsiteY640" fmla="*/ 156305 h 2181225"/>
              <a:gd name="connsiteX641" fmla="*/ 910590 w 2457450"/>
              <a:gd name="connsiteY641" fmla="*/ 156115 h 2181225"/>
              <a:gd name="connsiteX642" fmla="*/ 910400 w 2457450"/>
              <a:gd name="connsiteY642" fmla="*/ 155924 h 2181225"/>
              <a:gd name="connsiteX643" fmla="*/ 910209 w 2457450"/>
              <a:gd name="connsiteY643" fmla="*/ 156115 h 2181225"/>
              <a:gd name="connsiteX644" fmla="*/ 910400 w 2457450"/>
              <a:gd name="connsiteY644" fmla="*/ 156305 h 2181225"/>
              <a:gd name="connsiteX645" fmla="*/ 956786 w 2457450"/>
              <a:gd name="connsiteY645" fmla="*/ 122111 h 2181225"/>
              <a:gd name="connsiteX646" fmla="*/ 956977 w 2457450"/>
              <a:gd name="connsiteY646" fmla="*/ 121920 h 2181225"/>
              <a:gd name="connsiteX647" fmla="*/ 956786 w 2457450"/>
              <a:gd name="connsiteY647" fmla="*/ 121730 h 2181225"/>
              <a:gd name="connsiteX648" fmla="*/ 956596 w 2457450"/>
              <a:gd name="connsiteY648" fmla="*/ 121920 h 2181225"/>
              <a:gd name="connsiteX649" fmla="*/ 956786 w 2457450"/>
              <a:gd name="connsiteY649" fmla="*/ 122111 h 2181225"/>
              <a:gd name="connsiteX650" fmla="*/ 1005554 w 2457450"/>
              <a:gd name="connsiteY650" fmla="*/ 91440 h 2181225"/>
              <a:gd name="connsiteX651" fmla="*/ 1005745 w 2457450"/>
              <a:gd name="connsiteY651" fmla="*/ 91250 h 2181225"/>
              <a:gd name="connsiteX652" fmla="*/ 1005554 w 2457450"/>
              <a:gd name="connsiteY652" fmla="*/ 91059 h 2181225"/>
              <a:gd name="connsiteX653" fmla="*/ 1005364 w 2457450"/>
              <a:gd name="connsiteY653" fmla="*/ 91250 h 2181225"/>
              <a:gd name="connsiteX654" fmla="*/ 1005554 w 2457450"/>
              <a:gd name="connsiteY654" fmla="*/ 91440 h 2181225"/>
              <a:gd name="connsiteX655" fmla="*/ 1109377 w 2457450"/>
              <a:gd name="connsiteY655" fmla="*/ 41434 h 2181225"/>
              <a:gd name="connsiteX656" fmla="*/ 1109567 w 2457450"/>
              <a:gd name="connsiteY656" fmla="*/ 41243 h 2181225"/>
              <a:gd name="connsiteX657" fmla="*/ 1109377 w 2457450"/>
              <a:gd name="connsiteY657" fmla="*/ 41053 h 2181225"/>
              <a:gd name="connsiteX658" fmla="*/ 1109186 w 2457450"/>
              <a:gd name="connsiteY658" fmla="*/ 41243 h 2181225"/>
              <a:gd name="connsiteX659" fmla="*/ 1109377 w 2457450"/>
              <a:gd name="connsiteY659" fmla="*/ 41434 h 2181225"/>
              <a:gd name="connsiteX660" fmla="*/ 2153412 w 2457450"/>
              <a:gd name="connsiteY660" fmla="*/ 644176 h 2181225"/>
              <a:gd name="connsiteX661" fmla="*/ 2153603 w 2457450"/>
              <a:gd name="connsiteY661" fmla="*/ 643985 h 2181225"/>
              <a:gd name="connsiteX662" fmla="*/ 2153412 w 2457450"/>
              <a:gd name="connsiteY662" fmla="*/ 643795 h 2181225"/>
              <a:gd name="connsiteX663" fmla="*/ 2153222 w 2457450"/>
              <a:gd name="connsiteY663" fmla="*/ 643985 h 2181225"/>
              <a:gd name="connsiteX664" fmla="*/ 2153412 w 2457450"/>
              <a:gd name="connsiteY664" fmla="*/ 644176 h 2181225"/>
              <a:gd name="connsiteX665" fmla="*/ 2159794 w 2457450"/>
              <a:gd name="connsiteY665" fmla="*/ 701421 h 2181225"/>
              <a:gd name="connsiteX666" fmla="*/ 2159984 w 2457450"/>
              <a:gd name="connsiteY666" fmla="*/ 701231 h 2181225"/>
              <a:gd name="connsiteX667" fmla="*/ 2159794 w 2457450"/>
              <a:gd name="connsiteY667" fmla="*/ 701040 h 2181225"/>
              <a:gd name="connsiteX668" fmla="*/ 2159603 w 2457450"/>
              <a:gd name="connsiteY668" fmla="*/ 701231 h 2181225"/>
              <a:gd name="connsiteX669" fmla="*/ 2159794 w 2457450"/>
              <a:gd name="connsiteY669" fmla="*/ 701421 h 2181225"/>
              <a:gd name="connsiteX670" fmla="*/ 2226183 w 2457450"/>
              <a:gd name="connsiteY670" fmla="*/ 759047 h 2181225"/>
              <a:gd name="connsiteX671" fmla="*/ 2226374 w 2457450"/>
              <a:gd name="connsiteY671" fmla="*/ 758857 h 2181225"/>
              <a:gd name="connsiteX672" fmla="*/ 2226183 w 2457450"/>
              <a:gd name="connsiteY672" fmla="*/ 758666 h 2181225"/>
              <a:gd name="connsiteX673" fmla="*/ 2225993 w 2457450"/>
              <a:gd name="connsiteY673" fmla="*/ 758857 h 2181225"/>
              <a:gd name="connsiteX674" fmla="*/ 2226183 w 2457450"/>
              <a:gd name="connsiteY674" fmla="*/ 759047 h 2181225"/>
              <a:gd name="connsiteX675" fmla="*/ 2224278 w 2457450"/>
              <a:gd name="connsiteY675" fmla="*/ 816674 h 2181225"/>
              <a:gd name="connsiteX676" fmla="*/ 2224469 w 2457450"/>
              <a:gd name="connsiteY676" fmla="*/ 816483 h 2181225"/>
              <a:gd name="connsiteX677" fmla="*/ 2224278 w 2457450"/>
              <a:gd name="connsiteY677" fmla="*/ 816293 h 2181225"/>
              <a:gd name="connsiteX678" fmla="*/ 2224088 w 2457450"/>
              <a:gd name="connsiteY678" fmla="*/ 816483 h 2181225"/>
              <a:gd name="connsiteX679" fmla="*/ 2224278 w 2457450"/>
              <a:gd name="connsiteY679" fmla="*/ 816674 h 2181225"/>
              <a:gd name="connsiteX680" fmla="*/ 2218277 w 2457450"/>
              <a:gd name="connsiteY680" fmla="*/ 874014 h 2181225"/>
              <a:gd name="connsiteX681" fmla="*/ 2218468 w 2457450"/>
              <a:gd name="connsiteY681" fmla="*/ 873824 h 2181225"/>
              <a:gd name="connsiteX682" fmla="*/ 2218277 w 2457450"/>
              <a:gd name="connsiteY682" fmla="*/ 873633 h 2181225"/>
              <a:gd name="connsiteX683" fmla="*/ 2218087 w 2457450"/>
              <a:gd name="connsiteY683" fmla="*/ 873824 h 2181225"/>
              <a:gd name="connsiteX684" fmla="*/ 2218277 w 2457450"/>
              <a:gd name="connsiteY684" fmla="*/ 874014 h 2181225"/>
              <a:gd name="connsiteX685" fmla="*/ 2208371 w 2457450"/>
              <a:gd name="connsiteY685" fmla="*/ 931259 h 2181225"/>
              <a:gd name="connsiteX686" fmla="*/ 2209038 w 2457450"/>
              <a:gd name="connsiteY686" fmla="*/ 930593 h 2181225"/>
              <a:gd name="connsiteX687" fmla="*/ 2208371 w 2457450"/>
              <a:gd name="connsiteY687" fmla="*/ 929926 h 2181225"/>
              <a:gd name="connsiteX688" fmla="*/ 2207705 w 2457450"/>
              <a:gd name="connsiteY688" fmla="*/ 930593 h 2181225"/>
              <a:gd name="connsiteX689" fmla="*/ 2208371 w 2457450"/>
              <a:gd name="connsiteY689" fmla="*/ 931259 h 2181225"/>
              <a:gd name="connsiteX690" fmla="*/ 2194560 w 2457450"/>
              <a:gd name="connsiteY690" fmla="*/ 987171 h 2181225"/>
              <a:gd name="connsiteX691" fmla="*/ 2195227 w 2457450"/>
              <a:gd name="connsiteY691" fmla="*/ 986504 h 2181225"/>
              <a:gd name="connsiteX692" fmla="*/ 2194560 w 2457450"/>
              <a:gd name="connsiteY692" fmla="*/ 985838 h 2181225"/>
              <a:gd name="connsiteX693" fmla="*/ 2193893 w 2457450"/>
              <a:gd name="connsiteY693" fmla="*/ 986504 h 2181225"/>
              <a:gd name="connsiteX694" fmla="*/ 2194560 w 2457450"/>
              <a:gd name="connsiteY694" fmla="*/ 987171 h 2181225"/>
              <a:gd name="connsiteX695" fmla="*/ 2176939 w 2457450"/>
              <a:gd name="connsiteY695" fmla="*/ 1042130 h 2181225"/>
              <a:gd name="connsiteX696" fmla="*/ 2177606 w 2457450"/>
              <a:gd name="connsiteY696" fmla="*/ 1041463 h 2181225"/>
              <a:gd name="connsiteX697" fmla="*/ 2176939 w 2457450"/>
              <a:gd name="connsiteY697" fmla="*/ 1040797 h 2181225"/>
              <a:gd name="connsiteX698" fmla="*/ 2176272 w 2457450"/>
              <a:gd name="connsiteY698" fmla="*/ 1041463 h 2181225"/>
              <a:gd name="connsiteX699" fmla="*/ 2176939 w 2457450"/>
              <a:gd name="connsiteY699" fmla="*/ 1042130 h 2181225"/>
              <a:gd name="connsiteX700" fmla="*/ 2155603 w 2457450"/>
              <a:gd name="connsiteY700" fmla="*/ 1095661 h 2181225"/>
              <a:gd name="connsiteX701" fmla="*/ 2156270 w 2457450"/>
              <a:gd name="connsiteY701" fmla="*/ 1094994 h 2181225"/>
              <a:gd name="connsiteX702" fmla="*/ 2155603 w 2457450"/>
              <a:gd name="connsiteY702" fmla="*/ 1094327 h 2181225"/>
              <a:gd name="connsiteX703" fmla="*/ 2154936 w 2457450"/>
              <a:gd name="connsiteY703" fmla="*/ 1094994 h 2181225"/>
              <a:gd name="connsiteX704" fmla="*/ 2155603 w 2457450"/>
              <a:gd name="connsiteY704" fmla="*/ 1095661 h 2181225"/>
              <a:gd name="connsiteX705" fmla="*/ 2130552 w 2457450"/>
              <a:gd name="connsiteY705" fmla="*/ 1147191 h 2181225"/>
              <a:gd name="connsiteX706" fmla="*/ 2130743 w 2457450"/>
              <a:gd name="connsiteY706" fmla="*/ 1147001 h 2181225"/>
              <a:gd name="connsiteX707" fmla="*/ 2130552 w 2457450"/>
              <a:gd name="connsiteY707" fmla="*/ 1146810 h 2181225"/>
              <a:gd name="connsiteX708" fmla="*/ 2130362 w 2457450"/>
              <a:gd name="connsiteY708" fmla="*/ 1147001 h 2181225"/>
              <a:gd name="connsiteX709" fmla="*/ 2130552 w 2457450"/>
              <a:gd name="connsiteY709" fmla="*/ 1147191 h 2181225"/>
              <a:gd name="connsiteX710" fmla="*/ 2101977 w 2457450"/>
              <a:gd name="connsiteY710" fmla="*/ 1197674 h 2181225"/>
              <a:gd name="connsiteX711" fmla="*/ 2102644 w 2457450"/>
              <a:gd name="connsiteY711" fmla="*/ 1197007 h 2181225"/>
              <a:gd name="connsiteX712" fmla="*/ 2101977 w 2457450"/>
              <a:gd name="connsiteY712" fmla="*/ 1196340 h 2181225"/>
              <a:gd name="connsiteX713" fmla="*/ 2101310 w 2457450"/>
              <a:gd name="connsiteY713" fmla="*/ 1197007 h 2181225"/>
              <a:gd name="connsiteX714" fmla="*/ 2101977 w 2457450"/>
              <a:gd name="connsiteY714" fmla="*/ 1197674 h 2181225"/>
              <a:gd name="connsiteX715" fmla="*/ 2070068 w 2457450"/>
              <a:gd name="connsiteY715" fmla="*/ 1246346 h 2181225"/>
              <a:gd name="connsiteX716" fmla="*/ 2071307 w 2457450"/>
              <a:gd name="connsiteY716" fmla="*/ 1245108 h 2181225"/>
              <a:gd name="connsiteX717" fmla="*/ 2070068 w 2457450"/>
              <a:gd name="connsiteY717" fmla="*/ 1243775 h 2181225"/>
              <a:gd name="connsiteX718" fmla="*/ 2068830 w 2457450"/>
              <a:gd name="connsiteY718" fmla="*/ 1245108 h 2181225"/>
              <a:gd name="connsiteX719" fmla="*/ 2070068 w 2457450"/>
              <a:gd name="connsiteY719" fmla="*/ 1246346 h 2181225"/>
              <a:gd name="connsiteX720" fmla="*/ 2034921 w 2457450"/>
              <a:gd name="connsiteY720" fmla="*/ 1292066 h 2181225"/>
              <a:gd name="connsiteX721" fmla="*/ 2036159 w 2457450"/>
              <a:gd name="connsiteY721" fmla="*/ 1290828 h 2181225"/>
              <a:gd name="connsiteX722" fmla="*/ 2034921 w 2457450"/>
              <a:gd name="connsiteY722" fmla="*/ 1289590 h 2181225"/>
              <a:gd name="connsiteX723" fmla="*/ 2033683 w 2457450"/>
              <a:gd name="connsiteY723" fmla="*/ 1290828 h 2181225"/>
              <a:gd name="connsiteX724" fmla="*/ 2034921 w 2457450"/>
              <a:gd name="connsiteY724" fmla="*/ 1292066 h 2181225"/>
              <a:gd name="connsiteX725" fmla="*/ 1996726 w 2457450"/>
              <a:gd name="connsiteY725" fmla="*/ 1335405 h 2181225"/>
              <a:gd name="connsiteX726" fmla="*/ 1998250 w 2457450"/>
              <a:gd name="connsiteY726" fmla="*/ 1333881 h 2181225"/>
              <a:gd name="connsiteX727" fmla="*/ 1996726 w 2457450"/>
              <a:gd name="connsiteY727" fmla="*/ 1332357 h 2181225"/>
              <a:gd name="connsiteX728" fmla="*/ 1995202 w 2457450"/>
              <a:gd name="connsiteY728" fmla="*/ 1333881 h 2181225"/>
              <a:gd name="connsiteX729" fmla="*/ 1996726 w 2457450"/>
              <a:gd name="connsiteY729" fmla="*/ 1335405 h 2181225"/>
              <a:gd name="connsiteX730" fmla="*/ 1955578 w 2457450"/>
              <a:gd name="connsiteY730" fmla="*/ 1375601 h 2181225"/>
              <a:gd name="connsiteX731" fmla="*/ 1956816 w 2457450"/>
              <a:gd name="connsiteY731" fmla="*/ 1374362 h 2181225"/>
              <a:gd name="connsiteX732" fmla="*/ 1955578 w 2457450"/>
              <a:gd name="connsiteY732" fmla="*/ 1373124 h 2181225"/>
              <a:gd name="connsiteX733" fmla="*/ 1954339 w 2457450"/>
              <a:gd name="connsiteY733" fmla="*/ 1374362 h 2181225"/>
              <a:gd name="connsiteX734" fmla="*/ 1955578 w 2457450"/>
              <a:gd name="connsiteY734" fmla="*/ 1375601 h 2181225"/>
              <a:gd name="connsiteX735" fmla="*/ 1911763 w 2457450"/>
              <a:gd name="connsiteY735" fmla="*/ 1414558 h 2181225"/>
              <a:gd name="connsiteX736" fmla="*/ 1914525 w 2457450"/>
              <a:gd name="connsiteY736" fmla="*/ 1411796 h 2181225"/>
              <a:gd name="connsiteX737" fmla="*/ 1911763 w 2457450"/>
              <a:gd name="connsiteY737" fmla="*/ 1409033 h 2181225"/>
              <a:gd name="connsiteX738" fmla="*/ 1909001 w 2457450"/>
              <a:gd name="connsiteY738" fmla="*/ 1411796 h 2181225"/>
              <a:gd name="connsiteX739" fmla="*/ 1911763 w 2457450"/>
              <a:gd name="connsiteY739" fmla="*/ 1414558 h 2181225"/>
              <a:gd name="connsiteX740" fmla="*/ 1865471 w 2457450"/>
              <a:gd name="connsiteY740" fmla="*/ 1450181 h 2181225"/>
              <a:gd name="connsiteX741" fmla="*/ 1869567 w 2457450"/>
              <a:gd name="connsiteY741" fmla="*/ 1446086 h 2181225"/>
              <a:gd name="connsiteX742" fmla="*/ 1865471 w 2457450"/>
              <a:gd name="connsiteY742" fmla="*/ 1441990 h 2181225"/>
              <a:gd name="connsiteX743" fmla="*/ 1861376 w 2457450"/>
              <a:gd name="connsiteY743" fmla="*/ 1446086 h 2181225"/>
              <a:gd name="connsiteX744" fmla="*/ 1865471 w 2457450"/>
              <a:gd name="connsiteY744" fmla="*/ 1450181 h 2181225"/>
              <a:gd name="connsiteX745" fmla="*/ 1816894 w 2457450"/>
              <a:gd name="connsiteY745" fmla="*/ 1484281 h 2181225"/>
              <a:gd name="connsiteX746" fmla="*/ 1823942 w 2457450"/>
              <a:gd name="connsiteY746" fmla="*/ 1477232 h 2181225"/>
              <a:gd name="connsiteX747" fmla="*/ 1816894 w 2457450"/>
              <a:gd name="connsiteY747" fmla="*/ 1470184 h 2181225"/>
              <a:gd name="connsiteX748" fmla="*/ 1809845 w 2457450"/>
              <a:gd name="connsiteY748" fmla="*/ 1477232 h 2181225"/>
              <a:gd name="connsiteX749" fmla="*/ 1816894 w 2457450"/>
              <a:gd name="connsiteY749" fmla="*/ 1484281 h 2181225"/>
              <a:gd name="connsiteX750" fmla="*/ 1766316 w 2457450"/>
              <a:gd name="connsiteY750" fmla="*/ 1511999 h 2181225"/>
              <a:gd name="connsiteX751" fmla="*/ 1773364 w 2457450"/>
              <a:gd name="connsiteY751" fmla="*/ 1504950 h 2181225"/>
              <a:gd name="connsiteX752" fmla="*/ 1766316 w 2457450"/>
              <a:gd name="connsiteY752" fmla="*/ 1497902 h 2181225"/>
              <a:gd name="connsiteX753" fmla="*/ 1759268 w 2457450"/>
              <a:gd name="connsiteY753" fmla="*/ 1504950 h 2181225"/>
              <a:gd name="connsiteX754" fmla="*/ 1766316 w 2457450"/>
              <a:gd name="connsiteY754" fmla="*/ 1511999 h 2181225"/>
              <a:gd name="connsiteX755" fmla="*/ 1714024 w 2457450"/>
              <a:gd name="connsiteY755" fmla="*/ 1533716 h 2181225"/>
              <a:gd name="connsiteX756" fmla="*/ 1718691 w 2457450"/>
              <a:gd name="connsiteY756" fmla="*/ 1529048 h 2181225"/>
              <a:gd name="connsiteX757" fmla="*/ 1714024 w 2457450"/>
              <a:gd name="connsiteY757" fmla="*/ 1524286 h 2181225"/>
              <a:gd name="connsiteX758" fmla="*/ 1709357 w 2457450"/>
              <a:gd name="connsiteY758" fmla="*/ 1529048 h 2181225"/>
              <a:gd name="connsiteX759" fmla="*/ 1714024 w 2457450"/>
              <a:gd name="connsiteY759" fmla="*/ 1533716 h 2181225"/>
              <a:gd name="connsiteX760" fmla="*/ 1660112 w 2457450"/>
              <a:gd name="connsiteY760" fmla="*/ 1554385 h 2181225"/>
              <a:gd name="connsiteX761" fmla="*/ 1665065 w 2457450"/>
              <a:gd name="connsiteY761" fmla="*/ 1549432 h 2181225"/>
              <a:gd name="connsiteX762" fmla="*/ 1660112 w 2457450"/>
              <a:gd name="connsiteY762" fmla="*/ 1544479 h 2181225"/>
              <a:gd name="connsiteX763" fmla="*/ 1655159 w 2457450"/>
              <a:gd name="connsiteY763" fmla="*/ 1549432 h 2181225"/>
              <a:gd name="connsiteX764" fmla="*/ 1660112 w 2457450"/>
              <a:gd name="connsiteY764" fmla="*/ 1554385 h 2181225"/>
              <a:gd name="connsiteX765" fmla="*/ 1604867 w 2457450"/>
              <a:gd name="connsiteY765" fmla="*/ 1570196 h 2181225"/>
              <a:gd name="connsiteX766" fmla="*/ 1608963 w 2457450"/>
              <a:gd name="connsiteY766" fmla="*/ 1566101 h 2181225"/>
              <a:gd name="connsiteX767" fmla="*/ 1604867 w 2457450"/>
              <a:gd name="connsiteY767" fmla="*/ 1562005 h 2181225"/>
              <a:gd name="connsiteX768" fmla="*/ 1600772 w 2457450"/>
              <a:gd name="connsiteY768" fmla="*/ 1566101 h 2181225"/>
              <a:gd name="connsiteX769" fmla="*/ 1604867 w 2457450"/>
              <a:gd name="connsiteY769" fmla="*/ 1570196 h 2181225"/>
              <a:gd name="connsiteX770" fmla="*/ 1548670 w 2457450"/>
              <a:gd name="connsiteY770" fmla="*/ 1581817 h 2181225"/>
              <a:gd name="connsiteX771" fmla="*/ 1551432 w 2457450"/>
              <a:gd name="connsiteY771" fmla="*/ 1579055 h 2181225"/>
              <a:gd name="connsiteX772" fmla="*/ 1548670 w 2457450"/>
              <a:gd name="connsiteY772" fmla="*/ 1576292 h 2181225"/>
              <a:gd name="connsiteX773" fmla="*/ 1545908 w 2457450"/>
              <a:gd name="connsiteY773" fmla="*/ 1579055 h 2181225"/>
              <a:gd name="connsiteX774" fmla="*/ 1548670 w 2457450"/>
              <a:gd name="connsiteY774" fmla="*/ 1581817 h 2181225"/>
              <a:gd name="connsiteX775" fmla="*/ 1491710 w 2457450"/>
              <a:gd name="connsiteY775" fmla="*/ 1592389 h 2181225"/>
              <a:gd name="connsiteX776" fmla="*/ 1496187 w 2457450"/>
              <a:gd name="connsiteY776" fmla="*/ 1587913 h 2181225"/>
              <a:gd name="connsiteX777" fmla="*/ 1491710 w 2457450"/>
              <a:gd name="connsiteY777" fmla="*/ 1583436 h 2181225"/>
              <a:gd name="connsiteX778" fmla="*/ 1487234 w 2457450"/>
              <a:gd name="connsiteY778" fmla="*/ 1587913 h 2181225"/>
              <a:gd name="connsiteX779" fmla="*/ 1491710 w 2457450"/>
              <a:gd name="connsiteY779" fmla="*/ 1592389 h 2181225"/>
              <a:gd name="connsiteX780" fmla="*/ 1434275 w 2457450"/>
              <a:gd name="connsiteY780" fmla="*/ 1596295 h 2181225"/>
              <a:gd name="connsiteX781" fmla="*/ 1437704 w 2457450"/>
              <a:gd name="connsiteY781" fmla="*/ 1592866 h 2181225"/>
              <a:gd name="connsiteX782" fmla="*/ 1434275 w 2457450"/>
              <a:gd name="connsiteY782" fmla="*/ 1589437 h 2181225"/>
              <a:gd name="connsiteX783" fmla="*/ 1430846 w 2457450"/>
              <a:gd name="connsiteY783" fmla="*/ 1592866 h 2181225"/>
              <a:gd name="connsiteX784" fmla="*/ 1434275 w 2457450"/>
              <a:gd name="connsiteY784" fmla="*/ 1596295 h 2181225"/>
              <a:gd name="connsiteX785" fmla="*/ 1376648 w 2457450"/>
              <a:gd name="connsiteY785" fmla="*/ 1597343 h 2181225"/>
              <a:gd name="connsiteX786" fmla="*/ 1380077 w 2457450"/>
              <a:gd name="connsiteY786" fmla="*/ 1593914 h 2181225"/>
              <a:gd name="connsiteX787" fmla="*/ 1376648 w 2457450"/>
              <a:gd name="connsiteY787" fmla="*/ 1590485 h 2181225"/>
              <a:gd name="connsiteX788" fmla="*/ 1373219 w 2457450"/>
              <a:gd name="connsiteY788" fmla="*/ 1593914 h 2181225"/>
              <a:gd name="connsiteX789" fmla="*/ 1376648 w 2457450"/>
              <a:gd name="connsiteY789" fmla="*/ 1597343 h 2181225"/>
              <a:gd name="connsiteX790" fmla="*/ 1319022 w 2457450"/>
              <a:gd name="connsiteY790" fmla="*/ 1595342 h 2181225"/>
              <a:gd name="connsiteX791" fmla="*/ 1323499 w 2457450"/>
              <a:gd name="connsiteY791" fmla="*/ 1590866 h 2181225"/>
              <a:gd name="connsiteX792" fmla="*/ 1319022 w 2457450"/>
              <a:gd name="connsiteY792" fmla="*/ 1586389 h 2181225"/>
              <a:gd name="connsiteX793" fmla="*/ 1314545 w 2457450"/>
              <a:gd name="connsiteY793" fmla="*/ 1590866 h 2181225"/>
              <a:gd name="connsiteX794" fmla="*/ 1319022 w 2457450"/>
              <a:gd name="connsiteY794" fmla="*/ 1595342 h 2181225"/>
              <a:gd name="connsiteX795" fmla="*/ 1261777 w 2457450"/>
              <a:gd name="connsiteY795" fmla="*/ 1589532 h 2181225"/>
              <a:gd name="connsiteX796" fmla="*/ 1267301 w 2457450"/>
              <a:gd name="connsiteY796" fmla="*/ 1584008 h 2181225"/>
              <a:gd name="connsiteX797" fmla="*/ 1261777 w 2457450"/>
              <a:gd name="connsiteY797" fmla="*/ 1578483 h 2181225"/>
              <a:gd name="connsiteX798" fmla="*/ 1256252 w 2457450"/>
              <a:gd name="connsiteY798" fmla="*/ 1584008 h 2181225"/>
              <a:gd name="connsiteX799" fmla="*/ 1261777 w 2457450"/>
              <a:gd name="connsiteY799" fmla="*/ 1589532 h 2181225"/>
              <a:gd name="connsiteX800" fmla="*/ 1205198 w 2457450"/>
              <a:gd name="connsiteY800" fmla="*/ 1577721 h 2181225"/>
              <a:gd name="connsiteX801" fmla="*/ 1209866 w 2457450"/>
              <a:gd name="connsiteY801" fmla="*/ 1573054 h 2181225"/>
              <a:gd name="connsiteX802" fmla="*/ 1205198 w 2457450"/>
              <a:gd name="connsiteY802" fmla="*/ 1568387 h 2181225"/>
              <a:gd name="connsiteX803" fmla="*/ 1200531 w 2457450"/>
              <a:gd name="connsiteY803" fmla="*/ 1573054 h 2181225"/>
              <a:gd name="connsiteX804" fmla="*/ 1205198 w 2457450"/>
              <a:gd name="connsiteY804" fmla="*/ 1577721 h 2181225"/>
              <a:gd name="connsiteX805" fmla="*/ 1149477 w 2457450"/>
              <a:gd name="connsiteY805" fmla="*/ 1565815 h 2181225"/>
              <a:gd name="connsiteX806" fmla="*/ 1157002 w 2457450"/>
              <a:gd name="connsiteY806" fmla="*/ 1558290 h 2181225"/>
              <a:gd name="connsiteX807" fmla="*/ 1149477 w 2457450"/>
              <a:gd name="connsiteY807" fmla="*/ 1550765 h 2181225"/>
              <a:gd name="connsiteX808" fmla="*/ 1141952 w 2457450"/>
              <a:gd name="connsiteY808" fmla="*/ 1558290 h 2181225"/>
              <a:gd name="connsiteX809" fmla="*/ 1149477 w 2457450"/>
              <a:gd name="connsiteY809" fmla="*/ 1565815 h 2181225"/>
              <a:gd name="connsiteX810" fmla="*/ 1094899 w 2457450"/>
              <a:gd name="connsiteY810" fmla="*/ 1548956 h 2181225"/>
              <a:gd name="connsiteX811" fmla="*/ 1104043 w 2457450"/>
              <a:gd name="connsiteY811" fmla="*/ 1539812 h 2181225"/>
              <a:gd name="connsiteX812" fmla="*/ 1094899 w 2457450"/>
              <a:gd name="connsiteY812" fmla="*/ 1530668 h 2181225"/>
              <a:gd name="connsiteX813" fmla="*/ 1085755 w 2457450"/>
              <a:gd name="connsiteY813" fmla="*/ 1539812 h 2181225"/>
              <a:gd name="connsiteX814" fmla="*/ 1094899 w 2457450"/>
              <a:gd name="connsiteY814" fmla="*/ 1548956 h 2181225"/>
              <a:gd name="connsiteX815" fmla="*/ 1041749 w 2457450"/>
              <a:gd name="connsiteY815" fmla="*/ 1524953 h 2181225"/>
              <a:gd name="connsiteX816" fmla="*/ 1049274 w 2457450"/>
              <a:gd name="connsiteY816" fmla="*/ 1517428 h 2181225"/>
              <a:gd name="connsiteX817" fmla="*/ 1041749 w 2457450"/>
              <a:gd name="connsiteY817" fmla="*/ 1509903 h 2181225"/>
              <a:gd name="connsiteX818" fmla="*/ 1034225 w 2457450"/>
              <a:gd name="connsiteY818" fmla="*/ 1517428 h 2181225"/>
              <a:gd name="connsiteX819" fmla="*/ 1041749 w 2457450"/>
              <a:gd name="connsiteY819" fmla="*/ 1524953 h 2181225"/>
              <a:gd name="connsiteX820" fmla="*/ 990219 w 2457450"/>
              <a:gd name="connsiteY820" fmla="*/ 1499045 h 2181225"/>
              <a:gd name="connsiteX821" fmla="*/ 997744 w 2457450"/>
              <a:gd name="connsiteY821" fmla="*/ 1491520 h 2181225"/>
              <a:gd name="connsiteX822" fmla="*/ 990219 w 2457450"/>
              <a:gd name="connsiteY822" fmla="*/ 1483995 h 2181225"/>
              <a:gd name="connsiteX823" fmla="*/ 982694 w 2457450"/>
              <a:gd name="connsiteY823" fmla="*/ 1491520 h 2181225"/>
              <a:gd name="connsiteX824" fmla="*/ 990219 w 2457450"/>
              <a:gd name="connsiteY824" fmla="*/ 1499045 h 2181225"/>
              <a:gd name="connsiteX825" fmla="*/ 940594 w 2457450"/>
              <a:gd name="connsiteY825" fmla="*/ 1470470 h 2181225"/>
              <a:gd name="connsiteX826" fmla="*/ 948976 w 2457450"/>
              <a:gd name="connsiteY826" fmla="*/ 1462088 h 2181225"/>
              <a:gd name="connsiteX827" fmla="*/ 940594 w 2457450"/>
              <a:gd name="connsiteY827" fmla="*/ 1453706 h 2181225"/>
              <a:gd name="connsiteX828" fmla="*/ 932212 w 2457450"/>
              <a:gd name="connsiteY828" fmla="*/ 1462088 h 2181225"/>
              <a:gd name="connsiteX829" fmla="*/ 940594 w 2457450"/>
              <a:gd name="connsiteY829" fmla="*/ 1470470 h 2181225"/>
              <a:gd name="connsiteX830" fmla="*/ 893159 w 2457450"/>
              <a:gd name="connsiteY830" fmla="*/ 1439609 h 2181225"/>
              <a:gd name="connsiteX831" fmla="*/ 903446 w 2457450"/>
              <a:gd name="connsiteY831" fmla="*/ 1429322 h 2181225"/>
              <a:gd name="connsiteX832" fmla="*/ 893159 w 2457450"/>
              <a:gd name="connsiteY832" fmla="*/ 1419035 h 2181225"/>
              <a:gd name="connsiteX833" fmla="*/ 882872 w 2457450"/>
              <a:gd name="connsiteY833" fmla="*/ 1429322 h 2181225"/>
              <a:gd name="connsiteX834" fmla="*/ 893159 w 2457450"/>
              <a:gd name="connsiteY834" fmla="*/ 1439609 h 2181225"/>
              <a:gd name="connsiteX835" fmla="*/ 848106 w 2457450"/>
              <a:gd name="connsiteY835" fmla="*/ 1398937 h 2181225"/>
              <a:gd name="connsiteX836" fmla="*/ 853631 w 2457450"/>
              <a:gd name="connsiteY836" fmla="*/ 1393412 h 2181225"/>
              <a:gd name="connsiteX837" fmla="*/ 848106 w 2457450"/>
              <a:gd name="connsiteY837" fmla="*/ 1387888 h 2181225"/>
              <a:gd name="connsiteX838" fmla="*/ 842582 w 2457450"/>
              <a:gd name="connsiteY838" fmla="*/ 1393412 h 2181225"/>
              <a:gd name="connsiteX839" fmla="*/ 848106 w 2457450"/>
              <a:gd name="connsiteY839" fmla="*/ 1398937 h 2181225"/>
              <a:gd name="connsiteX840" fmla="*/ 805625 w 2457450"/>
              <a:gd name="connsiteY840" fmla="*/ 1359980 h 2181225"/>
              <a:gd name="connsiteX841" fmla="*/ 811149 w 2457450"/>
              <a:gd name="connsiteY841" fmla="*/ 1354455 h 2181225"/>
              <a:gd name="connsiteX842" fmla="*/ 805625 w 2457450"/>
              <a:gd name="connsiteY842" fmla="*/ 1348931 h 2181225"/>
              <a:gd name="connsiteX843" fmla="*/ 800100 w 2457450"/>
              <a:gd name="connsiteY843" fmla="*/ 1354455 h 2181225"/>
              <a:gd name="connsiteX844" fmla="*/ 805625 w 2457450"/>
              <a:gd name="connsiteY844" fmla="*/ 1359980 h 2181225"/>
              <a:gd name="connsiteX845" fmla="*/ 765905 w 2457450"/>
              <a:gd name="connsiteY845" fmla="*/ 1317117 h 2181225"/>
              <a:gd name="connsiteX846" fmla="*/ 770382 w 2457450"/>
              <a:gd name="connsiteY846" fmla="*/ 1312640 h 2181225"/>
              <a:gd name="connsiteX847" fmla="*/ 765905 w 2457450"/>
              <a:gd name="connsiteY847" fmla="*/ 1308164 h 2181225"/>
              <a:gd name="connsiteX848" fmla="*/ 761429 w 2457450"/>
              <a:gd name="connsiteY848" fmla="*/ 1312640 h 2181225"/>
              <a:gd name="connsiteX849" fmla="*/ 765905 w 2457450"/>
              <a:gd name="connsiteY849" fmla="*/ 1317117 h 2181225"/>
              <a:gd name="connsiteX850" fmla="*/ 729234 w 2457450"/>
              <a:gd name="connsiteY850" fmla="*/ 1272254 h 2181225"/>
              <a:gd name="connsiteX851" fmla="*/ 733330 w 2457450"/>
              <a:gd name="connsiteY851" fmla="*/ 1268159 h 2181225"/>
              <a:gd name="connsiteX852" fmla="*/ 729234 w 2457450"/>
              <a:gd name="connsiteY852" fmla="*/ 1264063 h 2181225"/>
              <a:gd name="connsiteX853" fmla="*/ 725138 w 2457450"/>
              <a:gd name="connsiteY853" fmla="*/ 1268159 h 2181225"/>
              <a:gd name="connsiteX854" fmla="*/ 729234 w 2457450"/>
              <a:gd name="connsiteY854" fmla="*/ 1272254 h 2181225"/>
              <a:gd name="connsiteX855" fmla="*/ 695611 w 2457450"/>
              <a:gd name="connsiteY855" fmla="*/ 1225391 h 2181225"/>
              <a:gd name="connsiteX856" fmla="*/ 699707 w 2457450"/>
              <a:gd name="connsiteY856" fmla="*/ 1221296 h 2181225"/>
              <a:gd name="connsiteX857" fmla="*/ 695611 w 2457450"/>
              <a:gd name="connsiteY857" fmla="*/ 1217200 h 2181225"/>
              <a:gd name="connsiteX858" fmla="*/ 691515 w 2457450"/>
              <a:gd name="connsiteY858" fmla="*/ 1221296 h 2181225"/>
              <a:gd name="connsiteX859" fmla="*/ 695611 w 2457450"/>
              <a:gd name="connsiteY859" fmla="*/ 1225391 h 2181225"/>
              <a:gd name="connsiteX860" fmla="*/ 665417 w 2457450"/>
              <a:gd name="connsiteY860" fmla="*/ 1176909 h 2181225"/>
              <a:gd name="connsiteX861" fmla="*/ 670084 w 2457450"/>
              <a:gd name="connsiteY861" fmla="*/ 1172242 h 2181225"/>
              <a:gd name="connsiteX862" fmla="*/ 665417 w 2457450"/>
              <a:gd name="connsiteY862" fmla="*/ 1167479 h 2181225"/>
              <a:gd name="connsiteX863" fmla="*/ 660749 w 2457450"/>
              <a:gd name="connsiteY863" fmla="*/ 1172242 h 2181225"/>
              <a:gd name="connsiteX864" fmla="*/ 665417 w 2457450"/>
              <a:gd name="connsiteY864" fmla="*/ 1176909 h 2181225"/>
              <a:gd name="connsiteX865" fmla="*/ 638556 w 2457450"/>
              <a:gd name="connsiteY865" fmla="*/ 1124426 h 2181225"/>
              <a:gd name="connsiteX866" fmla="*/ 641795 w 2457450"/>
              <a:gd name="connsiteY866" fmla="*/ 1121188 h 2181225"/>
              <a:gd name="connsiteX867" fmla="*/ 638556 w 2457450"/>
              <a:gd name="connsiteY867" fmla="*/ 1117949 h 2181225"/>
              <a:gd name="connsiteX868" fmla="*/ 635318 w 2457450"/>
              <a:gd name="connsiteY868" fmla="*/ 1121188 h 2181225"/>
              <a:gd name="connsiteX869" fmla="*/ 638556 w 2457450"/>
              <a:gd name="connsiteY869" fmla="*/ 1124426 h 2181225"/>
              <a:gd name="connsiteX870" fmla="*/ 615410 w 2457450"/>
              <a:gd name="connsiteY870" fmla="*/ 1070515 h 2181225"/>
              <a:gd name="connsiteX871" fmla="*/ 617506 w 2457450"/>
              <a:gd name="connsiteY871" fmla="*/ 1068419 h 2181225"/>
              <a:gd name="connsiteX872" fmla="*/ 615410 w 2457450"/>
              <a:gd name="connsiteY872" fmla="*/ 1066324 h 2181225"/>
              <a:gd name="connsiteX873" fmla="*/ 613315 w 2457450"/>
              <a:gd name="connsiteY873" fmla="*/ 1068419 h 2181225"/>
              <a:gd name="connsiteX874" fmla="*/ 615410 w 2457450"/>
              <a:gd name="connsiteY874" fmla="*/ 1070515 h 2181225"/>
              <a:gd name="connsiteX875" fmla="*/ 595884 w 2457450"/>
              <a:gd name="connsiteY875" fmla="*/ 1016699 h 2181225"/>
              <a:gd name="connsiteX876" fmla="*/ 598456 w 2457450"/>
              <a:gd name="connsiteY876" fmla="*/ 1014127 h 2181225"/>
              <a:gd name="connsiteX877" fmla="*/ 595884 w 2457450"/>
              <a:gd name="connsiteY877" fmla="*/ 1011555 h 2181225"/>
              <a:gd name="connsiteX878" fmla="*/ 593312 w 2457450"/>
              <a:gd name="connsiteY878" fmla="*/ 1014127 h 2181225"/>
              <a:gd name="connsiteX879" fmla="*/ 595884 w 2457450"/>
              <a:gd name="connsiteY879" fmla="*/ 1016699 h 2181225"/>
              <a:gd name="connsiteX880" fmla="*/ 580168 w 2457450"/>
              <a:gd name="connsiteY880" fmla="*/ 961263 h 2181225"/>
              <a:gd name="connsiteX881" fmla="*/ 582740 w 2457450"/>
              <a:gd name="connsiteY881" fmla="*/ 958691 h 2181225"/>
              <a:gd name="connsiteX882" fmla="*/ 580168 w 2457450"/>
              <a:gd name="connsiteY882" fmla="*/ 956120 h 2181225"/>
              <a:gd name="connsiteX883" fmla="*/ 577596 w 2457450"/>
              <a:gd name="connsiteY883" fmla="*/ 958691 h 2181225"/>
              <a:gd name="connsiteX884" fmla="*/ 580168 w 2457450"/>
              <a:gd name="connsiteY884" fmla="*/ 961263 h 2181225"/>
              <a:gd name="connsiteX885" fmla="*/ 568262 w 2457450"/>
              <a:gd name="connsiteY885" fmla="*/ 904875 h 2181225"/>
              <a:gd name="connsiteX886" fmla="*/ 570833 w 2457450"/>
              <a:gd name="connsiteY886" fmla="*/ 902303 h 2181225"/>
              <a:gd name="connsiteX887" fmla="*/ 568262 w 2457450"/>
              <a:gd name="connsiteY887" fmla="*/ 899732 h 2181225"/>
              <a:gd name="connsiteX888" fmla="*/ 565690 w 2457450"/>
              <a:gd name="connsiteY888" fmla="*/ 902303 h 2181225"/>
              <a:gd name="connsiteX889" fmla="*/ 568262 w 2457450"/>
              <a:gd name="connsiteY889" fmla="*/ 904875 h 2181225"/>
              <a:gd name="connsiteX890" fmla="*/ 560356 w 2457450"/>
              <a:gd name="connsiteY890" fmla="*/ 847344 h 2181225"/>
              <a:gd name="connsiteX891" fmla="*/ 562451 w 2457450"/>
              <a:gd name="connsiteY891" fmla="*/ 845249 h 2181225"/>
              <a:gd name="connsiteX892" fmla="*/ 560356 w 2457450"/>
              <a:gd name="connsiteY892" fmla="*/ 843153 h 2181225"/>
              <a:gd name="connsiteX893" fmla="*/ 558260 w 2457450"/>
              <a:gd name="connsiteY893" fmla="*/ 845249 h 2181225"/>
              <a:gd name="connsiteX894" fmla="*/ 560356 w 2457450"/>
              <a:gd name="connsiteY894" fmla="*/ 847344 h 2181225"/>
              <a:gd name="connsiteX895" fmla="*/ 556355 w 2457450"/>
              <a:gd name="connsiteY895" fmla="*/ 788956 h 2181225"/>
              <a:gd name="connsiteX896" fmla="*/ 557594 w 2457450"/>
              <a:gd name="connsiteY896" fmla="*/ 787718 h 2181225"/>
              <a:gd name="connsiteX897" fmla="*/ 556355 w 2457450"/>
              <a:gd name="connsiteY897" fmla="*/ 786479 h 2181225"/>
              <a:gd name="connsiteX898" fmla="*/ 555117 w 2457450"/>
              <a:gd name="connsiteY898" fmla="*/ 787718 h 2181225"/>
              <a:gd name="connsiteX899" fmla="*/ 556355 w 2457450"/>
              <a:gd name="connsiteY899" fmla="*/ 788956 h 2181225"/>
              <a:gd name="connsiteX900" fmla="*/ 556355 w 2457450"/>
              <a:gd name="connsiteY900" fmla="*/ 731901 h 2181225"/>
              <a:gd name="connsiteX901" fmla="*/ 558260 w 2457450"/>
              <a:gd name="connsiteY901" fmla="*/ 729996 h 2181225"/>
              <a:gd name="connsiteX902" fmla="*/ 556355 w 2457450"/>
              <a:gd name="connsiteY902" fmla="*/ 728091 h 2181225"/>
              <a:gd name="connsiteX903" fmla="*/ 554450 w 2457450"/>
              <a:gd name="connsiteY903" fmla="*/ 729996 h 2181225"/>
              <a:gd name="connsiteX904" fmla="*/ 556355 w 2457450"/>
              <a:gd name="connsiteY904" fmla="*/ 731901 h 2181225"/>
              <a:gd name="connsiteX905" fmla="*/ 560356 w 2457450"/>
              <a:gd name="connsiteY905" fmla="*/ 674370 h 2181225"/>
              <a:gd name="connsiteX906" fmla="*/ 562261 w 2457450"/>
              <a:gd name="connsiteY906" fmla="*/ 672465 h 2181225"/>
              <a:gd name="connsiteX907" fmla="*/ 560356 w 2457450"/>
              <a:gd name="connsiteY907" fmla="*/ 670560 h 2181225"/>
              <a:gd name="connsiteX908" fmla="*/ 558451 w 2457450"/>
              <a:gd name="connsiteY908" fmla="*/ 672465 h 2181225"/>
              <a:gd name="connsiteX909" fmla="*/ 560356 w 2457450"/>
              <a:gd name="connsiteY909" fmla="*/ 674370 h 2181225"/>
              <a:gd name="connsiteX910" fmla="*/ 568262 w 2457450"/>
              <a:gd name="connsiteY910" fmla="*/ 616268 h 2181225"/>
              <a:gd name="connsiteX911" fmla="*/ 569119 w 2457450"/>
              <a:gd name="connsiteY911" fmla="*/ 615410 h 2181225"/>
              <a:gd name="connsiteX912" fmla="*/ 568262 w 2457450"/>
              <a:gd name="connsiteY912" fmla="*/ 614553 h 2181225"/>
              <a:gd name="connsiteX913" fmla="*/ 567404 w 2457450"/>
              <a:gd name="connsiteY913" fmla="*/ 615410 h 2181225"/>
              <a:gd name="connsiteX914" fmla="*/ 568262 w 2457450"/>
              <a:gd name="connsiteY914" fmla="*/ 616268 h 2181225"/>
              <a:gd name="connsiteX915" fmla="*/ 580168 w 2457450"/>
              <a:gd name="connsiteY915" fmla="*/ 560261 h 2181225"/>
              <a:gd name="connsiteX916" fmla="*/ 581406 w 2457450"/>
              <a:gd name="connsiteY916" fmla="*/ 559022 h 2181225"/>
              <a:gd name="connsiteX917" fmla="*/ 580168 w 2457450"/>
              <a:gd name="connsiteY917" fmla="*/ 557689 h 2181225"/>
              <a:gd name="connsiteX918" fmla="*/ 578930 w 2457450"/>
              <a:gd name="connsiteY918" fmla="*/ 559022 h 2181225"/>
              <a:gd name="connsiteX919" fmla="*/ 580168 w 2457450"/>
              <a:gd name="connsiteY919" fmla="*/ 560261 h 2181225"/>
              <a:gd name="connsiteX920" fmla="*/ 595884 w 2457450"/>
              <a:gd name="connsiteY920" fmla="*/ 504349 h 2181225"/>
              <a:gd name="connsiteX921" fmla="*/ 596741 w 2457450"/>
              <a:gd name="connsiteY921" fmla="*/ 503492 h 2181225"/>
              <a:gd name="connsiteX922" fmla="*/ 595884 w 2457450"/>
              <a:gd name="connsiteY922" fmla="*/ 502634 h 2181225"/>
              <a:gd name="connsiteX923" fmla="*/ 595027 w 2457450"/>
              <a:gd name="connsiteY923" fmla="*/ 503492 h 2181225"/>
              <a:gd name="connsiteX924" fmla="*/ 595884 w 2457450"/>
              <a:gd name="connsiteY924" fmla="*/ 504349 h 2181225"/>
              <a:gd name="connsiteX925" fmla="*/ 615410 w 2457450"/>
              <a:gd name="connsiteY925" fmla="*/ 449485 h 2181225"/>
              <a:gd name="connsiteX926" fmla="*/ 615601 w 2457450"/>
              <a:gd name="connsiteY926" fmla="*/ 449294 h 2181225"/>
              <a:gd name="connsiteX927" fmla="*/ 615410 w 2457450"/>
              <a:gd name="connsiteY927" fmla="*/ 449104 h 2181225"/>
              <a:gd name="connsiteX928" fmla="*/ 615220 w 2457450"/>
              <a:gd name="connsiteY928" fmla="*/ 449294 h 2181225"/>
              <a:gd name="connsiteX929" fmla="*/ 615410 w 2457450"/>
              <a:gd name="connsiteY929" fmla="*/ 449485 h 2181225"/>
              <a:gd name="connsiteX930" fmla="*/ 638556 w 2457450"/>
              <a:gd name="connsiteY930" fmla="*/ 396716 h 2181225"/>
              <a:gd name="connsiteX931" fmla="*/ 638747 w 2457450"/>
              <a:gd name="connsiteY931" fmla="*/ 396526 h 2181225"/>
              <a:gd name="connsiteX932" fmla="*/ 638556 w 2457450"/>
              <a:gd name="connsiteY932" fmla="*/ 396335 h 2181225"/>
              <a:gd name="connsiteX933" fmla="*/ 638365 w 2457450"/>
              <a:gd name="connsiteY933" fmla="*/ 396526 h 2181225"/>
              <a:gd name="connsiteX934" fmla="*/ 638556 w 2457450"/>
              <a:gd name="connsiteY934" fmla="*/ 396716 h 2181225"/>
              <a:gd name="connsiteX935" fmla="*/ 665417 w 2457450"/>
              <a:gd name="connsiteY935" fmla="*/ 346043 h 2181225"/>
              <a:gd name="connsiteX936" fmla="*/ 666083 w 2457450"/>
              <a:gd name="connsiteY936" fmla="*/ 345376 h 2181225"/>
              <a:gd name="connsiteX937" fmla="*/ 665417 w 2457450"/>
              <a:gd name="connsiteY937" fmla="*/ 344710 h 2181225"/>
              <a:gd name="connsiteX938" fmla="*/ 664750 w 2457450"/>
              <a:gd name="connsiteY938" fmla="*/ 345376 h 2181225"/>
              <a:gd name="connsiteX939" fmla="*/ 665417 w 2457450"/>
              <a:gd name="connsiteY939" fmla="*/ 346043 h 2181225"/>
              <a:gd name="connsiteX940" fmla="*/ 695611 w 2457450"/>
              <a:gd name="connsiteY940" fmla="*/ 296990 h 2181225"/>
              <a:gd name="connsiteX941" fmla="*/ 696278 w 2457450"/>
              <a:gd name="connsiteY941" fmla="*/ 296323 h 2181225"/>
              <a:gd name="connsiteX942" fmla="*/ 695611 w 2457450"/>
              <a:gd name="connsiteY942" fmla="*/ 295656 h 2181225"/>
              <a:gd name="connsiteX943" fmla="*/ 694944 w 2457450"/>
              <a:gd name="connsiteY943" fmla="*/ 296323 h 2181225"/>
              <a:gd name="connsiteX944" fmla="*/ 695611 w 2457450"/>
              <a:gd name="connsiteY944" fmla="*/ 296990 h 2181225"/>
              <a:gd name="connsiteX945" fmla="*/ 729234 w 2457450"/>
              <a:gd name="connsiteY945" fmla="*/ 250317 h 2181225"/>
              <a:gd name="connsiteX946" fmla="*/ 730091 w 2457450"/>
              <a:gd name="connsiteY946" fmla="*/ 249460 h 2181225"/>
              <a:gd name="connsiteX947" fmla="*/ 729234 w 2457450"/>
              <a:gd name="connsiteY947" fmla="*/ 248603 h 2181225"/>
              <a:gd name="connsiteX948" fmla="*/ 728377 w 2457450"/>
              <a:gd name="connsiteY948" fmla="*/ 249460 h 2181225"/>
              <a:gd name="connsiteX949" fmla="*/ 729234 w 2457450"/>
              <a:gd name="connsiteY949" fmla="*/ 250317 h 2181225"/>
              <a:gd name="connsiteX950" fmla="*/ 765905 w 2457450"/>
              <a:gd name="connsiteY950" fmla="*/ 205645 h 2181225"/>
              <a:gd name="connsiteX951" fmla="*/ 766572 w 2457450"/>
              <a:gd name="connsiteY951" fmla="*/ 204978 h 2181225"/>
              <a:gd name="connsiteX952" fmla="*/ 765905 w 2457450"/>
              <a:gd name="connsiteY952" fmla="*/ 204311 h 2181225"/>
              <a:gd name="connsiteX953" fmla="*/ 765238 w 2457450"/>
              <a:gd name="connsiteY953" fmla="*/ 204978 h 2181225"/>
              <a:gd name="connsiteX954" fmla="*/ 765905 w 2457450"/>
              <a:gd name="connsiteY954" fmla="*/ 205645 h 2181225"/>
              <a:gd name="connsiteX955" fmla="*/ 805625 w 2457450"/>
              <a:gd name="connsiteY955" fmla="*/ 163830 h 2181225"/>
              <a:gd name="connsiteX956" fmla="*/ 806291 w 2457450"/>
              <a:gd name="connsiteY956" fmla="*/ 163163 h 2181225"/>
              <a:gd name="connsiteX957" fmla="*/ 805625 w 2457450"/>
              <a:gd name="connsiteY957" fmla="*/ 162497 h 2181225"/>
              <a:gd name="connsiteX958" fmla="*/ 804958 w 2457450"/>
              <a:gd name="connsiteY958" fmla="*/ 163163 h 2181225"/>
              <a:gd name="connsiteX959" fmla="*/ 805625 w 2457450"/>
              <a:gd name="connsiteY959" fmla="*/ 163830 h 2181225"/>
              <a:gd name="connsiteX960" fmla="*/ 848106 w 2457450"/>
              <a:gd name="connsiteY960" fmla="*/ 124873 h 2181225"/>
              <a:gd name="connsiteX961" fmla="*/ 848773 w 2457450"/>
              <a:gd name="connsiteY961" fmla="*/ 124206 h 2181225"/>
              <a:gd name="connsiteX962" fmla="*/ 848106 w 2457450"/>
              <a:gd name="connsiteY962" fmla="*/ 123539 h 2181225"/>
              <a:gd name="connsiteX963" fmla="*/ 847439 w 2457450"/>
              <a:gd name="connsiteY963" fmla="*/ 124206 h 2181225"/>
              <a:gd name="connsiteX964" fmla="*/ 848106 w 2457450"/>
              <a:gd name="connsiteY964" fmla="*/ 124873 h 2181225"/>
              <a:gd name="connsiteX965" fmla="*/ 893159 w 2457450"/>
              <a:gd name="connsiteY965" fmla="*/ 88487 h 2181225"/>
              <a:gd name="connsiteX966" fmla="*/ 893350 w 2457450"/>
              <a:gd name="connsiteY966" fmla="*/ 88297 h 2181225"/>
              <a:gd name="connsiteX967" fmla="*/ 893159 w 2457450"/>
              <a:gd name="connsiteY967" fmla="*/ 88106 h 2181225"/>
              <a:gd name="connsiteX968" fmla="*/ 892969 w 2457450"/>
              <a:gd name="connsiteY968" fmla="*/ 88297 h 2181225"/>
              <a:gd name="connsiteX969" fmla="*/ 893159 w 2457450"/>
              <a:gd name="connsiteY969" fmla="*/ 88487 h 2181225"/>
              <a:gd name="connsiteX970" fmla="*/ 940594 w 2457450"/>
              <a:gd name="connsiteY970" fmla="*/ 55721 h 2181225"/>
              <a:gd name="connsiteX971" fmla="*/ 940784 w 2457450"/>
              <a:gd name="connsiteY971" fmla="*/ 55531 h 2181225"/>
              <a:gd name="connsiteX972" fmla="*/ 940594 w 2457450"/>
              <a:gd name="connsiteY972" fmla="*/ 55340 h 2181225"/>
              <a:gd name="connsiteX973" fmla="*/ 940403 w 2457450"/>
              <a:gd name="connsiteY973" fmla="*/ 55531 h 2181225"/>
              <a:gd name="connsiteX974" fmla="*/ 940594 w 2457450"/>
              <a:gd name="connsiteY974" fmla="*/ 55721 h 2181225"/>
              <a:gd name="connsiteX975" fmla="*/ 990219 w 2457450"/>
              <a:gd name="connsiteY975" fmla="*/ 26384 h 2181225"/>
              <a:gd name="connsiteX976" fmla="*/ 990410 w 2457450"/>
              <a:gd name="connsiteY976" fmla="*/ 26194 h 2181225"/>
              <a:gd name="connsiteX977" fmla="*/ 990219 w 2457450"/>
              <a:gd name="connsiteY977" fmla="*/ 26003 h 2181225"/>
              <a:gd name="connsiteX978" fmla="*/ 990029 w 2457450"/>
              <a:gd name="connsiteY978" fmla="*/ 26194 h 2181225"/>
              <a:gd name="connsiteX979" fmla="*/ 990219 w 2457450"/>
              <a:gd name="connsiteY979" fmla="*/ 26384 h 2181225"/>
              <a:gd name="connsiteX980" fmla="*/ 1041749 w 2457450"/>
              <a:gd name="connsiteY980" fmla="*/ 476 h 2181225"/>
              <a:gd name="connsiteX981" fmla="*/ 1041940 w 2457450"/>
              <a:gd name="connsiteY981" fmla="*/ 286 h 2181225"/>
              <a:gd name="connsiteX982" fmla="*/ 1041749 w 2457450"/>
              <a:gd name="connsiteY982" fmla="*/ 0 h 2181225"/>
              <a:gd name="connsiteX983" fmla="*/ 1041559 w 2457450"/>
              <a:gd name="connsiteY983" fmla="*/ 191 h 2181225"/>
              <a:gd name="connsiteX984" fmla="*/ 1041749 w 2457450"/>
              <a:gd name="connsiteY984" fmla="*/ 476 h 2181225"/>
              <a:gd name="connsiteX985" fmla="*/ 2194560 w 2457450"/>
              <a:gd name="connsiteY985" fmla="*/ 531305 h 2181225"/>
              <a:gd name="connsiteX986" fmla="*/ 2194751 w 2457450"/>
              <a:gd name="connsiteY986" fmla="*/ 531114 h 2181225"/>
              <a:gd name="connsiteX987" fmla="*/ 2194560 w 2457450"/>
              <a:gd name="connsiteY987" fmla="*/ 530924 h 2181225"/>
              <a:gd name="connsiteX988" fmla="*/ 2194370 w 2457450"/>
              <a:gd name="connsiteY988" fmla="*/ 531114 h 2181225"/>
              <a:gd name="connsiteX989" fmla="*/ 2194560 w 2457450"/>
              <a:gd name="connsiteY989" fmla="*/ 531305 h 2181225"/>
              <a:gd name="connsiteX990" fmla="*/ 2208371 w 2457450"/>
              <a:gd name="connsiteY990" fmla="*/ 587312 h 2181225"/>
              <a:gd name="connsiteX991" fmla="*/ 2208562 w 2457450"/>
              <a:gd name="connsiteY991" fmla="*/ 587121 h 2181225"/>
              <a:gd name="connsiteX992" fmla="*/ 2208371 w 2457450"/>
              <a:gd name="connsiteY992" fmla="*/ 586931 h 2181225"/>
              <a:gd name="connsiteX993" fmla="*/ 2208181 w 2457450"/>
              <a:gd name="connsiteY993" fmla="*/ 587121 h 2181225"/>
              <a:gd name="connsiteX994" fmla="*/ 2208371 w 2457450"/>
              <a:gd name="connsiteY994" fmla="*/ 587312 h 2181225"/>
              <a:gd name="connsiteX995" fmla="*/ 2218277 w 2457450"/>
              <a:gd name="connsiteY995" fmla="*/ 644081 h 2181225"/>
              <a:gd name="connsiteX996" fmla="*/ 2218468 w 2457450"/>
              <a:gd name="connsiteY996" fmla="*/ 643890 h 2181225"/>
              <a:gd name="connsiteX997" fmla="*/ 2218277 w 2457450"/>
              <a:gd name="connsiteY997" fmla="*/ 643700 h 2181225"/>
              <a:gd name="connsiteX998" fmla="*/ 2218087 w 2457450"/>
              <a:gd name="connsiteY998" fmla="*/ 643890 h 2181225"/>
              <a:gd name="connsiteX999" fmla="*/ 2218277 w 2457450"/>
              <a:gd name="connsiteY999" fmla="*/ 644081 h 2181225"/>
              <a:gd name="connsiteX1000" fmla="*/ 2224278 w 2457450"/>
              <a:gd name="connsiteY1000" fmla="*/ 701421 h 2181225"/>
              <a:gd name="connsiteX1001" fmla="*/ 2224469 w 2457450"/>
              <a:gd name="connsiteY1001" fmla="*/ 701231 h 2181225"/>
              <a:gd name="connsiteX1002" fmla="*/ 2224278 w 2457450"/>
              <a:gd name="connsiteY1002" fmla="*/ 701040 h 2181225"/>
              <a:gd name="connsiteX1003" fmla="*/ 2224088 w 2457450"/>
              <a:gd name="connsiteY1003" fmla="*/ 701231 h 2181225"/>
              <a:gd name="connsiteX1004" fmla="*/ 2224278 w 2457450"/>
              <a:gd name="connsiteY1004" fmla="*/ 701421 h 2181225"/>
              <a:gd name="connsiteX1005" fmla="*/ 2290477 w 2457450"/>
              <a:gd name="connsiteY1005" fmla="*/ 759428 h 2181225"/>
              <a:gd name="connsiteX1006" fmla="*/ 2291144 w 2457450"/>
              <a:gd name="connsiteY1006" fmla="*/ 758762 h 2181225"/>
              <a:gd name="connsiteX1007" fmla="*/ 2290477 w 2457450"/>
              <a:gd name="connsiteY1007" fmla="*/ 758095 h 2181225"/>
              <a:gd name="connsiteX1008" fmla="*/ 2289810 w 2457450"/>
              <a:gd name="connsiteY1008" fmla="*/ 758762 h 2181225"/>
              <a:gd name="connsiteX1009" fmla="*/ 2290477 w 2457450"/>
              <a:gd name="connsiteY1009" fmla="*/ 759428 h 2181225"/>
              <a:gd name="connsiteX1010" fmla="*/ 2288667 w 2457450"/>
              <a:gd name="connsiteY1010" fmla="*/ 817055 h 2181225"/>
              <a:gd name="connsiteX1011" fmla="*/ 2289334 w 2457450"/>
              <a:gd name="connsiteY1011" fmla="*/ 816388 h 2181225"/>
              <a:gd name="connsiteX1012" fmla="*/ 2288667 w 2457450"/>
              <a:gd name="connsiteY1012" fmla="*/ 815721 h 2181225"/>
              <a:gd name="connsiteX1013" fmla="*/ 2288000 w 2457450"/>
              <a:gd name="connsiteY1013" fmla="*/ 816388 h 2181225"/>
              <a:gd name="connsiteX1014" fmla="*/ 2288667 w 2457450"/>
              <a:gd name="connsiteY1014" fmla="*/ 817055 h 2181225"/>
              <a:gd name="connsiteX1015" fmla="*/ 2283047 w 2457450"/>
              <a:gd name="connsiteY1015" fmla="*/ 874490 h 2181225"/>
              <a:gd name="connsiteX1016" fmla="*/ 2283714 w 2457450"/>
              <a:gd name="connsiteY1016" fmla="*/ 873824 h 2181225"/>
              <a:gd name="connsiteX1017" fmla="*/ 2283047 w 2457450"/>
              <a:gd name="connsiteY1017" fmla="*/ 873157 h 2181225"/>
              <a:gd name="connsiteX1018" fmla="*/ 2282381 w 2457450"/>
              <a:gd name="connsiteY1018" fmla="*/ 873824 h 2181225"/>
              <a:gd name="connsiteX1019" fmla="*/ 2283047 w 2457450"/>
              <a:gd name="connsiteY1019" fmla="*/ 874490 h 2181225"/>
              <a:gd name="connsiteX1020" fmla="*/ 2273903 w 2457450"/>
              <a:gd name="connsiteY1020" fmla="*/ 931640 h 2181225"/>
              <a:gd name="connsiteX1021" fmla="*/ 2274761 w 2457450"/>
              <a:gd name="connsiteY1021" fmla="*/ 930783 h 2181225"/>
              <a:gd name="connsiteX1022" fmla="*/ 2273903 w 2457450"/>
              <a:gd name="connsiteY1022" fmla="*/ 929926 h 2181225"/>
              <a:gd name="connsiteX1023" fmla="*/ 2273046 w 2457450"/>
              <a:gd name="connsiteY1023" fmla="*/ 930783 h 2181225"/>
              <a:gd name="connsiteX1024" fmla="*/ 2273903 w 2457450"/>
              <a:gd name="connsiteY1024" fmla="*/ 931640 h 2181225"/>
              <a:gd name="connsiteX1025" fmla="*/ 2261045 w 2457450"/>
              <a:gd name="connsiteY1025" fmla="*/ 987838 h 2181225"/>
              <a:gd name="connsiteX1026" fmla="*/ 2261902 w 2457450"/>
              <a:gd name="connsiteY1026" fmla="*/ 986981 h 2181225"/>
              <a:gd name="connsiteX1027" fmla="*/ 2261045 w 2457450"/>
              <a:gd name="connsiteY1027" fmla="*/ 986123 h 2181225"/>
              <a:gd name="connsiteX1028" fmla="*/ 2260187 w 2457450"/>
              <a:gd name="connsiteY1028" fmla="*/ 986981 h 2181225"/>
              <a:gd name="connsiteX1029" fmla="*/ 2261045 w 2457450"/>
              <a:gd name="connsiteY1029" fmla="*/ 987838 h 2181225"/>
              <a:gd name="connsiteX1030" fmla="*/ 2244662 w 2457450"/>
              <a:gd name="connsiteY1030" fmla="*/ 1044131 h 2181225"/>
              <a:gd name="connsiteX1031" fmla="*/ 2246567 w 2457450"/>
              <a:gd name="connsiteY1031" fmla="*/ 1042226 h 2181225"/>
              <a:gd name="connsiteX1032" fmla="*/ 2244662 w 2457450"/>
              <a:gd name="connsiteY1032" fmla="*/ 1040321 h 2181225"/>
              <a:gd name="connsiteX1033" fmla="*/ 2242757 w 2457450"/>
              <a:gd name="connsiteY1033" fmla="*/ 1042226 h 2181225"/>
              <a:gd name="connsiteX1034" fmla="*/ 2244662 w 2457450"/>
              <a:gd name="connsiteY1034" fmla="*/ 1044131 h 2181225"/>
              <a:gd name="connsiteX1035" fmla="*/ 2224754 w 2457450"/>
              <a:gd name="connsiteY1035" fmla="*/ 1098899 h 2181225"/>
              <a:gd name="connsiteX1036" fmla="*/ 2227326 w 2457450"/>
              <a:gd name="connsiteY1036" fmla="*/ 1096328 h 2181225"/>
              <a:gd name="connsiteX1037" fmla="*/ 2224754 w 2457450"/>
              <a:gd name="connsiteY1037" fmla="*/ 1093756 h 2181225"/>
              <a:gd name="connsiteX1038" fmla="*/ 2222183 w 2457450"/>
              <a:gd name="connsiteY1038" fmla="*/ 1096328 h 2181225"/>
              <a:gd name="connsiteX1039" fmla="*/ 2224754 w 2457450"/>
              <a:gd name="connsiteY1039" fmla="*/ 1098899 h 2181225"/>
              <a:gd name="connsiteX1040" fmla="*/ 2201418 w 2457450"/>
              <a:gd name="connsiteY1040" fmla="*/ 1149763 h 2181225"/>
              <a:gd name="connsiteX1041" fmla="*/ 2202085 w 2457450"/>
              <a:gd name="connsiteY1041" fmla="*/ 1149096 h 2181225"/>
              <a:gd name="connsiteX1042" fmla="*/ 2201418 w 2457450"/>
              <a:gd name="connsiteY1042" fmla="*/ 1148429 h 2181225"/>
              <a:gd name="connsiteX1043" fmla="*/ 2200751 w 2457450"/>
              <a:gd name="connsiteY1043" fmla="*/ 1149096 h 2181225"/>
              <a:gd name="connsiteX1044" fmla="*/ 2201418 w 2457450"/>
              <a:gd name="connsiteY1044" fmla="*/ 1149763 h 2181225"/>
              <a:gd name="connsiteX1045" fmla="*/ 2174748 w 2457450"/>
              <a:gd name="connsiteY1045" fmla="*/ 1200817 h 2181225"/>
              <a:gd name="connsiteX1046" fmla="*/ 2175415 w 2457450"/>
              <a:gd name="connsiteY1046" fmla="*/ 1200150 h 2181225"/>
              <a:gd name="connsiteX1047" fmla="*/ 2174748 w 2457450"/>
              <a:gd name="connsiteY1047" fmla="*/ 1199483 h 2181225"/>
              <a:gd name="connsiteX1048" fmla="*/ 2174081 w 2457450"/>
              <a:gd name="connsiteY1048" fmla="*/ 1200150 h 2181225"/>
              <a:gd name="connsiteX1049" fmla="*/ 2174748 w 2457450"/>
              <a:gd name="connsiteY1049" fmla="*/ 1200817 h 2181225"/>
              <a:gd name="connsiteX1050" fmla="*/ 2144840 w 2457450"/>
              <a:gd name="connsiteY1050" fmla="*/ 1250823 h 2181225"/>
              <a:gd name="connsiteX1051" fmla="*/ 2146078 w 2457450"/>
              <a:gd name="connsiteY1051" fmla="*/ 1249585 h 2181225"/>
              <a:gd name="connsiteX1052" fmla="*/ 2144840 w 2457450"/>
              <a:gd name="connsiteY1052" fmla="*/ 1248251 h 2181225"/>
              <a:gd name="connsiteX1053" fmla="*/ 2143601 w 2457450"/>
              <a:gd name="connsiteY1053" fmla="*/ 1249585 h 2181225"/>
              <a:gd name="connsiteX1054" fmla="*/ 2144840 w 2457450"/>
              <a:gd name="connsiteY1054" fmla="*/ 1250823 h 2181225"/>
              <a:gd name="connsiteX1055" fmla="*/ 2111883 w 2457450"/>
              <a:gd name="connsiteY1055" fmla="*/ 1297591 h 2181225"/>
              <a:gd name="connsiteX1056" fmla="*/ 2112740 w 2457450"/>
              <a:gd name="connsiteY1056" fmla="*/ 1296734 h 2181225"/>
              <a:gd name="connsiteX1057" fmla="*/ 2111883 w 2457450"/>
              <a:gd name="connsiteY1057" fmla="*/ 1295876 h 2181225"/>
              <a:gd name="connsiteX1058" fmla="*/ 2111026 w 2457450"/>
              <a:gd name="connsiteY1058" fmla="*/ 1296734 h 2181225"/>
              <a:gd name="connsiteX1059" fmla="*/ 2111883 w 2457450"/>
              <a:gd name="connsiteY1059" fmla="*/ 1297591 h 2181225"/>
              <a:gd name="connsiteX1060" fmla="*/ 2075879 w 2457450"/>
              <a:gd name="connsiteY1060" fmla="*/ 1343120 h 2181225"/>
              <a:gd name="connsiteX1061" fmla="*/ 2077117 w 2457450"/>
              <a:gd name="connsiteY1061" fmla="*/ 1341882 h 2181225"/>
              <a:gd name="connsiteX1062" fmla="*/ 2075879 w 2457450"/>
              <a:gd name="connsiteY1062" fmla="*/ 1340549 h 2181225"/>
              <a:gd name="connsiteX1063" fmla="*/ 2074640 w 2457450"/>
              <a:gd name="connsiteY1063" fmla="*/ 1341882 h 2181225"/>
              <a:gd name="connsiteX1064" fmla="*/ 2075879 w 2457450"/>
              <a:gd name="connsiteY1064" fmla="*/ 1343120 h 2181225"/>
              <a:gd name="connsiteX1065" fmla="*/ 2037112 w 2457450"/>
              <a:gd name="connsiteY1065" fmla="*/ 1387316 h 2181225"/>
              <a:gd name="connsiteX1066" fmla="*/ 2039874 w 2457450"/>
              <a:gd name="connsiteY1066" fmla="*/ 1384554 h 2181225"/>
              <a:gd name="connsiteX1067" fmla="*/ 2037112 w 2457450"/>
              <a:gd name="connsiteY1067" fmla="*/ 1381792 h 2181225"/>
              <a:gd name="connsiteX1068" fmla="*/ 2034350 w 2457450"/>
              <a:gd name="connsiteY1068" fmla="*/ 1384554 h 2181225"/>
              <a:gd name="connsiteX1069" fmla="*/ 2037112 w 2457450"/>
              <a:gd name="connsiteY1069" fmla="*/ 1387316 h 2181225"/>
              <a:gd name="connsiteX1070" fmla="*/ 1995773 w 2457450"/>
              <a:gd name="connsiteY1070" fmla="*/ 1428464 h 2181225"/>
              <a:gd name="connsiteX1071" fmla="*/ 1999583 w 2457450"/>
              <a:gd name="connsiteY1071" fmla="*/ 1424654 h 2181225"/>
              <a:gd name="connsiteX1072" fmla="*/ 1995773 w 2457450"/>
              <a:gd name="connsiteY1072" fmla="*/ 1420844 h 2181225"/>
              <a:gd name="connsiteX1073" fmla="*/ 1991963 w 2457450"/>
              <a:gd name="connsiteY1073" fmla="*/ 1424654 h 2181225"/>
              <a:gd name="connsiteX1074" fmla="*/ 1995773 w 2457450"/>
              <a:gd name="connsiteY1074" fmla="*/ 1428464 h 2181225"/>
              <a:gd name="connsiteX1075" fmla="*/ 1951863 w 2457450"/>
              <a:gd name="connsiteY1075" fmla="*/ 1464755 h 2181225"/>
              <a:gd name="connsiteX1076" fmla="*/ 1954625 w 2457450"/>
              <a:gd name="connsiteY1076" fmla="*/ 1461992 h 2181225"/>
              <a:gd name="connsiteX1077" fmla="*/ 1951863 w 2457450"/>
              <a:gd name="connsiteY1077" fmla="*/ 1459230 h 2181225"/>
              <a:gd name="connsiteX1078" fmla="*/ 1949101 w 2457450"/>
              <a:gd name="connsiteY1078" fmla="*/ 1461992 h 2181225"/>
              <a:gd name="connsiteX1079" fmla="*/ 1951863 w 2457450"/>
              <a:gd name="connsiteY1079" fmla="*/ 1464755 h 2181225"/>
              <a:gd name="connsiteX1080" fmla="*/ 1905572 w 2457450"/>
              <a:gd name="connsiteY1080" fmla="*/ 1501045 h 2181225"/>
              <a:gd name="connsiteX1081" fmla="*/ 1910048 w 2457450"/>
              <a:gd name="connsiteY1081" fmla="*/ 1496568 h 2181225"/>
              <a:gd name="connsiteX1082" fmla="*/ 1905572 w 2457450"/>
              <a:gd name="connsiteY1082" fmla="*/ 1492091 h 2181225"/>
              <a:gd name="connsiteX1083" fmla="*/ 1901095 w 2457450"/>
              <a:gd name="connsiteY1083" fmla="*/ 1496568 h 2181225"/>
              <a:gd name="connsiteX1084" fmla="*/ 1905572 w 2457450"/>
              <a:gd name="connsiteY1084" fmla="*/ 1501045 h 2181225"/>
              <a:gd name="connsiteX1085" fmla="*/ 1857280 w 2457450"/>
              <a:gd name="connsiteY1085" fmla="*/ 1534192 h 2181225"/>
              <a:gd name="connsiteX1086" fmla="*/ 1863471 w 2457450"/>
              <a:gd name="connsiteY1086" fmla="*/ 1528001 h 2181225"/>
              <a:gd name="connsiteX1087" fmla="*/ 1857280 w 2457450"/>
              <a:gd name="connsiteY1087" fmla="*/ 1521809 h 2181225"/>
              <a:gd name="connsiteX1088" fmla="*/ 1851089 w 2457450"/>
              <a:gd name="connsiteY1088" fmla="*/ 1528001 h 2181225"/>
              <a:gd name="connsiteX1089" fmla="*/ 1857280 w 2457450"/>
              <a:gd name="connsiteY1089" fmla="*/ 1534192 h 2181225"/>
              <a:gd name="connsiteX1090" fmla="*/ 1807083 w 2457450"/>
              <a:gd name="connsiteY1090" fmla="*/ 1564767 h 2181225"/>
              <a:gd name="connsiteX1091" fmla="*/ 1815656 w 2457450"/>
              <a:gd name="connsiteY1091" fmla="*/ 1556195 h 2181225"/>
              <a:gd name="connsiteX1092" fmla="*/ 1807083 w 2457450"/>
              <a:gd name="connsiteY1092" fmla="*/ 1547622 h 2181225"/>
              <a:gd name="connsiteX1093" fmla="*/ 1798511 w 2457450"/>
              <a:gd name="connsiteY1093" fmla="*/ 1556195 h 2181225"/>
              <a:gd name="connsiteX1094" fmla="*/ 1807083 w 2457450"/>
              <a:gd name="connsiteY1094" fmla="*/ 1564767 h 2181225"/>
              <a:gd name="connsiteX1095" fmla="*/ 1755077 w 2457450"/>
              <a:gd name="connsiteY1095" fmla="*/ 1587437 h 2181225"/>
              <a:gd name="connsiteX1096" fmla="*/ 1761268 w 2457450"/>
              <a:gd name="connsiteY1096" fmla="*/ 1581245 h 2181225"/>
              <a:gd name="connsiteX1097" fmla="*/ 1755077 w 2457450"/>
              <a:gd name="connsiteY1097" fmla="*/ 1575054 h 2181225"/>
              <a:gd name="connsiteX1098" fmla="*/ 1748885 w 2457450"/>
              <a:gd name="connsiteY1098" fmla="*/ 1581245 h 2181225"/>
              <a:gd name="connsiteX1099" fmla="*/ 1755077 w 2457450"/>
              <a:gd name="connsiteY1099" fmla="*/ 1587437 h 2181225"/>
              <a:gd name="connsiteX1100" fmla="*/ 1701641 w 2457450"/>
              <a:gd name="connsiteY1100" fmla="*/ 1612106 h 2181225"/>
              <a:gd name="connsiteX1101" fmla="*/ 1710785 w 2457450"/>
              <a:gd name="connsiteY1101" fmla="*/ 1602962 h 2181225"/>
              <a:gd name="connsiteX1102" fmla="*/ 1701641 w 2457450"/>
              <a:gd name="connsiteY1102" fmla="*/ 1593818 h 2181225"/>
              <a:gd name="connsiteX1103" fmla="*/ 1692497 w 2457450"/>
              <a:gd name="connsiteY1103" fmla="*/ 1602962 h 2181225"/>
              <a:gd name="connsiteX1104" fmla="*/ 1701641 w 2457450"/>
              <a:gd name="connsiteY1104" fmla="*/ 1612106 h 2181225"/>
              <a:gd name="connsiteX1105" fmla="*/ 1646968 w 2457450"/>
              <a:gd name="connsiteY1105" fmla="*/ 1630299 h 2181225"/>
              <a:gd name="connsiteX1106" fmla="*/ 1656112 w 2457450"/>
              <a:gd name="connsiteY1106" fmla="*/ 1621060 h 2181225"/>
              <a:gd name="connsiteX1107" fmla="*/ 1646968 w 2457450"/>
              <a:gd name="connsiteY1107" fmla="*/ 1611916 h 2181225"/>
              <a:gd name="connsiteX1108" fmla="*/ 1637824 w 2457450"/>
              <a:gd name="connsiteY1108" fmla="*/ 1621060 h 2181225"/>
              <a:gd name="connsiteX1109" fmla="*/ 1646968 w 2457450"/>
              <a:gd name="connsiteY1109" fmla="*/ 1630299 h 2181225"/>
              <a:gd name="connsiteX1110" fmla="*/ 1591151 w 2457450"/>
              <a:gd name="connsiteY1110" fmla="*/ 1641253 h 2181225"/>
              <a:gd name="connsiteX1111" fmla="*/ 1596676 w 2457450"/>
              <a:gd name="connsiteY1111" fmla="*/ 1635728 h 2181225"/>
              <a:gd name="connsiteX1112" fmla="*/ 1591151 w 2457450"/>
              <a:gd name="connsiteY1112" fmla="*/ 1630204 h 2181225"/>
              <a:gd name="connsiteX1113" fmla="*/ 1585627 w 2457450"/>
              <a:gd name="connsiteY1113" fmla="*/ 1635728 h 2181225"/>
              <a:gd name="connsiteX1114" fmla="*/ 1591151 w 2457450"/>
              <a:gd name="connsiteY1114" fmla="*/ 1641253 h 2181225"/>
              <a:gd name="connsiteX1115" fmla="*/ 1534573 w 2457450"/>
              <a:gd name="connsiteY1115" fmla="*/ 1652683 h 2181225"/>
              <a:gd name="connsiteX1116" fmla="*/ 1540574 w 2457450"/>
              <a:gd name="connsiteY1116" fmla="*/ 1646682 h 2181225"/>
              <a:gd name="connsiteX1117" fmla="*/ 1534573 w 2457450"/>
              <a:gd name="connsiteY1117" fmla="*/ 1640681 h 2181225"/>
              <a:gd name="connsiteX1118" fmla="*/ 1528572 w 2457450"/>
              <a:gd name="connsiteY1118" fmla="*/ 1646682 h 2181225"/>
              <a:gd name="connsiteX1119" fmla="*/ 1534573 w 2457450"/>
              <a:gd name="connsiteY1119" fmla="*/ 1652683 h 2181225"/>
              <a:gd name="connsiteX1120" fmla="*/ 1477423 w 2457450"/>
              <a:gd name="connsiteY1120" fmla="*/ 1661160 h 2181225"/>
              <a:gd name="connsiteX1121" fmla="*/ 1484471 w 2457450"/>
              <a:gd name="connsiteY1121" fmla="*/ 1654112 h 2181225"/>
              <a:gd name="connsiteX1122" fmla="*/ 1477423 w 2457450"/>
              <a:gd name="connsiteY1122" fmla="*/ 1647063 h 2181225"/>
              <a:gd name="connsiteX1123" fmla="*/ 1470374 w 2457450"/>
              <a:gd name="connsiteY1123" fmla="*/ 1654112 h 2181225"/>
              <a:gd name="connsiteX1124" fmla="*/ 1477423 w 2457450"/>
              <a:gd name="connsiteY1124" fmla="*/ 1661160 h 2181225"/>
              <a:gd name="connsiteX1125" fmla="*/ 1419892 w 2457450"/>
              <a:gd name="connsiteY1125" fmla="*/ 1662684 h 2181225"/>
              <a:gd name="connsiteX1126" fmla="*/ 1424845 w 2457450"/>
              <a:gd name="connsiteY1126" fmla="*/ 1657731 h 2181225"/>
              <a:gd name="connsiteX1127" fmla="*/ 1419892 w 2457450"/>
              <a:gd name="connsiteY1127" fmla="*/ 1652778 h 2181225"/>
              <a:gd name="connsiteX1128" fmla="*/ 1414939 w 2457450"/>
              <a:gd name="connsiteY1128" fmla="*/ 1657731 h 2181225"/>
              <a:gd name="connsiteX1129" fmla="*/ 1419892 w 2457450"/>
              <a:gd name="connsiteY1129" fmla="*/ 1662684 h 2181225"/>
              <a:gd name="connsiteX1130" fmla="*/ 1362266 w 2457450"/>
              <a:gd name="connsiteY1130" fmla="*/ 1664589 h 2181225"/>
              <a:gd name="connsiteX1131" fmla="*/ 1369124 w 2457450"/>
              <a:gd name="connsiteY1131" fmla="*/ 1657731 h 2181225"/>
              <a:gd name="connsiteX1132" fmla="*/ 1362266 w 2457450"/>
              <a:gd name="connsiteY1132" fmla="*/ 1650873 h 2181225"/>
              <a:gd name="connsiteX1133" fmla="*/ 1355408 w 2457450"/>
              <a:gd name="connsiteY1133" fmla="*/ 1657731 h 2181225"/>
              <a:gd name="connsiteX1134" fmla="*/ 1362266 w 2457450"/>
              <a:gd name="connsiteY1134" fmla="*/ 1664589 h 2181225"/>
              <a:gd name="connsiteX1135" fmla="*/ 1304639 w 2457450"/>
              <a:gd name="connsiteY1135" fmla="*/ 1661827 h 2181225"/>
              <a:gd name="connsiteX1136" fmla="*/ 1312355 w 2457450"/>
              <a:gd name="connsiteY1136" fmla="*/ 1654112 h 2181225"/>
              <a:gd name="connsiteX1137" fmla="*/ 1304639 w 2457450"/>
              <a:gd name="connsiteY1137" fmla="*/ 1646396 h 2181225"/>
              <a:gd name="connsiteX1138" fmla="*/ 1296924 w 2457450"/>
              <a:gd name="connsiteY1138" fmla="*/ 1654112 h 2181225"/>
              <a:gd name="connsiteX1139" fmla="*/ 1304639 w 2457450"/>
              <a:gd name="connsiteY1139" fmla="*/ 1661827 h 2181225"/>
              <a:gd name="connsiteX1140" fmla="*/ 1247489 w 2457450"/>
              <a:gd name="connsiteY1140" fmla="*/ 1654397 h 2181225"/>
              <a:gd name="connsiteX1141" fmla="*/ 1255205 w 2457450"/>
              <a:gd name="connsiteY1141" fmla="*/ 1646682 h 2181225"/>
              <a:gd name="connsiteX1142" fmla="*/ 1247489 w 2457450"/>
              <a:gd name="connsiteY1142" fmla="*/ 1638967 h 2181225"/>
              <a:gd name="connsiteX1143" fmla="*/ 1239774 w 2457450"/>
              <a:gd name="connsiteY1143" fmla="*/ 1646682 h 2181225"/>
              <a:gd name="connsiteX1144" fmla="*/ 1247489 w 2457450"/>
              <a:gd name="connsiteY1144" fmla="*/ 1654397 h 2181225"/>
              <a:gd name="connsiteX1145" fmla="*/ 1190911 w 2457450"/>
              <a:gd name="connsiteY1145" fmla="*/ 1643825 h 2181225"/>
              <a:gd name="connsiteX1146" fmla="*/ 1199007 w 2457450"/>
              <a:gd name="connsiteY1146" fmla="*/ 1635728 h 2181225"/>
              <a:gd name="connsiteX1147" fmla="*/ 1190911 w 2457450"/>
              <a:gd name="connsiteY1147" fmla="*/ 1627632 h 2181225"/>
              <a:gd name="connsiteX1148" fmla="*/ 1182815 w 2457450"/>
              <a:gd name="connsiteY1148" fmla="*/ 1635728 h 2181225"/>
              <a:gd name="connsiteX1149" fmla="*/ 1190911 w 2457450"/>
              <a:gd name="connsiteY1149" fmla="*/ 1643825 h 2181225"/>
              <a:gd name="connsiteX1150" fmla="*/ 1135190 w 2457450"/>
              <a:gd name="connsiteY1150" fmla="*/ 1631728 h 2181225"/>
              <a:gd name="connsiteX1151" fmla="*/ 1145858 w 2457450"/>
              <a:gd name="connsiteY1151" fmla="*/ 1621060 h 2181225"/>
              <a:gd name="connsiteX1152" fmla="*/ 1135190 w 2457450"/>
              <a:gd name="connsiteY1152" fmla="*/ 1610392 h 2181225"/>
              <a:gd name="connsiteX1153" fmla="*/ 1124522 w 2457450"/>
              <a:gd name="connsiteY1153" fmla="*/ 1621060 h 2181225"/>
              <a:gd name="connsiteX1154" fmla="*/ 1135190 w 2457450"/>
              <a:gd name="connsiteY1154" fmla="*/ 1631728 h 2181225"/>
              <a:gd name="connsiteX1155" fmla="*/ 1080421 w 2457450"/>
              <a:gd name="connsiteY1155" fmla="*/ 1615059 h 2181225"/>
              <a:gd name="connsiteX1156" fmla="*/ 1092613 w 2457450"/>
              <a:gd name="connsiteY1156" fmla="*/ 1602867 h 2181225"/>
              <a:gd name="connsiteX1157" fmla="*/ 1080421 w 2457450"/>
              <a:gd name="connsiteY1157" fmla="*/ 1590675 h 2181225"/>
              <a:gd name="connsiteX1158" fmla="*/ 1068229 w 2457450"/>
              <a:gd name="connsiteY1158" fmla="*/ 1602867 h 2181225"/>
              <a:gd name="connsiteX1159" fmla="*/ 1080421 w 2457450"/>
              <a:gd name="connsiteY1159" fmla="*/ 1615059 h 2181225"/>
              <a:gd name="connsiteX1160" fmla="*/ 1026986 w 2457450"/>
              <a:gd name="connsiteY1160" fmla="*/ 1591342 h 2181225"/>
              <a:gd name="connsiteX1161" fmla="*/ 1036987 w 2457450"/>
              <a:gd name="connsiteY1161" fmla="*/ 1581341 h 2181225"/>
              <a:gd name="connsiteX1162" fmla="*/ 1026986 w 2457450"/>
              <a:gd name="connsiteY1162" fmla="*/ 1571339 h 2181225"/>
              <a:gd name="connsiteX1163" fmla="*/ 1016984 w 2457450"/>
              <a:gd name="connsiteY1163" fmla="*/ 1581341 h 2181225"/>
              <a:gd name="connsiteX1164" fmla="*/ 1026986 w 2457450"/>
              <a:gd name="connsiteY1164" fmla="*/ 1591342 h 2181225"/>
              <a:gd name="connsiteX1165" fmla="*/ 975074 w 2457450"/>
              <a:gd name="connsiteY1165" fmla="*/ 1570958 h 2181225"/>
              <a:gd name="connsiteX1166" fmla="*/ 989838 w 2457450"/>
              <a:gd name="connsiteY1166" fmla="*/ 1556195 h 2181225"/>
              <a:gd name="connsiteX1167" fmla="*/ 975074 w 2457450"/>
              <a:gd name="connsiteY1167" fmla="*/ 1541431 h 2181225"/>
              <a:gd name="connsiteX1168" fmla="*/ 960311 w 2457450"/>
              <a:gd name="connsiteY1168" fmla="*/ 1556195 h 2181225"/>
              <a:gd name="connsiteX1169" fmla="*/ 975074 w 2457450"/>
              <a:gd name="connsiteY1169" fmla="*/ 1570958 h 2181225"/>
              <a:gd name="connsiteX1170" fmla="*/ 924782 w 2457450"/>
              <a:gd name="connsiteY1170" fmla="*/ 1540764 h 2181225"/>
              <a:gd name="connsiteX1171" fmla="*/ 937641 w 2457450"/>
              <a:gd name="connsiteY1171" fmla="*/ 1527905 h 2181225"/>
              <a:gd name="connsiteX1172" fmla="*/ 924782 w 2457450"/>
              <a:gd name="connsiteY1172" fmla="*/ 1515047 h 2181225"/>
              <a:gd name="connsiteX1173" fmla="*/ 911924 w 2457450"/>
              <a:gd name="connsiteY1173" fmla="*/ 1527905 h 2181225"/>
              <a:gd name="connsiteX1174" fmla="*/ 924782 w 2457450"/>
              <a:gd name="connsiteY1174" fmla="*/ 1540764 h 2181225"/>
              <a:gd name="connsiteX1175" fmla="*/ 876490 w 2457450"/>
              <a:gd name="connsiteY1175" fmla="*/ 1509998 h 2181225"/>
              <a:gd name="connsiteX1176" fmla="*/ 889921 w 2457450"/>
              <a:gd name="connsiteY1176" fmla="*/ 1496568 h 2181225"/>
              <a:gd name="connsiteX1177" fmla="*/ 876490 w 2457450"/>
              <a:gd name="connsiteY1177" fmla="*/ 1483138 h 2181225"/>
              <a:gd name="connsiteX1178" fmla="*/ 863060 w 2457450"/>
              <a:gd name="connsiteY1178" fmla="*/ 1496568 h 2181225"/>
              <a:gd name="connsiteX1179" fmla="*/ 876490 w 2457450"/>
              <a:gd name="connsiteY1179" fmla="*/ 1509998 h 2181225"/>
              <a:gd name="connsiteX1180" fmla="*/ 830294 w 2457450"/>
              <a:gd name="connsiteY1180" fmla="*/ 1473803 h 2181225"/>
              <a:gd name="connsiteX1181" fmla="*/ 842010 w 2457450"/>
              <a:gd name="connsiteY1181" fmla="*/ 1462088 h 2181225"/>
              <a:gd name="connsiteX1182" fmla="*/ 830294 w 2457450"/>
              <a:gd name="connsiteY1182" fmla="*/ 1450372 h 2181225"/>
              <a:gd name="connsiteX1183" fmla="*/ 818579 w 2457450"/>
              <a:gd name="connsiteY1183" fmla="*/ 1462088 h 2181225"/>
              <a:gd name="connsiteX1184" fmla="*/ 830294 w 2457450"/>
              <a:gd name="connsiteY1184" fmla="*/ 1473803 h 2181225"/>
              <a:gd name="connsiteX1185" fmla="*/ 786384 w 2457450"/>
              <a:gd name="connsiteY1185" fmla="*/ 1437037 h 2181225"/>
              <a:gd name="connsiteX1186" fmla="*/ 798767 w 2457450"/>
              <a:gd name="connsiteY1186" fmla="*/ 1424654 h 2181225"/>
              <a:gd name="connsiteX1187" fmla="*/ 786384 w 2457450"/>
              <a:gd name="connsiteY1187" fmla="*/ 1412272 h 2181225"/>
              <a:gd name="connsiteX1188" fmla="*/ 774002 w 2457450"/>
              <a:gd name="connsiteY1188" fmla="*/ 1424654 h 2181225"/>
              <a:gd name="connsiteX1189" fmla="*/ 786384 w 2457450"/>
              <a:gd name="connsiteY1189" fmla="*/ 1437037 h 2181225"/>
              <a:gd name="connsiteX1190" fmla="*/ 744950 w 2457450"/>
              <a:gd name="connsiteY1190" fmla="*/ 1392650 h 2181225"/>
              <a:gd name="connsiteX1191" fmla="*/ 753047 w 2457450"/>
              <a:gd name="connsiteY1191" fmla="*/ 1384554 h 2181225"/>
              <a:gd name="connsiteX1192" fmla="*/ 744950 w 2457450"/>
              <a:gd name="connsiteY1192" fmla="*/ 1376458 h 2181225"/>
              <a:gd name="connsiteX1193" fmla="*/ 736854 w 2457450"/>
              <a:gd name="connsiteY1193" fmla="*/ 1384554 h 2181225"/>
              <a:gd name="connsiteX1194" fmla="*/ 744950 w 2457450"/>
              <a:gd name="connsiteY1194" fmla="*/ 1392650 h 2181225"/>
              <a:gd name="connsiteX1195" fmla="*/ 706184 w 2457450"/>
              <a:gd name="connsiteY1195" fmla="*/ 1348645 h 2181225"/>
              <a:gd name="connsiteX1196" fmla="*/ 713042 w 2457450"/>
              <a:gd name="connsiteY1196" fmla="*/ 1341787 h 2181225"/>
              <a:gd name="connsiteX1197" fmla="*/ 706184 w 2457450"/>
              <a:gd name="connsiteY1197" fmla="*/ 1334929 h 2181225"/>
              <a:gd name="connsiteX1198" fmla="*/ 699326 w 2457450"/>
              <a:gd name="connsiteY1198" fmla="*/ 1341787 h 2181225"/>
              <a:gd name="connsiteX1199" fmla="*/ 706184 w 2457450"/>
              <a:gd name="connsiteY1199" fmla="*/ 1348645 h 2181225"/>
              <a:gd name="connsiteX1200" fmla="*/ 670274 w 2457450"/>
              <a:gd name="connsiteY1200" fmla="*/ 1303592 h 2181225"/>
              <a:gd name="connsiteX1201" fmla="*/ 677132 w 2457450"/>
              <a:gd name="connsiteY1201" fmla="*/ 1296734 h 2181225"/>
              <a:gd name="connsiteX1202" fmla="*/ 670274 w 2457450"/>
              <a:gd name="connsiteY1202" fmla="*/ 1289876 h 2181225"/>
              <a:gd name="connsiteX1203" fmla="*/ 663416 w 2457450"/>
              <a:gd name="connsiteY1203" fmla="*/ 1296734 h 2181225"/>
              <a:gd name="connsiteX1204" fmla="*/ 670274 w 2457450"/>
              <a:gd name="connsiteY1204" fmla="*/ 1303592 h 2181225"/>
              <a:gd name="connsiteX1205" fmla="*/ 637223 w 2457450"/>
              <a:gd name="connsiteY1205" fmla="*/ 1255490 h 2181225"/>
              <a:gd name="connsiteX1206" fmla="*/ 643223 w 2457450"/>
              <a:gd name="connsiteY1206" fmla="*/ 1249489 h 2181225"/>
              <a:gd name="connsiteX1207" fmla="*/ 637223 w 2457450"/>
              <a:gd name="connsiteY1207" fmla="*/ 1243489 h 2181225"/>
              <a:gd name="connsiteX1208" fmla="*/ 631222 w 2457450"/>
              <a:gd name="connsiteY1208" fmla="*/ 1249489 h 2181225"/>
              <a:gd name="connsiteX1209" fmla="*/ 637223 w 2457450"/>
              <a:gd name="connsiteY1209" fmla="*/ 1255490 h 2181225"/>
              <a:gd name="connsiteX1210" fmla="*/ 607409 w 2457450"/>
              <a:gd name="connsiteY1210" fmla="*/ 1204913 h 2181225"/>
              <a:gd name="connsiteX1211" fmla="*/ 612077 w 2457450"/>
              <a:gd name="connsiteY1211" fmla="*/ 1200245 h 2181225"/>
              <a:gd name="connsiteX1212" fmla="*/ 607409 w 2457450"/>
              <a:gd name="connsiteY1212" fmla="*/ 1195578 h 2181225"/>
              <a:gd name="connsiteX1213" fmla="*/ 602742 w 2457450"/>
              <a:gd name="connsiteY1213" fmla="*/ 1200245 h 2181225"/>
              <a:gd name="connsiteX1214" fmla="*/ 607409 w 2457450"/>
              <a:gd name="connsiteY1214" fmla="*/ 1204913 h 2181225"/>
              <a:gd name="connsiteX1215" fmla="*/ 580739 w 2457450"/>
              <a:gd name="connsiteY1215" fmla="*/ 1154430 h 2181225"/>
              <a:gd name="connsiteX1216" fmla="*/ 586073 w 2457450"/>
              <a:gd name="connsiteY1216" fmla="*/ 1149096 h 2181225"/>
              <a:gd name="connsiteX1217" fmla="*/ 580739 w 2457450"/>
              <a:gd name="connsiteY1217" fmla="*/ 1143762 h 2181225"/>
              <a:gd name="connsiteX1218" fmla="*/ 575405 w 2457450"/>
              <a:gd name="connsiteY1218" fmla="*/ 1149096 h 2181225"/>
              <a:gd name="connsiteX1219" fmla="*/ 580739 w 2457450"/>
              <a:gd name="connsiteY1219" fmla="*/ 1154430 h 2181225"/>
              <a:gd name="connsiteX1220" fmla="*/ 557403 w 2457450"/>
              <a:gd name="connsiteY1220" fmla="*/ 1101662 h 2181225"/>
              <a:gd name="connsiteX1221" fmla="*/ 562737 w 2457450"/>
              <a:gd name="connsiteY1221" fmla="*/ 1096328 h 2181225"/>
              <a:gd name="connsiteX1222" fmla="*/ 557403 w 2457450"/>
              <a:gd name="connsiteY1222" fmla="*/ 1090994 h 2181225"/>
              <a:gd name="connsiteX1223" fmla="*/ 552069 w 2457450"/>
              <a:gd name="connsiteY1223" fmla="*/ 1096328 h 2181225"/>
              <a:gd name="connsiteX1224" fmla="*/ 557403 w 2457450"/>
              <a:gd name="connsiteY1224" fmla="*/ 1101662 h 2181225"/>
              <a:gd name="connsiteX1225" fmla="*/ 537496 w 2457450"/>
              <a:gd name="connsiteY1225" fmla="*/ 1047750 h 2181225"/>
              <a:gd name="connsiteX1226" fmla="*/ 543020 w 2457450"/>
              <a:gd name="connsiteY1226" fmla="*/ 1042226 h 2181225"/>
              <a:gd name="connsiteX1227" fmla="*/ 537496 w 2457450"/>
              <a:gd name="connsiteY1227" fmla="*/ 1036701 h 2181225"/>
              <a:gd name="connsiteX1228" fmla="*/ 531971 w 2457450"/>
              <a:gd name="connsiteY1228" fmla="*/ 1042226 h 2181225"/>
              <a:gd name="connsiteX1229" fmla="*/ 537496 w 2457450"/>
              <a:gd name="connsiteY1229" fmla="*/ 1047750 h 2181225"/>
              <a:gd name="connsiteX1230" fmla="*/ 521018 w 2457450"/>
              <a:gd name="connsiteY1230" fmla="*/ 990981 h 2181225"/>
              <a:gd name="connsiteX1231" fmla="*/ 525113 w 2457450"/>
              <a:gd name="connsiteY1231" fmla="*/ 986885 h 2181225"/>
              <a:gd name="connsiteX1232" fmla="*/ 521018 w 2457450"/>
              <a:gd name="connsiteY1232" fmla="*/ 982790 h 2181225"/>
              <a:gd name="connsiteX1233" fmla="*/ 516922 w 2457450"/>
              <a:gd name="connsiteY1233" fmla="*/ 986885 h 2181225"/>
              <a:gd name="connsiteX1234" fmla="*/ 521018 w 2457450"/>
              <a:gd name="connsiteY1234" fmla="*/ 990981 h 2181225"/>
              <a:gd name="connsiteX1235" fmla="*/ 508254 w 2457450"/>
              <a:gd name="connsiteY1235" fmla="*/ 934593 h 2181225"/>
              <a:gd name="connsiteX1236" fmla="*/ 512064 w 2457450"/>
              <a:gd name="connsiteY1236" fmla="*/ 930783 h 2181225"/>
              <a:gd name="connsiteX1237" fmla="*/ 508254 w 2457450"/>
              <a:gd name="connsiteY1237" fmla="*/ 926973 h 2181225"/>
              <a:gd name="connsiteX1238" fmla="*/ 504444 w 2457450"/>
              <a:gd name="connsiteY1238" fmla="*/ 930783 h 2181225"/>
              <a:gd name="connsiteX1239" fmla="*/ 508254 w 2457450"/>
              <a:gd name="connsiteY1239" fmla="*/ 934593 h 2181225"/>
              <a:gd name="connsiteX1240" fmla="*/ 499015 w 2457450"/>
              <a:gd name="connsiteY1240" fmla="*/ 878300 h 2181225"/>
              <a:gd name="connsiteX1241" fmla="*/ 503492 w 2457450"/>
              <a:gd name="connsiteY1241" fmla="*/ 873824 h 2181225"/>
              <a:gd name="connsiteX1242" fmla="*/ 499015 w 2457450"/>
              <a:gd name="connsiteY1242" fmla="*/ 869347 h 2181225"/>
              <a:gd name="connsiteX1243" fmla="*/ 494538 w 2457450"/>
              <a:gd name="connsiteY1243" fmla="*/ 873824 h 2181225"/>
              <a:gd name="connsiteX1244" fmla="*/ 499015 w 2457450"/>
              <a:gd name="connsiteY1244" fmla="*/ 878300 h 2181225"/>
              <a:gd name="connsiteX1245" fmla="*/ 493490 w 2457450"/>
              <a:gd name="connsiteY1245" fmla="*/ 819912 h 2181225"/>
              <a:gd name="connsiteX1246" fmla="*/ 496919 w 2457450"/>
              <a:gd name="connsiteY1246" fmla="*/ 816483 h 2181225"/>
              <a:gd name="connsiteX1247" fmla="*/ 493490 w 2457450"/>
              <a:gd name="connsiteY1247" fmla="*/ 813054 h 2181225"/>
              <a:gd name="connsiteX1248" fmla="*/ 490061 w 2457450"/>
              <a:gd name="connsiteY1248" fmla="*/ 816483 h 2181225"/>
              <a:gd name="connsiteX1249" fmla="*/ 493490 w 2457450"/>
              <a:gd name="connsiteY1249" fmla="*/ 819912 h 2181225"/>
              <a:gd name="connsiteX1250" fmla="*/ 491681 w 2457450"/>
              <a:gd name="connsiteY1250" fmla="*/ 762000 h 2181225"/>
              <a:gd name="connsiteX1251" fmla="*/ 494919 w 2457450"/>
              <a:gd name="connsiteY1251" fmla="*/ 758762 h 2181225"/>
              <a:gd name="connsiteX1252" fmla="*/ 491681 w 2457450"/>
              <a:gd name="connsiteY1252" fmla="*/ 755523 h 2181225"/>
              <a:gd name="connsiteX1253" fmla="*/ 488442 w 2457450"/>
              <a:gd name="connsiteY1253" fmla="*/ 758762 h 2181225"/>
              <a:gd name="connsiteX1254" fmla="*/ 491681 w 2457450"/>
              <a:gd name="connsiteY1254" fmla="*/ 762000 h 2181225"/>
              <a:gd name="connsiteX1255" fmla="*/ 493490 w 2457450"/>
              <a:gd name="connsiteY1255" fmla="*/ 703993 h 2181225"/>
              <a:gd name="connsiteX1256" fmla="*/ 496253 w 2457450"/>
              <a:gd name="connsiteY1256" fmla="*/ 701231 h 2181225"/>
              <a:gd name="connsiteX1257" fmla="*/ 493490 w 2457450"/>
              <a:gd name="connsiteY1257" fmla="*/ 698468 h 2181225"/>
              <a:gd name="connsiteX1258" fmla="*/ 490728 w 2457450"/>
              <a:gd name="connsiteY1258" fmla="*/ 701231 h 2181225"/>
              <a:gd name="connsiteX1259" fmla="*/ 493490 w 2457450"/>
              <a:gd name="connsiteY1259" fmla="*/ 703993 h 2181225"/>
              <a:gd name="connsiteX1260" fmla="*/ 499015 w 2457450"/>
              <a:gd name="connsiteY1260" fmla="*/ 646557 h 2181225"/>
              <a:gd name="connsiteX1261" fmla="*/ 501777 w 2457450"/>
              <a:gd name="connsiteY1261" fmla="*/ 643795 h 2181225"/>
              <a:gd name="connsiteX1262" fmla="*/ 499015 w 2457450"/>
              <a:gd name="connsiteY1262" fmla="*/ 641033 h 2181225"/>
              <a:gd name="connsiteX1263" fmla="*/ 496253 w 2457450"/>
              <a:gd name="connsiteY1263" fmla="*/ 643795 h 2181225"/>
              <a:gd name="connsiteX1264" fmla="*/ 499015 w 2457450"/>
              <a:gd name="connsiteY1264" fmla="*/ 646557 h 2181225"/>
              <a:gd name="connsiteX1265" fmla="*/ 508254 w 2457450"/>
              <a:gd name="connsiteY1265" fmla="*/ 589026 h 2181225"/>
              <a:gd name="connsiteX1266" fmla="*/ 510350 w 2457450"/>
              <a:gd name="connsiteY1266" fmla="*/ 586931 h 2181225"/>
              <a:gd name="connsiteX1267" fmla="*/ 508254 w 2457450"/>
              <a:gd name="connsiteY1267" fmla="*/ 584835 h 2181225"/>
              <a:gd name="connsiteX1268" fmla="*/ 506159 w 2457450"/>
              <a:gd name="connsiteY1268" fmla="*/ 586931 h 2181225"/>
              <a:gd name="connsiteX1269" fmla="*/ 508254 w 2457450"/>
              <a:gd name="connsiteY1269" fmla="*/ 589026 h 2181225"/>
              <a:gd name="connsiteX1270" fmla="*/ 521018 w 2457450"/>
              <a:gd name="connsiteY1270" fmla="*/ 531971 h 2181225"/>
              <a:gd name="connsiteX1271" fmla="*/ 522256 w 2457450"/>
              <a:gd name="connsiteY1271" fmla="*/ 530733 h 2181225"/>
              <a:gd name="connsiteX1272" fmla="*/ 521018 w 2457450"/>
              <a:gd name="connsiteY1272" fmla="*/ 529495 h 2181225"/>
              <a:gd name="connsiteX1273" fmla="*/ 519779 w 2457450"/>
              <a:gd name="connsiteY1273" fmla="*/ 530733 h 2181225"/>
              <a:gd name="connsiteX1274" fmla="*/ 521018 w 2457450"/>
              <a:gd name="connsiteY1274" fmla="*/ 531971 h 2181225"/>
              <a:gd name="connsiteX1275" fmla="*/ 537496 w 2457450"/>
              <a:gd name="connsiteY1275" fmla="*/ 477584 h 2181225"/>
              <a:gd name="connsiteX1276" fmla="*/ 539591 w 2457450"/>
              <a:gd name="connsiteY1276" fmla="*/ 475488 h 2181225"/>
              <a:gd name="connsiteX1277" fmla="*/ 537496 w 2457450"/>
              <a:gd name="connsiteY1277" fmla="*/ 473393 h 2181225"/>
              <a:gd name="connsiteX1278" fmla="*/ 535400 w 2457450"/>
              <a:gd name="connsiteY1278" fmla="*/ 475488 h 2181225"/>
              <a:gd name="connsiteX1279" fmla="*/ 537496 w 2457450"/>
              <a:gd name="connsiteY1279" fmla="*/ 477584 h 2181225"/>
              <a:gd name="connsiteX1280" fmla="*/ 557403 w 2457450"/>
              <a:gd name="connsiteY1280" fmla="*/ 422148 h 2181225"/>
              <a:gd name="connsiteX1281" fmla="*/ 558260 w 2457450"/>
              <a:gd name="connsiteY1281" fmla="*/ 421291 h 2181225"/>
              <a:gd name="connsiteX1282" fmla="*/ 557403 w 2457450"/>
              <a:gd name="connsiteY1282" fmla="*/ 420434 h 2181225"/>
              <a:gd name="connsiteX1283" fmla="*/ 556546 w 2457450"/>
              <a:gd name="connsiteY1283" fmla="*/ 421291 h 2181225"/>
              <a:gd name="connsiteX1284" fmla="*/ 557403 w 2457450"/>
              <a:gd name="connsiteY1284" fmla="*/ 422148 h 2181225"/>
              <a:gd name="connsiteX1285" fmla="*/ 580739 w 2457450"/>
              <a:gd name="connsiteY1285" fmla="*/ 369856 h 2181225"/>
              <a:gd name="connsiteX1286" fmla="*/ 581978 w 2457450"/>
              <a:gd name="connsiteY1286" fmla="*/ 368618 h 2181225"/>
              <a:gd name="connsiteX1287" fmla="*/ 580739 w 2457450"/>
              <a:gd name="connsiteY1287" fmla="*/ 367284 h 2181225"/>
              <a:gd name="connsiteX1288" fmla="*/ 579501 w 2457450"/>
              <a:gd name="connsiteY1288" fmla="*/ 368618 h 2181225"/>
              <a:gd name="connsiteX1289" fmla="*/ 580739 w 2457450"/>
              <a:gd name="connsiteY1289" fmla="*/ 369856 h 2181225"/>
              <a:gd name="connsiteX1290" fmla="*/ 607409 w 2457450"/>
              <a:gd name="connsiteY1290" fmla="*/ 318135 h 2181225"/>
              <a:gd name="connsiteX1291" fmla="*/ 608076 w 2457450"/>
              <a:gd name="connsiteY1291" fmla="*/ 317468 h 2181225"/>
              <a:gd name="connsiteX1292" fmla="*/ 607409 w 2457450"/>
              <a:gd name="connsiteY1292" fmla="*/ 316801 h 2181225"/>
              <a:gd name="connsiteX1293" fmla="*/ 606743 w 2457450"/>
              <a:gd name="connsiteY1293" fmla="*/ 317468 h 2181225"/>
              <a:gd name="connsiteX1294" fmla="*/ 607409 w 2457450"/>
              <a:gd name="connsiteY1294" fmla="*/ 318135 h 2181225"/>
              <a:gd name="connsiteX1295" fmla="*/ 637223 w 2457450"/>
              <a:gd name="connsiteY1295" fmla="*/ 269462 h 2181225"/>
              <a:gd name="connsiteX1296" fmla="*/ 638461 w 2457450"/>
              <a:gd name="connsiteY1296" fmla="*/ 268224 h 2181225"/>
              <a:gd name="connsiteX1297" fmla="*/ 637223 w 2457450"/>
              <a:gd name="connsiteY1297" fmla="*/ 266891 h 2181225"/>
              <a:gd name="connsiteX1298" fmla="*/ 635984 w 2457450"/>
              <a:gd name="connsiteY1298" fmla="*/ 268224 h 2181225"/>
              <a:gd name="connsiteX1299" fmla="*/ 637223 w 2457450"/>
              <a:gd name="connsiteY1299" fmla="*/ 269462 h 2181225"/>
              <a:gd name="connsiteX1300" fmla="*/ 670274 w 2457450"/>
              <a:gd name="connsiteY1300" fmla="*/ 221742 h 2181225"/>
              <a:gd name="connsiteX1301" fmla="*/ 671132 w 2457450"/>
              <a:gd name="connsiteY1301" fmla="*/ 220885 h 2181225"/>
              <a:gd name="connsiteX1302" fmla="*/ 670274 w 2457450"/>
              <a:gd name="connsiteY1302" fmla="*/ 220028 h 2181225"/>
              <a:gd name="connsiteX1303" fmla="*/ 669417 w 2457450"/>
              <a:gd name="connsiteY1303" fmla="*/ 220885 h 2181225"/>
              <a:gd name="connsiteX1304" fmla="*/ 670274 w 2457450"/>
              <a:gd name="connsiteY1304" fmla="*/ 221742 h 2181225"/>
              <a:gd name="connsiteX1305" fmla="*/ 706184 w 2457450"/>
              <a:gd name="connsiteY1305" fmla="*/ 176403 h 2181225"/>
              <a:gd name="connsiteX1306" fmla="*/ 706850 w 2457450"/>
              <a:gd name="connsiteY1306" fmla="*/ 175736 h 2181225"/>
              <a:gd name="connsiteX1307" fmla="*/ 706184 w 2457450"/>
              <a:gd name="connsiteY1307" fmla="*/ 175069 h 2181225"/>
              <a:gd name="connsiteX1308" fmla="*/ 705517 w 2457450"/>
              <a:gd name="connsiteY1308" fmla="*/ 175736 h 2181225"/>
              <a:gd name="connsiteX1309" fmla="*/ 706184 w 2457450"/>
              <a:gd name="connsiteY1309" fmla="*/ 176403 h 2181225"/>
              <a:gd name="connsiteX1310" fmla="*/ 744950 w 2457450"/>
              <a:gd name="connsiteY1310" fmla="*/ 133731 h 2181225"/>
              <a:gd name="connsiteX1311" fmla="*/ 745617 w 2457450"/>
              <a:gd name="connsiteY1311" fmla="*/ 133064 h 2181225"/>
              <a:gd name="connsiteX1312" fmla="*/ 744950 w 2457450"/>
              <a:gd name="connsiteY1312" fmla="*/ 132398 h 2181225"/>
              <a:gd name="connsiteX1313" fmla="*/ 744284 w 2457450"/>
              <a:gd name="connsiteY1313" fmla="*/ 133064 h 2181225"/>
              <a:gd name="connsiteX1314" fmla="*/ 744950 w 2457450"/>
              <a:gd name="connsiteY1314" fmla="*/ 133731 h 2181225"/>
              <a:gd name="connsiteX1315" fmla="*/ 786384 w 2457450"/>
              <a:gd name="connsiteY1315" fmla="*/ 93250 h 2181225"/>
              <a:gd name="connsiteX1316" fmla="*/ 786575 w 2457450"/>
              <a:gd name="connsiteY1316" fmla="*/ 93059 h 2181225"/>
              <a:gd name="connsiteX1317" fmla="*/ 786384 w 2457450"/>
              <a:gd name="connsiteY1317" fmla="*/ 92869 h 2181225"/>
              <a:gd name="connsiteX1318" fmla="*/ 786194 w 2457450"/>
              <a:gd name="connsiteY1318" fmla="*/ 93059 h 2181225"/>
              <a:gd name="connsiteX1319" fmla="*/ 786384 w 2457450"/>
              <a:gd name="connsiteY1319" fmla="*/ 93250 h 2181225"/>
              <a:gd name="connsiteX1320" fmla="*/ 2273903 w 2457450"/>
              <a:gd name="connsiteY1320" fmla="*/ 587121 h 2181225"/>
              <a:gd name="connsiteX1321" fmla="*/ 2274094 w 2457450"/>
              <a:gd name="connsiteY1321" fmla="*/ 586931 h 2181225"/>
              <a:gd name="connsiteX1322" fmla="*/ 2273903 w 2457450"/>
              <a:gd name="connsiteY1322" fmla="*/ 586740 h 2181225"/>
              <a:gd name="connsiteX1323" fmla="*/ 2273713 w 2457450"/>
              <a:gd name="connsiteY1323" fmla="*/ 586931 h 2181225"/>
              <a:gd name="connsiteX1324" fmla="*/ 2273903 w 2457450"/>
              <a:gd name="connsiteY1324" fmla="*/ 587121 h 2181225"/>
              <a:gd name="connsiteX1325" fmla="*/ 2283047 w 2457450"/>
              <a:gd name="connsiteY1325" fmla="*/ 643985 h 2181225"/>
              <a:gd name="connsiteX1326" fmla="*/ 2283238 w 2457450"/>
              <a:gd name="connsiteY1326" fmla="*/ 643795 h 2181225"/>
              <a:gd name="connsiteX1327" fmla="*/ 2283047 w 2457450"/>
              <a:gd name="connsiteY1327" fmla="*/ 643604 h 2181225"/>
              <a:gd name="connsiteX1328" fmla="*/ 2282857 w 2457450"/>
              <a:gd name="connsiteY1328" fmla="*/ 643795 h 2181225"/>
              <a:gd name="connsiteX1329" fmla="*/ 2283047 w 2457450"/>
              <a:gd name="connsiteY1329" fmla="*/ 643985 h 2181225"/>
              <a:gd name="connsiteX1330" fmla="*/ 2288667 w 2457450"/>
              <a:gd name="connsiteY1330" fmla="*/ 701421 h 2181225"/>
              <a:gd name="connsiteX1331" fmla="*/ 2288858 w 2457450"/>
              <a:gd name="connsiteY1331" fmla="*/ 701231 h 2181225"/>
              <a:gd name="connsiteX1332" fmla="*/ 2288667 w 2457450"/>
              <a:gd name="connsiteY1332" fmla="*/ 701040 h 2181225"/>
              <a:gd name="connsiteX1333" fmla="*/ 2288477 w 2457450"/>
              <a:gd name="connsiteY1333" fmla="*/ 701231 h 2181225"/>
              <a:gd name="connsiteX1334" fmla="*/ 2288667 w 2457450"/>
              <a:gd name="connsiteY1334" fmla="*/ 701421 h 2181225"/>
              <a:gd name="connsiteX1335" fmla="*/ 2354675 w 2457450"/>
              <a:gd name="connsiteY1335" fmla="*/ 759428 h 2181225"/>
              <a:gd name="connsiteX1336" fmla="*/ 2355342 w 2457450"/>
              <a:gd name="connsiteY1336" fmla="*/ 758762 h 2181225"/>
              <a:gd name="connsiteX1337" fmla="*/ 2354675 w 2457450"/>
              <a:gd name="connsiteY1337" fmla="*/ 758095 h 2181225"/>
              <a:gd name="connsiteX1338" fmla="*/ 2354009 w 2457450"/>
              <a:gd name="connsiteY1338" fmla="*/ 758762 h 2181225"/>
              <a:gd name="connsiteX1339" fmla="*/ 2354675 w 2457450"/>
              <a:gd name="connsiteY1339" fmla="*/ 759428 h 2181225"/>
              <a:gd name="connsiteX1340" fmla="*/ 2352961 w 2457450"/>
              <a:gd name="connsiteY1340" fmla="*/ 818388 h 2181225"/>
              <a:gd name="connsiteX1341" fmla="*/ 2354866 w 2457450"/>
              <a:gd name="connsiteY1341" fmla="*/ 816483 h 2181225"/>
              <a:gd name="connsiteX1342" fmla="*/ 2352961 w 2457450"/>
              <a:gd name="connsiteY1342" fmla="*/ 814578 h 2181225"/>
              <a:gd name="connsiteX1343" fmla="*/ 2351056 w 2457450"/>
              <a:gd name="connsiteY1343" fmla="*/ 816483 h 2181225"/>
              <a:gd name="connsiteX1344" fmla="*/ 2352961 w 2457450"/>
              <a:gd name="connsiteY1344" fmla="*/ 818388 h 2181225"/>
              <a:gd name="connsiteX1345" fmla="*/ 2347817 w 2457450"/>
              <a:gd name="connsiteY1345" fmla="*/ 875348 h 2181225"/>
              <a:gd name="connsiteX1346" fmla="*/ 2349341 w 2457450"/>
              <a:gd name="connsiteY1346" fmla="*/ 873824 h 2181225"/>
              <a:gd name="connsiteX1347" fmla="*/ 2347817 w 2457450"/>
              <a:gd name="connsiteY1347" fmla="*/ 872300 h 2181225"/>
              <a:gd name="connsiteX1348" fmla="*/ 2346293 w 2457450"/>
              <a:gd name="connsiteY1348" fmla="*/ 873824 h 2181225"/>
              <a:gd name="connsiteX1349" fmla="*/ 2347817 w 2457450"/>
              <a:gd name="connsiteY1349" fmla="*/ 875348 h 2181225"/>
              <a:gd name="connsiteX1350" fmla="*/ 2339245 w 2457450"/>
              <a:gd name="connsiteY1350" fmla="*/ 932402 h 2181225"/>
              <a:gd name="connsiteX1351" fmla="*/ 2340769 w 2457450"/>
              <a:gd name="connsiteY1351" fmla="*/ 930878 h 2181225"/>
              <a:gd name="connsiteX1352" fmla="*/ 2339245 w 2457450"/>
              <a:gd name="connsiteY1352" fmla="*/ 929354 h 2181225"/>
              <a:gd name="connsiteX1353" fmla="*/ 2337721 w 2457450"/>
              <a:gd name="connsiteY1353" fmla="*/ 930878 h 2181225"/>
              <a:gd name="connsiteX1354" fmla="*/ 2339245 w 2457450"/>
              <a:gd name="connsiteY1354" fmla="*/ 932402 h 2181225"/>
              <a:gd name="connsiteX1355" fmla="*/ 2327243 w 2457450"/>
              <a:gd name="connsiteY1355" fmla="*/ 988600 h 2181225"/>
              <a:gd name="connsiteX1356" fmla="*/ 2328577 w 2457450"/>
              <a:gd name="connsiteY1356" fmla="*/ 987362 h 2181225"/>
              <a:gd name="connsiteX1357" fmla="*/ 2327243 w 2457450"/>
              <a:gd name="connsiteY1357" fmla="*/ 986123 h 2181225"/>
              <a:gd name="connsiteX1358" fmla="*/ 2326005 w 2457450"/>
              <a:gd name="connsiteY1358" fmla="*/ 987362 h 2181225"/>
              <a:gd name="connsiteX1359" fmla="*/ 2327243 w 2457450"/>
              <a:gd name="connsiteY1359" fmla="*/ 988600 h 2181225"/>
              <a:gd name="connsiteX1360" fmla="*/ 2311908 w 2457450"/>
              <a:gd name="connsiteY1360" fmla="*/ 1046893 h 2181225"/>
              <a:gd name="connsiteX1361" fmla="*/ 2316004 w 2457450"/>
              <a:gd name="connsiteY1361" fmla="*/ 1042797 h 2181225"/>
              <a:gd name="connsiteX1362" fmla="*/ 2311908 w 2457450"/>
              <a:gd name="connsiteY1362" fmla="*/ 1038701 h 2181225"/>
              <a:gd name="connsiteX1363" fmla="*/ 2307812 w 2457450"/>
              <a:gd name="connsiteY1363" fmla="*/ 1042797 h 2181225"/>
              <a:gd name="connsiteX1364" fmla="*/ 2311908 w 2457450"/>
              <a:gd name="connsiteY1364" fmla="*/ 1046893 h 2181225"/>
              <a:gd name="connsiteX1365" fmla="*/ 2293239 w 2457450"/>
              <a:gd name="connsiteY1365" fmla="*/ 1104519 h 2181225"/>
              <a:gd name="connsiteX1366" fmla="*/ 2300288 w 2457450"/>
              <a:gd name="connsiteY1366" fmla="*/ 1097471 h 2181225"/>
              <a:gd name="connsiteX1367" fmla="*/ 2293239 w 2457450"/>
              <a:gd name="connsiteY1367" fmla="*/ 1090422 h 2181225"/>
              <a:gd name="connsiteX1368" fmla="*/ 2286191 w 2457450"/>
              <a:gd name="connsiteY1368" fmla="*/ 1097471 h 2181225"/>
              <a:gd name="connsiteX1369" fmla="*/ 2293239 w 2457450"/>
              <a:gd name="connsiteY1369" fmla="*/ 1104519 h 2181225"/>
              <a:gd name="connsiteX1370" fmla="*/ 2271427 w 2457450"/>
              <a:gd name="connsiteY1370" fmla="*/ 1153382 h 2181225"/>
              <a:gd name="connsiteX1371" fmla="*/ 2273999 w 2457450"/>
              <a:gd name="connsiteY1371" fmla="*/ 1150811 h 2181225"/>
              <a:gd name="connsiteX1372" fmla="*/ 2271427 w 2457450"/>
              <a:gd name="connsiteY1372" fmla="*/ 1148239 h 2181225"/>
              <a:gd name="connsiteX1373" fmla="*/ 2268855 w 2457450"/>
              <a:gd name="connsiteY1373" fmla="*/ 1150811 h 2181225"/>
              <a:gd name="connsiteX1374" fmla="*/ 2271427 w 2457450"/>
              <a:gd name="connsiteY1374" fmla="*/ 1153382 h 2181225"/>
              <a:gd name="connsiteX1375" fmla="*/ 2246376 w 2457450"/>
              <a:gd name="connsiteY1375" fmla="*/ 1208246 h 2181225"/>
              <a:gd name="connsiteX1376" fmla="*/ 2251901 w 2457450"/>
              <a:gd name="connsiteY1376" fmla="*/ 1202722 h 2181225"/>
              <a:gd name="connsiteX1377" fmla="*/ 2246376 w 2457450"/>
              <a:gd name="connsiteY1377" fmla="*/ 1197197 h 2181225"/>
              <a:gd name="connsiteX1378" fmla="*/ 2240852 w 2457450"/>
              <a:gd name="connsiteY1378" fmla="*/ 1202722 h 2181225"/>
              <a:gd name="connsiteX1379" fmla="*/ 2246376 w 2457450"/>
              <a:gd name="connsiteY1379" fmla="*/ 1208246 h 2181225"/>
              <a:gd name="connsiteX1380" fmla="*/ 2218277 w 2457450"/>
              <a:gd name="connsiteY1380" fmla="*/ 1257586 h 2181225"/>
              <a:gd name="connsiteX1381" fmla="*/ 2222754 w 2457450"/>
              <a:gd name="connsiteY1381" fmla="*/ 1253109 h 2181225"/>
              <a:gd name="connsiteX1382" fmla="*/ 2218277 w 2457450"/>
              <a:gd name="connsiteY1382" fmla="*/ 1248632 h 2181225"/>
              <a:gd name="connsiteX1383" fmla="*/ 2213801 w 2457450"/>
              <a:gd name="connsiteY1383" fmla="*/ 1253109 h 2181225"/>
              <a:gd name="connsiteX1384" fmla="*/ 2218277 w 2457450"/>
              <a:gd name="connsiteY1384" fmla="*/ 1257586 h 2181225"/>
              <a:gd name="connsiteX1385" fmla="*/ 2187226 w 2457450"/>
              <a:gd name="connsiteY1385" fmla="*/ 1303592 h 2181225"/>
              <a:gd name="connsiteX1386" fmla="*/ 2189131 w 2457450"/>
              <a:gd name="connsiteY1386" fmla="*/ 1301687 h 2181225"/>
              <a:gd name="connsiteX1387" fmla="*/ 2187226 w 2457450"/>
              <a:gd name="connsiteY1387" fmla="*/ 1299782 h 2181225"/>
              <a:gd name="connsiteX1388" fmla="*/ 2185321 w 2457450"/>
              <a:gd name="connsiteY1388" fmla="*/ 1301687 h 2181225"/>
              <a:gd name="connsiteX1389" fmla="*/ 2187226 w 2457450"/>
              <a:gd name="connsiteY1389" fmla="*/ 1303592 h 2181225"/>
              <a:gd name="connsiteX1390" fmla="*/ 2153412 w 2457450"/>
              <a:gd name="connsiteY1390" fmla="*/ 1351693 h 2181225"/>
              <a:gd name="connsiteX1391" fmla="*/ 2156841 w 2457450"/>
              <a:gd name="connsiteY1391" fmla="*/ 1348264 h 2181225"/>
              <a:gd name="connsiteX1392" fmla="*/ 2153412 w 2457450"/>
              <a:gd name="connsiteY1392" fmla="*/ 1344835 h 2181225"/>
              <a:gd name="connsiteX1393" fmla="*/ 2149983 w 2457450"/>
              <a:gd name="connsiteY1393" fmla="*/ 1348264 h 2181225"/>
              <a:gd name="connsiteX1394" fmla="*/ 2153412 w 2457450"/>
              <a:gd name="connsiteY1394" fmla="*/ 1351693 h 2181225"/>
              <a:gd name="connsiteX1395" fmla="*/ 2116741 w 2457450"/>
              <a:gd name="connsiteY1395" fmla="*/ 1396079 h 2181225"/>
              <a:gd name="connsiteX1396" fmla="*/ 2119979 w 2457450"/>
              <a:gd name="connsiteY1396" fmla="*/ 1392841 h 2181225"/>
              <a:gd name="connsiteX1397" fmla="*/ 2116741 w 2457450"/>
              <a:gd name="connsiteY1397" fmla="*/ 1389602 h 2181225"/>
              <a:gd name="connsiteX1398" fmla="*/ 2113502 w 2457450"/>
              <a:gd name="connsiteY1398" fmla="*/ 1392841 h 2181225"/>
              <a:gd name="connsiteX1399" fmla="*/ 2116741 w 2457450"/>
              <a:gd name="connsiteY1399" fmla="*/ 1396079 h 2181225"/>
              <a:gd name="connsiteX1400" fmla="*/ 2077593 w 2457450"/>
              <a:gd name="connsiteY1400" fmla="*/ 1438370 h 2181225"/>
              <a:gd name="connsiteX1401" fmla="*/ 2080832 w 2457450"/>
              <a:gd name="connsiteY1401" fmla="*/ 1435132 h 2181225"/>
              <a:gd name="connsiteX1402" fmla="*/ 2077593 w 2457450"/>
              <a:gd name="connsiteY1402" fmla="*/ 1431893 h 2181225"/>
              <a:gd name="connsiteX1403" fmla="*/ 2074355 w 2457450"/>
              <a:gd name="connsiteY1403" fmla="*/ 1435132 h 2181225"/>
              <a:gd name="connsiteX1404" fmla="*/ 2077593 w 2457450"/>
              <a:gd name="connsiteY1404" fmla="*/ 1438370 h 2181225"/>
              <a:gd name="connsiteX1405" fmla="*/ 2035874 w 2457450"/>
              <a:gd name="connsiteY1405" fmla="*/ 1480280 h 2181225"/>
              <a:gd name="connsiteX1406" fmla="*/ 2041208 w 2457450"/>
              <a:gd name="connsiteY1406" fmla="*/ 1474946 h 2181225"/>
              <a:gd name="connsiteX1407" fmla="*/ 2035874 w 2457450"/>
              <a:gd name="connsiteY1407" fmla="*/ 1469612 h 2181225"/>
              <a:gd name="connsiteX1408" fmla="*/ 2030539 w 2457450"/>
              <a:gd name="connsiteY1408" fmla="*/ 1474946 h 2181225"/>
              <a:gd name="connsiteX1409" fmla="*/ 2035874 w 2457450"/>
              <a:gd name="connsiteY1409" fmla="*/ 1480280 h 2181225"/>
              <a:gd name="connsiteX1410" fmla="*/ 1991868 w 2457450"/>
              <a:gd name="connsiteY1410" fmla="*/ 1518190 h 2181225"/>
              <a:gd name="connsiteX1411" fmla="*/ 1997869 w 2457450"/>
              <a:gd name="connsiteY1411" fmla="*/ 1512189 h 2181225"/>
              <a:gd name="connsiteX1412" fmla="*/ 1991868 w 2457450"/>
              <a:gd name="connsiteY1412" fmla="*/ 1506188 h 2181225"/>
              <a:gd name="connsiteX1413" fmla="*/ 1985867 w 2457450"/>
              <a:gd name="connsiteY1413" fmla="*/ 1512189 h 2181225"/>
              <a:gd name="connsiteX1414" fmla="*/ 1991868 w 2457450"/>
              <a:gd name="connsiteY1414" fmla="*/ 1518190 h 2181225"/>
              <a:gd name="connsiteX1415" fmla="*/ 1945767 w 2457450"/>
              <a:gd name="connsiteY1415" fmla="*/ 1554956 h 2181225"/>
              <a:gd name="connsiteX1416" fmla="*/ 1953863 w 2457450"/>
              <a:gd name="connsiteY1416" fmla="*/ 1546860 h 2181225"/>
              <a:gd name="connsiteX1417" fmla="*/ 1945767 w 2457450"/>
              <a:gd name="connsiteY1417" fmla="*/ 1538764 h 2181225"/>
              <a:gd name="connsiteX1418" fmla="*/ 1937671 w 2457450"/>
              <a:gd name="connsiteY1418" fmla="*/ 1546860 h 2181225"/>
              <a:gd name="connsiteX1419" fmla="*/ 1945767 w 2457450"/>
              <a:gd name="connsiteY1419" fmla="*/ 1554956 h 2181225"/>
              <a:gd name="connsiteX1420" fmla="*/ 1897666 w 2457450"/>
              <a:gd name="connsiteY1420" fmla="*/ 1586770 h 2181225"/>
              <a:gd name="connsiteX1421" fmla="*/ 1905762 w 2457450"/>
              <a:gd name="connsiteY1421" fmla="*/ 1578674 h 2181225"/>
              <a:gd name="connsiteX1422" fmla="*/ 1897666 w 2457450"/>
              <a:gd name="connsiteY1422" fmla="*/ 1570577 h 2181225"/>
              <a:gd name="connsiteX1423" fmla="*/ 1889570 w 2457450"/>
              <a:gd name="connsiteY1423" fmla="*/ 1578674 h 2181225"/>
              <a:gd name="connsiteX1424" fmla="*/ 1897666 w 2457450"/>
              <a:gd name="connsiteY1424" fmla="*/ 1586770 h 2181225"/>
              <a:gd name="connsiteX1425" fmla="*/ 1847660 w 2457450"/>
              <a:gd name="connsiteY1425" fmla="*/ 1619631 h 2181225"/>
              <a:gd name="connsiteX1426" fmla="*/ 1859852 w 2457450"/>
              <a:gd name="connsiteY1426" fmla="*/ 1607439 h 2181225"/>
              <a:gd name="connsiteX1427" fmla="*/ 1847660 w 2457450"/>
              <a:gd name="connsiteY1427" fmla="*/ 1595247 h 2181225"/>
              <a:gd name="connsiteX1428" fmla="*/ 1835468 w 2457450"/>
              <a:gd name="connsiteY1428" fmla="*/ 1607439 h 2181225"/>
              <a:gd name="connsiteX1429" fmla="*/ 1847660 w 2457450"/>
              <a:gd name="connsiteY1429" fmla="*/ 1619631 h 2181225"/>
              <a:gd name="connsiteX1430" fmla="*/ 1796129 w 2457450"/>
              <a:gd name="connsiteY1430" fmla="*/ 1644110 h 2181225"/>
              <a:gd name="connsiteX1431" fmla="*/ 1806988 w 2457450"/>
              <a:gd name="connsiteY1431" fmla="*/ 1633252 h 2181225"/>
              <a:gd name="connsiteX1432" fmla="*/ 1796129 w 2457450"/>
              <a:gd name="connsiteY1432" fmla="*/ 1622393 h 2181225"/>
              <a:gd name="connsiteX1433" fmla="*/ 1785271 w 2457450"/>
              <a:gd name="connsiteY1433" fmla="*/ 1633252 h 2181225"/>
              <a:gd name="connsiteX1434" fmla="*/ 1796129 w 2457450"/>
              <a:gd name="connsiteY1434" fmla="*/ 1644110 h 2181225"/>
              <a:gd name="connsiteX1435" fmla="*/ 1743075 w 2457450"/>
              <a:gd name="connsiteY1435" fmla="*/ 1665065 h 2181225"/>
              <a:gd name="connsiteX1436" fmla="*/ 1752219 w 2457450"/>
              <a:gd name="connsiteY1436" fmla="*/ 1655921 h 2181225"/>
              <a:gd name="connsiteX1437" fmla="*/ 1743075 w 2457450"/>
              <a:gd name="connsiteY1437" fmla="*/ 1646777 h 2181225"/>
              <a:gd name="connsiteX1438" fmla="*/ 1733931 w 2457450"/>
              <a:gd name="connsiteY1438" fmla="*/ 1655921 h 2181225"/>
              <a:gd name="connsiteX1439" fmla="*/ 1743075 w 2457450"/>
              <a:gd name="connsiteY1439" fmla="*/ 1665065 h 2181225"/>
              <a:gd name="connsiteX1440" fmla="*/ 1688878 w 2457450"/>
              <a:gd name="connsiteY1440" fmla="*/ 1684496 h 2181225"/>
              <a:gd name="connsiteX1441" fmla="*/ 1698022 w 2457450"/>
              <a:gd name="connsiteY1441" fmla="*/ 1675352 h 2181225"/>
              <a:gd name="connsiteX1442" fmla="*/ 1688878 w 2457450"/>
              <a:gd name="connsiteY1442" fmla="*/ 1666208 h 2181225"/>
              <a:gd name="connsiteX1443" fmla="*/ 1679734 w 2457450"/>
              <a:gd name="connsiteY1443" fmla="*/ 1675352 h 2181225"/>
              <a:gd name="connsiteX1444" fmla="*/ 1688878 w 2457450"/>
              <a:gd name="connsiteY1444" fmla="*/ 1684496 h 2181225"/>
              <a:gd name="connsiteX1445" fmla="*/ 1633538 w 2457450"/>
              <a:gd name="connsiteY1445" fmla="*/ 1700689 h 2181225"/>
              <a:gd name="connsiteX1446" fmla="*/ 1642682 w 2457450"/>
              <a:gd name="connsiteY1446" fmla="*/ 1691545 h 2181225"/>
              <a:gd name="connsiteX1447" fmla="*/ 1633538 w 2457450"/>
              <a:gd name="connsiteY1447" fmla="*/ 1682401 h 2181225"/>
              <a:gd name="connsiteX1448" fmla="*/ 1624393 w 2457450"/>
              <a:gd name="connsiteY1448" fmla="*/ 1691545 h 2181225"/>
              <a:gd name="connsiteX1449" fmla="*/ 1633538 w 2457450"/>
              <a:gd name="connsiteY1449" fmla="*/ 1700689 h 2181225"/>
              <a:gd name="connsiteX1450" fmla="*/ 1577245 w 2457450"/>
              <a:gd name="connsiteY1450" fmla="*/ 1711833 h 2181225"/>
              <a:gd name="connsiteX1451" fmla="*/ 1584770 w 2457450"/>
              <a:gd name="connsiteY1451" fmla="*/ 1704308 h 2181225"/>
              <a:gd name="connsiteX1452" fmla="*/ 1577245 w 2457450"/>
              <a:gd name="connsiteY1452" fmla="*/ 1696784 h 2181225"/>
              <a:gd name="connsiteX1453" fmla="*/ 1569720 w 2457450"/>
              <a:gd name="connsiteY1453" fmla="*/ 1704308 h 2181225"/>
              <a:gd name="connsiteX1454" fmla="*/ 1577245 w 2457450"/>
              <a:gd name="connsiteY1454" fmla="*/ 1711833 h 2181225"/>
              <a:gd name="connsiteX1455" fmla="*/ 1520381 w 2457450"/>
              <a:gd name="connsiteY1455" fmla="*/ 1720787 h 2181225"/>
              <a:gd name="connsiteX1456" fmla="*/ 1527429 w 2457450"/>
              <a:gd name="connsiteY1456" fmla="*/ 1713738 h 2181225"/>
              <a:gd name="connsiteX1457" fmla="*/ 1520381 w 2457450"/>
              <a:gd name="connsiteY1457" fmla="*/ 1706689 h 2181225"/>
              <a:gd name="connsiteX1458" fmla="*/ 1513332 w 2457450"/>
              <a:gd name="connsiteY1458" fmla="*/ 1713738 h 2181225"/>
              <a:gd name="connsiteX1459" fmla="*/ 1520381 w 2457450"/>
              <a:gd name="connsiteY1459" fmla="*/ 1720787 h 2181225"/>
              <a:gd name="connsiteX1460" fmla="*/ 1463040 w 2457450"/>
              <a:gd name="connsiteY1460" fmla="*/ 1727454 h 2181225"/>
              <a:gd name="connsiteX1461" fmla="*/ 1470755 w 2457450"/>
              <a:gd name="connsiteY1461" fmla="*/ 1719739 h 2181225"/>
              <a:gd name="connsiteX1462" fmla="*/ 1463040 w 2457450"/>
              <a:gd name="connsiteY1462" fmla="*/ 1712024 h 2181225"/>
              <a:gd name="connsiteX1463" fmla="*/ 1455325 w 2457450"/>
              <a:gd name="connsiteY1463" fmla="*/ 1719739 h 2181225"/>
              <a:gd name="connsiteX1464" fmla="*/ 1463040 w 2457450"/>
              <a:gd name="connsiteY1464" fmla="*/ 1727454 h 2181225"/>
              <a:gd name="connsiteX1465" fmla="*/ 1405509 w 2457450"/>
              <a:gd name="connsiteY1465" fmla="*/ 1730978 h 2181225"/>
              <a:gd name="connsiteX1466" fmla="*/ 1414082 w 2457450"/>
              <a:gd name="connsiteY1466" fmla="*/ 1722406 h 2181225"/>
              <a:gd name="connsiteX1467" fmla="*/ 1405509 w 2457450"/>
              <a:gd name="connsiteY1467" fmla="*/ 1713833 h 2181225"/>
              <a:gd name="connsiteX1468" fmla="*/ 1396937 w 2457450"/>
              <a:gd name="connsiteY1468" fmla="*/ 1722406 h 2181225"/>
              <a:gd name="connsiteX1469" fmla="*/ 1405509 w 2457450"/>
              <a:gd name="connsiteY1469" fmla="*/ 1730978 h 2181225"/>
              <a:gd name="connsiteX1470" fmla="*/ 1347788 w 2457450"/>
              <a:gd name="connsiteY1470" fmla="*/ 1732407 h 2181225"/>
              <a:gd name="connsiteX1471" fmla="*/ 1358646 w 2457450"/>
              <a:gd name="connsiteY1471" fmla="*/ 1721549 h 2181225"/>
              <a:gd name="connsiteX1472" fmla="*/ 1347788 w 2457450"/>
              <a:gd name="connsiteY1472" fmla="*/ 1710595 h 2181225"/>
              <a:gd name="connsiteX1473" fmla="*/ 1336929 w 2457450"/>
              <a:gd name="connsiteY1473" fmla="*/ 1721549 h 2181225"/>
              <a:gd name="connsiteX1474" fmla="*/ 1347788 w 2457450"/>
              <a:gd name="connsiteY1474" fmla="*/ 1732407 h 2181225"/>
              <a:gd name="connsiteX1475" fmla="*/ 1290352 w 2457450"/>
              <a:gd name="connsiteY1475" fmla="*/ 1728121 h 2181225"/>
              <a:gd name="connsiteX1476" fmla="*/ 1301210 w 2457450"/>
              <a:gd name="connsiteY1476" fmla="*/ 1717262 h 2181225"/>
              <a:gd name="connsiteX1477" fmla="*/ 1290352 w 2457450"/>
              <a:gd name="connsiteY1477" fmla="*/ 1706404 h 2181225"/>
              <a:gd name="connsiteX1478" fmla="*/ 1279493 w 2457450"/>
              <a:gd name="connsiteY1478" fmla="*/ 1717262 h 2181225"/>
              <a:gd name="connsiteX1479" fmla="*/ 1290352 w 2457450"/>
              <a:gd name="connsiteY1479" fmla="*/ 1728121 h 2181225"/>
              <a:gd name="connsiteX1480" fmla="*/ 1233202 w 2457450"/>
              <a:gd name="connsiteY1480" fmla="*/ 1721453 h 2181225"/>
              <a:gd name="connsiteX1481" fmla="*/ 1245203 w 2457450"/>
              <a:gd name="connsiteY1481" fmla="*/ 1709452 h 2181225"/>
              <a:gd name="connsiteX1482" fmla="*/ 1233202 w 2457450"/>
              <a:gd name="connsiteY1482" fmla="*/ 1697450 h 2181225"/>
              <a:gd name="connsiteX1483" fmla="*/ 1221200 w 2457450"/>
              <a:gd name="connsiteY1483" fmla="*/ 1709452 h 2181225"/>
              <a:gd name="connsiteX1484" fmla="*/ 1233202 w 2457450"/>
              <a:gd name="connsiteY1484" fmla="*/ 1721453 h 2181225"/>
              <a:gd name="connsiteX1485" fmla="*/ 1176623 w 2457450"/>
              <a:gd name="connsiteY1485" fmla="*/ 1711547 h 2181225"/>
              <a:gd name="connsiteX1486" fmla="*/ 1189863 w 2457450"/>
              <a:gd name="connsiteY1486" fmla="*/ 1698308 h 2181225"/>
              <a:gd name="connsiteX1487" fmla="*/ 1176623 w 2457450"/>
              <a:gd name="connsiteY1487" fmla="*/ 1685068 h 2181225"/>
              <a:gd name="connsiteX1488" fmla="*/ 1163384 w 2457450"/>
              <a:gd name="connsiteY1488" fmla="*/ 1698308 h 2181225"/>
              <a:gd name="connsiteX1489" fmla="*/ 1176623 w 2457450"/>
              <a:gd name="connsiteY1489" fmla="*/ 1711547 h 2181225"/>
              <a:gd name="connsiteX1490" fmla="*/ 1120807 w 2457450"/>
              <a:gd name="connsiteY1490" fmla="*/ 1697069 h 2181225"/>
              <a:gd name="connsiteX1491" fmla="*/ 1134047 w 2457450"/>
              <a:gd name="connsiteY1491" fmla="*/ 1683830 h 2181225"/>
              <a:gd name="connsiteX1492" fmla="*/ 1120807 w 2457450"/>
              <a:gd name="connsiteY1492" fmla="*/ 1670590 h 2181225"/>
              <a:gd name="connsiteX1493" fmla="*/ 1107567 w 2457450"/>
              <a:gd name="connsiteY1493" fmla="*/ 1683830 h 2181225"/>
              <a:gd name="connsiteX1494" fmla="*/ 1120807 w 2457450"/>
              <a:gd name="connsiteY1494" fmla="*/ 1697069 h 2181225"/>
              <a:gd name="connsiteX1495" fmla="*/ 1065943 w 2457450"/>
              <a:gd name="connsiteY1495" fmla="*/ 1680972 h 2181225"/>
              <a:gd name="connsiteX1496" fmla="*/ 1080897 w 2457450"/>
              <a:gd name="connsiteY1496" fmla="*/ 1666018 h 2181225"/>
              <a:gd name="connsiteX1497" fmla="*/ 1065943 w 2457450"/>
              <a:gd name="connsiteY1497" fmla="*/ 1651064 h 2181225"/>
              <a:gd name="connsiteX1498" fmla="*/ 1050989 w 2457450"/>
              <a:gd name="connsiteY1498" fmla="*/ 1666018 h 2181225"/>
              <a:gd name="connsiteX1499" fmla="*/ 1065943 w 2457450"/>
              <a:gd name="connsiteY1499" fmla="*/ 1680972 h 2181225"/>
              <a:gd name="connsiteX1500" fmla="*/ 1012317 w 2457450"/>
              <a:gd name="connsiteY1500" fmla="*/ 1659255 h 2181225"/>
              <a:gd name="connsiteX1501" fmla="*/ 1026605 w 2457450"/>
              <a:gd name="connsiteY1501" fmla="*/ 1644968 h 2181225"/>
              <a:gd name="connsiteX1502" fmla="*/ 1012317 w 2457450"/>
              <a:gd name="connsiteY1502" fmla="*/ 1630680 h 2181225"/>
              <a:gd name="connsiteX1503" fmla="*/ 998030 w 2457450"/>
              <a:gd name="connsiteY1503" fmla="*/ 1644968 h 2181225"/>
              <a:gd name="connsiteX1504" fmla="*/ 1012317 w 2457450"/>
              <a:gd name="connsiteY1504" fmla="*/ 1659255 h 2181225"/>
              <a:gd name="connsiteX1505" fmla="*/ 960025 w 2457450"/>
              <a:gd name="connsiteY1505" fmla="*/ 1637348 h 2181225"/>
              <a:gd name="connsiteX1506" fmla="*/ 976694 w 2457450"/>
              <a:gd name="connsiteY1506" fmla="*/ 1620679 h 2181225"/>
              <a:gd name="connsiteX1507" fmla="*/ 960025 w 2457450"/>
              <a:gd name="connsiteY1507" fmla="*/ 1604010 h 2181225"/>
              <a:gd name="connsiteX1508" fmla="*/ 943356 w 2457450"/>
              <a:gd name="connsiteY1508" fmla="*/ 1620679 h 2181225"/>
              <a:gd name="connsiteX1509" fmla="*/ 960025 w 2457450"/>
              <a:gd name="connsiteY1509" fmla="*/ 1637348 h 2181225"/>
              <a:gd name="connsiteX1510" fmla="*/ 909257 w 2457450"/>
              <a:gd name="connsiteY1510" fmla="*/ 1608392 h 2181225"/>
              <a:gd name="connsiteX1511" fmla="*/ 924211 w 2457450"/>
              <a:gd name="connsiteY1511" fmla="*/ 1593437 h 2181225"/>
              <a:gd name="connsiteX1512" fmla="*/ 909257 w 2457450"/>
              <a:gd name="connsiteY1512" fmla="*/ 1578483 h 2181225"/>
              <a:gd name="connsiteX1513" fmla="*/ 894302 w 2457450"/>
              <a:gd name="connsiteY1513" fmla="*/ 1593437 h 2181225"/>
              <a:gd name="connsiteX1514" fmla="*/ 909257 w 2457450"/>
              <a:gd name="connsiteY1514" fmla="*/ 1608392 h 2181225"/>
              <a:gd name="connsiteX1515" fmla="*/ 860203 w 2457450"/>
              <a:gd name="connsiteY1515" fmla="*/ 1578864 h 2181225"/>
              <a:gd name="connsiteX1516" fmla="*/ 876014 w 2457450"/>
              <a:gd name="connsiteY1516" fmla="*/ 1563053 h 2181225"/>
              <a:gd name="connsiteX1517" fmla="*/ 860203 w 2457450"/>
              <a:gd name="connsiteY1517" fmla="*/ 1547241 h 2181225"/>
              <a:gd name="connsiteX1518" fmla="*/ 844391 w 2457450"/>
              <a:gd name="connsiteY1518" fmla="*/ 1563053 h 2181225"/>
              <a:gd name="connsiteX1519" fmla="*/ 860203 w 2457450"/>
              <a:gd name="connsiteY1519" fmla="*/ 1578864 h 2181225"/>
              <a:gd name="connsiteX1520" fmla="*/ 813054 w 2457450"/>
              <a:gd name="connsiteY1520" fmla="*/ 1544193 h 2181225"/>
              <a:gd name="connsiteX1521" fmla="*/ 827342 w 2457450"/>
              <a:gd name="connsiteY1521" fmla="*/ 1529906 h 2181225"/>
              <a:gd name="connsiteX1522" fmla="*/ 813054 w 2457450"/>
              <a:gd name="connsiteY1522" fmla="*/ 1515618 h 2181225"/>
              <a:gd name="connsiteX1523" fmla="*/ 798767 w 2457450"/>
              <a:gd name="connsiteY1523" fmla="*/ 1529906 h 2181225"/>
              <a:gd name="connsiteX1524" fmla="*/ 813054 w 2457450"/>
              <a:gd name="connsiteY1524" fmla="*/ 1544193 h 2181225"/>
              <a:gd name="connsiteX1525" fmla="*/ 768001 w 2457450"/>
              <a:gd name="connsiteY1525" fmla="*/ 1511237 h 2181225"/>
              <a:gd name="connsiteX1526" fmla="*/ 785336 w 2457450"/>
              <a:gd name="connsiteY1526" fmla="*/ 1493901 h 2181225"/>
              <a:gd name="connsiteX1527" fmla="*/ 768001 w 2457450"/>
              <a:gd name="connsiteY1527" fmla="*/ 1476566 h 2181225"/>
              <a:gd name="connsiteX1528" fmla="*/ 750665 w 2457450"/>
              <a:gd name="connsiteY1528" fmla="*/ 1493901 h 2181225"/>
              <a:gd name="connsiteX1529" fmla="*/ 768001 w 2457450"/>
              <a:gd name="connsiteY1529" fmla="*/ 1511237 h 2181225"/>
              <a:gd name="connsiteX1530" fmla="*/ 725138 w 2457450"/>
              <a:gd name="connsiteY1530" fmla="*/ 1471136 h 2181225"/>
              <a:gd name="connsiteX1531" fmla="*/ 740950 w 2457450"/>
              <a:gd name="connsiteY1531" fmla="*/ 1455325 h 2181225"/>
              <a:gd name="connsiteX1532" fmla="*/ 725138 w 2457450"/>
              <a:gd name="connsiteY1532" fmla="*/ 1439513 h 2181225"/>
              <a:gd name="connsiteX1533" fmla="*/ 709327 w 2457450"/>
              <a:gd name="connsiteY1533" fmla="*/ 1455325 h 2181225"/>
              <a:gd name="connsiteX1534" fmla="*/ 725138 w 2457450"/>
              <a:gd name="connsiteY1534" fmla="*/ 1471136 h 2181225"/>
              <a:gd name="connsiteX1535" fmla="*/ 684657 w 2457450"/>
              <a:gd name="connsiteY1535" fmla="*/ 1430084 h 2181225"/>
              <a:gd name="connsiteX1536" fmla="*/ 700469 w 2457450"/>
              <a:gd name="connsiteY1536" fmla="*/ 1414272 h 2181225"/>
              <a:gd name="connsiteX1537" fmla="*/ 684657 w 2457450"/>
              <a:gd name="connsiteY1537" fmla="*/ 1398461 h 2181225"/>
              <a:gd name="connsiteX1538" fmla="*/ 668846 w 2457450"/>
              <a:gd name="connsiteY1538" fmla="*/ 1414272 h 2181225"/>
              <a:gd name="connsiteX1539" fmla="*/ 684657 w 2457450"/>
              <a:gd name="connsiteY1539" fmla="*/ 1430084 h 2181225"/>
              <a:gd name="connsiteX1540" fmla="*/ 646652 w 2457450"/>
              <a:gd name="connsiteY1540" fmla="*/ 1382173 h 2181225"/>
              <a:gd name="connsiteX1541" fmla="*/ 657987 w 2457450"/>
              <a:gd name="connsiteY1541" fmla="*/ 1370838 h 2181225"/>
              <a:gd name="connsiteX1542" fmla="*/ 646652 w 2457450"/>
              <a:gd name="connsiteY1542" fmla="*/ 1359503 h 2181225"/>
              <a:gd name="connsiteX1543" fmla="*/ 635318 w 2457450"/>
              <a:gd name="connsiteY1543" fmla="*/ 1370838 h 2181225"/>
              <a:gd name="connsiteX1544" fmla="*/ 646652 w 2457450"/>
              <a:gd name="connsiteY1544" fmla="*/ 1382173 h 2181225"/>
              <a:gd name="connsiteX1545" fmla="*/ 611410 w 2457450"/>
              <a:gd name="connsiteY1545" fmla="*/ 1334453 h 2181225"/>
              <a:gd name="connsiteX1546" fmla="*/ 620649 w 2457450"/>
              <a:gd name="connsiteY1546" fmla="*/ 1325309 h 2181225"/>
              <a:gd name="connsiteX1547" fmla="*/ 611410 w 2457450"/>
              <a:gd name="connsiteY1547" fmla="*/ 1316164 h 2181225"/>
              <a:gd name="connsiteX1548" fmla="*/ 602266 w 2457450"/>
              <a:gd name="connsiteY1548" fmla="*/ 1325309 h 2181225"/>
              <a:gd name="connsiteX1549" fmla="*/ 611410 w 2457450"/>
              <a:gd name="connsiteY1549" fmla="*/ 1334453 h 2181225"/>
              <a:gd name="connsiteX1550" fmla="*/ 578930 w 2457450"/>
              <a:gd name="connsiteY1550" fmla="*/ 1287399 h 2181225"/>
              <a:gd name="connsiteX1551" fmla="*/ 588740 w 2457450"/>
              <a:gd name="connsiteY1551" fmla="*/ 1277588 h 2181225"/>
              <a:gd name="connsiteX1552" fmla="*/ 578930 w 2457450"/>
              <a:gd name="connsiteY1552" fmla="*/ 1267778 h 2181225"/>
              <a:gd name="connsiteX1553" fmla="*/ 569119 w 2457450"/>
              <a:gd name="connsiteY1553" fmla="*/ 1277588 h 2181225"/>
              <a:gd name="connsiteX1554" fmla="*/ 578930 w 2457450"/>
              <a:gd name="connsiteY1554" fmla="*/ 1287399 h 2181225"/>
              <a:gd name="connsiteX1555" fmla="*/ 549402 w 2457450"/>
              <a:gd name="connsiteY1555" fmla="*/ 1237964 h 2181225"/>
              <a:gd name="connsiteX1556" fmla="*/ 559213 w 2457450"/>
              <a:gd name="connsiteY1556" fmla="*/ 1228154 h 2181225"/>
              <a:gd name="connsiteX1557" fmla="*/ 549402 w 2457450"/>
              <a:gd name="connsiteY1557" fmla="*/ 1218343 h 2181225"/>
              <a:gd name="connsiteX1558" fmla="*/ 539591 w 2457450"/>
              <a:gd name="connsiteY1558" fmla="*/ 1228154 h 2181225"/>
              <a:gd name="connsiteX1559" fmla="*/ 549402 w 2457450"/>
              <a:gd name="connsiteY1559" fmla="*/ 1237964 h 2181225"/>
              <a:gd name="connsiteX1560" fmla="*/ 522827 w 2457450"/>
              <a:gd name="connsiteY1560" fmla="*/ 1185291 h 2181225"/>
              <a:gd name="connsiteX1561" fmla="*/ 531209 w 2457450"/>
              <a:gd name="connsiteY1561" fmla="*/ 1176909 h 2181225"/>
              <a:gd name="connsiteX1562" fmla="*/ 522827 w 2457450"/>
              <a:gd name="connsiteY1562" fmla="*/ 1168527 h 2181225"/>
              <a:gd name="connsiteX1563" fmla="*/ 514445 w 2457450"/>
              <a:gd name="connsiteY1563" fmla="*/ 1176909 h 2181225"/>
              <a:gd name="connsiteX1564" fmla="*/ 522827 w 2457450"/>
              <a:gd name="connsiteY1564" fmla="*/ 1185291 h 2181225"/>
              <a:gd name="connsiteX1565" fmla="*/ 499396 w 2457450"/>
              <a:gd name="connsiteY1565" fmla="*/ 1131094 h 2181225"/>
              <a:gd name="connsiteX1566" fmla="*/ 506254 w 2457450"/>
              <a:gd name="connsiteY1566" fmla="*/ 1124236 h 2181225"/>
              <a:gd name="connsiteX1567" fmla="*/ 499396 w 2457450"/>
              <a:gd name="connsiteY1567" fmla="*/ 1117378 h 2181225"/>
              <a:gd name="connsiteX1568" fmla="*/ 492538 w 2457450"/>
              <a:gd name="connsiteY1568" fmla="*/ 1124236 h 2181225"/>
              <a:gd name="connsiteX1569" fmla="*/ 499396 w 2457450"/>
              <a:gd name="connsiteY1569" fmla="*/ 1131094 h 2181225"/>
              <a:gd name="connsiteX1570" fmla="*/ 479108 w 2457450"/>
              <a:gd name="connsiteY1570" fmla="*/ 1075849 h 2181225"/>
              <a:gd name="connsiteX1571" fmla="*/ 484632 w 2457450"/>
              <a:gd name="connsiteY1571" fmla="*/ 1070324 h 2181225"/>
              <a:gd name="connsiteX1572" fmla="*/ 479108 w 2457450"/>
              <a:gd name="connsiteY1572" fmla="*/ 1064800 h 2181225"/>
              <a:gd name="connsiteX1573" fmla="*/ 473583 w 2457450"/>
              <a:gd name="connsiteY1573" fmla="*/ 1070324 h 2181225"/>
              <a:gd name="connsiteX1574" fmla="*/ 479108 w 2457450"/>
              <a:gd name="connsiteY1574" fmla="*/ 1075849 h 2181225"/>
              <a:gd name="connsiteX1575" fmla="*/ 462153 w 2457450"/>
              <a:gd name="connsiteY1575" fmla="*/ 1022033 h 2181225"/>
              <a:gd name="connsiteX1576" fmla="*/ 469011 w 2457450"/>
              <a:gd name="connsiteY1576" fmla="*/ 1015175 h 2181225"/>
              <a:gd name="connsiteX1577" fmla="*/ 462153 w 2457450"/>
              <a:gd name="connsiteY1577" fmla="*/ 1008317 h 2181225"/>
              <a:gd name="connsiteX1578" fmla="*/ 455295 w 2457450"/>
              <a:gd name="connsiteY1578" fmla="*/ 1015175 h 2181225"/>
              <a:gd name="connsiteX1579" fmla="*/ 462153 w 2457450"/>
              <a:gd name="connsiteY1579" fmla="*/ 1022033 h 2181225"/>
              <a:gd name="connsiteX1580" fmla="*/ 448437 w 2457450"/>
              <a:gd name="connsiteY1580" fmla="*/ 963644 h 2181225"/>
              <a:gd name="connsiteX1581" fmla="*/ 452914 w 2457450"/>
              <a:gd name="connsiteY1581" fmla="*/ 959168 h 2181225"/>
              <a:gd name="connsiteX1582" fmla="*/ 448437 w 2457450"/>
              <a:gd name="connsiteY1582" fmla="*/ 954691 h 2181225"/>
              <a:gd name="connsiteX1583" fmla="*/ 443960 w 2457450"/>
              <a:gd name="connsiteY1583" fmla="*/ 959168 h 2181225"/>
              <a:gd name="connsiteX1584" fmla="*/ 448437 w 2457450"/>
              <a:gd name="connsiteY1584" fmla="*/ 963644 h 2181225"/>
              <a:gd name="connsiteX1585" fmla="*/ 438150 w 2457450"/>
              <a:gd name="connsiteY1585" fmla="*/ 906971 h 2181225"/>
              <a:gd name="connsiteX1586" fmla="*/ 442627 w 2457450"/>
              <a:gd name="connsiteY1586" fmla="*/ 902494 h 2181225"/>
              <a:gd name="connsiteX1587" fmla="*/ 438150 w 2457450"/>
              <a:gd name="connsiteY1587" fmla="*/ 898017 h 2181225"/>
              <a:gd name="connsiteX1588" fmla="*/ 433673 w 2457450"/>
              <a:gd name="connsiteY1588" fmla="*/ 902494 h 2181225"/>
              <a:gd name="connsiteX1589" fmla="*/ 438150 w 2457450"/>
              <a:gd name="connsiteY1589" fmla="*/ 906971 h 2181225"/>
              <a:gd name="connsiteX1590" fmla="*/ 431292 w 2457450"/>
              <a:gd name="connsiteY1590" fmla="*/ 849916 h 2181225"/>
              <a:gd name="connsiteX1591" fmla="*/ 435959 w 2457450"/>
              <a:gd name="connsiteY1591" fmla="*/ 845249 h 2181225"/>
              <a:gd name="connsiteX1592" fmla="*/ 431292 w 2457450"/>
              <a:gd name="connsiteY1592" fmla="*/ 840581 h 2181225"/>
              <a:gd name="connsiteX1593" fmla="*/ 426625 w 2457450"/>
              <a:gd name="connsiteY1593" fmla="*/ 845249 h 2181225"/>
              <a:gd name="connsiteX1594" fmla="*/ 431292 w 2457450"/>
              <a:gd name="connsiteY1594" fmla="*/ 849916 h 2181225"/>
              <a:gd name="connsiteX1595" fmla="*/ 427863 w 2457450"/>
              <a:gd name="connsiteY1595" fmla="*/ 792194 h 2181225"/>
              <a:gd name="connsiteX1596" fmla="*/ 432340 w 2457450"/>
              <a:gd name="connsiteY1596" fmla="*/ 787718 h 2181225"/>
              <a:gd name="connsiteX1597" fmla="*/ 427863 w 2457450"/>
              <a:gd name="connsiteY1597" fmla="*/ 783241 h 2181225"/>
              <a:gd name="connsiteX1598" fmla="*/ 423386 w 2457450"/>
              <a:gd name="connsiteY1598" fmla="*/ 787718 h 2181225"/>
              <a:gd name="connsiteX1599" fmla="*/ 427863 w 2457450"/>
              <a:gd name="connsiteY1599" fmla="*/ 792194 h 2181225"/>
              <a:gd name="connsiteX1600" fmla="*/ 427863 w 2457450"/>
              <a:gd name="connsiteY1600" fmla="*/ 734092 h 2181225"/>
              <a:gd name="connsiteX1601" fmla="*/ 431959 w 2457450"/>
              <a:gd name="connsiteY1601" fmla="*/ 729996 h 2181225"/>
              <a:gd name="connsiteX1602" fmla="*/ 427863 w 2457450"/>
              <a:gd name="connsiteY1602" fmla="*/ 725900 h 2181225"/>
              <a:gd name="connsiteX1603" fmla="*/ 423767 w 2457450"/>
              <a:gd name="connsiteY1603" fmla="*/ 729996 h 2181225"/>
              <a:gd name="connsiteX1604" fmla="*/ 427863 w 2457450"/>
              <a:gd name="connsiteY1604" fmla="*/ 734092 h 2181225"/>
              <a:gd name="connsiteX1605" fmla="*/ 431292 w 2457450"/>
              <a:gd name="connsiteY1605" fmla="*/ 675608 h 2181225"/>
              <a:gd name="connsiteX1606" fmla="*/ 434531 w 2457450"/>
              <a:gd name="connsiteY1606" fmla="*/ 672370 h 2181225"/>
              <a:gd name="connsiteX1607" fmla="*/ 431292 w 2457450"/>
              <a:gd name="connsiteY1607" fmla="*/ 669131 h 2181225"/>
              <a:gd name="connsiteX1608" fmla="*/ 428054 w 2457450"/>
              <a:gd name="connsiteY1608" fmla="*/ 672370 h 2181225"/>
              <a:gd name="connsiteX1609" fmla="*/ 431292 w 2457450"/>
              <a:gd name="connsiteY1609" fmla="*/ 675608 h 2181225"/>
              <a:gd name="connsiteX1610" fmla="*/ 438150 w 2457450"/>
              <a:gd name="connsiteY1610" fmla="*/ 618649 h 2181225"/>
              <a:gd name="connsiteX1611" fmla="*/ 441579 w 2457450"/>
              <a:gd name="connsiteY1611" fmla="*/ 615220 h 2181225"/>
              <a:gd name="connsiteX1612" fmla="*/ 438150 w 2457450"/>
              <a:gd name="connsiteY1612" fmla="*/ 611791 h 2181225"/>
              <a:gd name="connsiteX1613" fmla="*/ 434721 w 2457450"/>
              <a:gd name="connsiteY1613" fmla="*/ 615220 h 2181225"/>
              <a:gd name="connsiteX1614" fmla="*/ 438150 w 2457450"/>
              <a:gd name="connsiteY1614" fmla="*/ 618649 h 2181225"/>
              <a:gd name="connsiteX1615" fmla="*/ 448437 w 2457450"/>
              <a:gd name="connsiteY1615" fmla="*/ 561689 h 2181225"/>
              <a:gd name="connsiteX1616" fmla="*/ 451675 w 2457450"/>
              <a:gd name="connsiteY1616" fmla="*/ 558451 h 2181225"/>
              <a:gd name="connsiteX1617" fmla="*/ 448437 w 2457450"/>
              <a:gd name="connsiteY1617" fmla="*/ 555212 h 2181225"/>
              <a:gd name="connsiteX1618" fmla="*/ 445199 w 2457450"/>
              <a:gd name="connsiteY1618" fmla="*/ 558451 h 2181225"/>
              <a:gd name="connsiteX1619" fmla="*/ 448437 w 2457450"/>
              <a:gd name="connsiteY1619" fmla="*/ 561689 h 2181225"/>
              <a:gd name="connsiteX1620" fmla="*/ 462153 w 2457450"/>
              <a:gd name="connsiteY1620" fmla="*/ 505682 h 2181225"/>
              <a:gd name="connsiteX1621" fmla="*/ 465392 w 2457450"/>
              <a:gd name="connsiteY1621" fmla="*/ 502444 h 2181225"/>
              <a:gd name="connsiteX1622" fmla="*/ 462153 w 2457450"/>
              <a:gd name="connsiteY1622" fmla="*/ 499205 h 2181225"/>
              <a:gd name="connsiteX1623" fmla="*/ 458915 w 2457450"/>
              <a:gd name="connsiteY1623" fmla="*/ 502444 h 2181225"/>
              <a:gd name="connsiteX1624" fmla="*/ 462153 w 2457450"/>
              <a:gd name="connsiteY1624" fmla="*/ 505682 h 2181225"/>
              <a:gd name="connsiteX1625" fmla="*/ 479108 w 2457450"/>
              <a:gd name="connsiteY1625" fmla="*/ 449485 h 2181225"/>
              <a:gd name="connsiteX1626" fmla="*/ 481203 w 2457450"/>
              <a:gd name="connsiteY1626" fmla="*/ 447294 h 2181225"/>
              <a:gd name="connsiteX1627" fmla="*/ 479108 w 2457450"/>
              <a:gd name="connsiteY1627" fmla="*/ 445199 h 2181225"/>
              <a:gd name="connsiteX1628" fmla="*/ 477012 w 2457450"/>
              <a:gd name="connsiteY1628" fmla="*/ 447294 h 2181225"/>
              <a:gd name="connsiteX1629" fmla="*/ 479108 w 2457450"/>
              <a:gd name="connsiteY1629" fmla="*/ 449485 h 2181225"/>
              <a:gd name="connsiteX1630" fmla="*/ 499396 w 2457450"/>
              <a:gd name="connsiteY1630" fmla="*/ 395954 h 2181225"/>
              <a:gd name="connsiteX1631" fmla="*/ 501968 w 2457450"/>
              <a:gd name="connsiteY1631" fmla="*/ 393383 h 2181225"/>
              <a:gd name="connsiteX1632" fmla="*/ 499396 w 2457450"/>
              <a:gd name="connsiteY1632" fmla="*/ 390811 h 2181225"/>
              <a:gd name="connsiteX1633" fmla="*/ 496824 w 2457450"/>
              <a:gd name="connsiteY1633" fmla="*/ 393383 h 2181225"/>
              <a:gd name="connsiteX1634" fmla="*/ 499396 w 2457450"/>
              <a:gd name="connsiteY1634" fmla="*/ 395954 h 2181225"/>
              <a:gd name="connsiteX1635" fmla="*/ 522827 w 2457450"/>
              <a:gd name="connsiteY1635" fmla="*/ 344519 h 2181225"/>
              <a:gd name="connsiteX1636" fmla="*/ 526637 w 2457450"/>
              <a:gd name="connsiteY1636" fmla="*/ 340709 h 2181225"/>
              <a:gd name="connsiteX1637" fmla="*/ 522827 w 2457450"/>
              <a:gd name="connsiteY1637" fmla="*/ 336899 h 2181225"/>
              <a:gd name="connsiteX1638" fmla="*/ 519017 w 2457450"/>
              <a:gd name="connsiteY1638" fmla="*/ 340709 h 2181225"/>
              <a:gd name="connsiteX1639" fmla="*/ 522827 w 2457450"/>
              <a:gd name="connsiteY1639" fmla="*/ 344519 h 2181225"/>
              <a:gd name="connsiteX1640" fmla="*/ 549402 w 2457450"/>
              <a:gd name="connsiteY1640" fmla="*/ 291465 h 2181225"/>
              <a:gd name="connsiteX1641" fmla="*/ 551307 w 2457450"/>
              <a:gd name="connsiteY1641" fmla="*/ 289560 h 2181225"/>
              <a:gd name="connsiteX1642" fmla="*/ 549402 w 2457450"/>
              <a:gd name="connsiteY1642" fmla="*/ 287655 h 2181225"/>
              <a:gd name="connsiteX1643" fmla="*/ 547497 w 2457450"/>
              <a:gd name="connsiteY1643" fmla="*/ 289560 h 2181225"/>
              <a:gd name="connsiteX1644" fmla="*/ 549402 w 2457450"/>
              <a:gd name="connsiteY1644" fmla="*/ 291465 h 2181225"/>
              <a:gd name="connsiteX1645" fmla="*/ 578930 w 2457450"/>
              <a:gd name="connsiteY1645" fmla="*/ 241935 h 2181225"/>
              <a:gd name="connsiteX1646" fmla="*/ 580835 w 2457450"/>
              <a:gd name="connsiteY1646" fmla="*/ 240030 h 2181225"/>
              <a:gd name="connsiteX1647" fmla="*/ 578930 w 2457450"/>
              <a:gd name="connsiteY1647" fmla="*/ 238125 h 2181225"/>
              <a:gd name="connsiteX1648" fmla="*/ 577025 w 2457450"/>
              <a:gd name="connsiteY1648" fmla="*/ 240030 h 2181225"/>
              <a:gd name="connsiteX1649" fmla="*/ 578930 w 2457450"/>
              <a:gd name="connsiteY1649" fmla="*/ 241935 h 2181225"/>
              <a:gd name="connsiteX1650" fmla="*/ 611410 w 2457450"/>
              <a:gd name="connsiteY1650" fmla="*/ 193072 h 2181225"/>
              <a:gd name="connsiteX1651" fmla="*/ 612077 w 2457450"/>
              <a:gd name="connsiteY1651" fmla="*/ 192405 h 2181225"/>
              <a:gd name="connsiteX1652" fmla="*/ 611410 w 2457450"/>
              <a:gd name="connsiteY1652" fmla="*/ 191738 h 2181225"/>
              <a:gd name="connsiteX1653" fmla="*/ 610743 w 2457450"/>
              <a:gd name="connsiteY1653" fmla="*/ 192405 h 2181225"/>
              <a:gd name="connsiteX1654" fmla="*/ 611410 w 2457450"/>
              <a:gd name="connsiteY1654" fmla="*/ 193072 h 2181225"/>
              <a:gd name="connsiteX1655" fmla="*/ 646748 w 2457450"/>
              <a:gd name="connsiteY1655" fmla="*/ 147638 h 2181225"/>
              <a:gd name="connsiteX1656" fmla="*/ 647605 w 2457450"/>
              <a:gd name="connsiteY1656" fmla="*/ 146780 h 2181225"/>
              <a:gd name="connsiteX1657" fmla="*/ 646748 w 2457450"/>
              <a:gd name="connsiteY1657" fmla="*/ 145923 h 2181225"/>
              <a:gd name="connsiteX1658" fmla="*/ 645890 w 2457450"/>
              <a:gd name="connsiteY1658" fmla="*/ 146780 h 2181225"/>
              <a:gd name="connsiteX1659" fmla="*/ 646748 w 2457450"/>
              <a:gd name="connsiteY1659" fmla="*/ 147638 h 2181225"/>
              <a:gd name="connsiteX1660" fmla="*/ 2412492 w 2457450"/>
              <a:gd name="connsiteY1660" fmla="*/ 875157 h 2181225"/>
              <a:gd name="connsiteX1661" fmla="*/ 2413826 w 2457450"/>
              <a:gd name="connsiteY1661" fmla="*/ 873824 h 2181225"/>
              <a:gd name="connsiteX1662" fmla="*/ 2412492 w 2457450"/>
              <a:gd name="connsiteY1662" fmla="*/ 872585 h 2181225"/>
              <a:gd name="connsiteX1663" fmla="*/ 2411254 w 2457450"/>
              <a:gd name="connsiteY1663" fmla="*/ 873824 h 2181225"/>
              <a:gd name="connsiteX1664" fmla="*/ 2412492 w 2457450"/>
              <a:gd name="connsiteY1664" fmla="*/ 875157 h 2181225"/>
              <a:gd name="connsiteX1665" fmla="*/ 2404396 w 2457450"/>
              <a:gd name="connsiteY1665" fmla="*/ 932974 h 2181225"/>
              <a:gd name="connsiteX1666" fmla="*/ 2406301 w 2457450"/>
              <a:gd name="connsiteY1666" fmla="*/ 931069 h 2181225"/>
              <a:gd name="connsiteX1667" fmla="*/ 2404396 w 2457450"/>
              <a:gd name="connsiteY1667" fmla="*/ 929164 h 2181225"/>
              <a:gd name="connsiteX1668" fmla="*/ 2402491 w 2457450"/>
              <a:gd name="connsiteY1668" fmla="*/ 931069 h 2181225"/>
              <a:gd name="connsiteX1669" fmla="*/ 2404396 w 2457450"/>
              <a:gd name="connsiteY1669" fmla="*/ 932974 h 2181225"/>
              <a:gd name="connsiteX1670" fmla="*/ 2393156 w 2457450"/>
              <a:gd name="connsiteY1670" fmla="*/ 989076 h 2181225"/>
              <a:gd name="connsiteX1671" fmla="*/ 2394680 w 2457450"/>
              <a:gd name="connsiteY1671" fmla="*/ 987552 h 2181225"/>
              <a:gd name="connsiteX1672" fmla="*/ 2393156 w 2457450"/>
              <a:gd name="connsiteY1672" fmla="*/ 986028 h 2181225"/>
              <a:gd name="connsiteX1673" fmla="*/ 2391632 w 2457450"/>
              <a:gd name="connsiteY1673" fmla="*/ 987552 h 2181225"/>
              <a:gd name="connsiteX1674" fmla="*/ 2393156 w 2457450"/>
              <a:gd name="connsiteY1674" fmla="*/ 989076 h 2181225"/>
              <a:gd name="connsiteX1675" fmla="*/ 2378774 w 2457450"/>
              <a:gd name="connsiteY1675" fmla="*/ 1045940 h 2181225"/>
              <a:gd name="connsiteX1676" fmla="*/ 2381345 w 2457450"/>
              <a:gd name="connsiteY1676" fmla="*/ 1043369 h 2181225"/>
              <a:gd name="connsiteX1677" fmla="*/ 2378774 w 2457450"/>
              <a:gd name="connsiteY1677" fmla="*/ 1040797 h 2181225"/>
              <a:gd name="connsiteX1678" fmla="*/ 2376202 w 2457450"/>
              <a:gd name="connsiteY1678" fmla="*/ 1043369 h 2181225"/>
              <a:gd name="connsiteX1679" fmla="*/ 2378774 w 2457450"/>
              <a:gd name="connsiteY1679" fmla="*/ 1045940 h 2181225"/>
              <a:gd name="connsiteX1680" fmla="*/ 2361248 w 2457450"/>
              <a:gd name="connsiteY1680" fmla="*/ 1103281 h 2181225"/>
              <a:gd name="connsiteX1681" fmla="*/ 2366201 w 2457450"/>
              <a:gd name="connsiteY1681" fmla="*/ 1098328 h 2181225"/>
              <a:gd name="connsiteX1682" fmla="*/ 2361248 w 2457450"/>
              <a:gd name="connsiteY1682" fmla="*/ 1093375 h 2181225"/>
              <a:gd name="connsiteX1683" fmla="*/ 2356295 w 2457450"/>
              <a:gd name="connsiteY1683" fmla="*/ 1098328 h 2181225"/>
              <a:gd name="connsiteX1684" fmla="*/ 2361248 w 2457450"/>
              <a:gd name="connsiteY1684" fmla="*/ 1103281 h 2181225"/>
              <a:gd name="connsiteX1685" fmla="*/ 2340674 w 2457450"/>
              <a:gd name="connsiteY1685" fmla="*/ 1159669 h 2181225"/>
              <a:gd name="connsiteX1686" fmla="*/ 2348198 w 2457450"/>
              <a:gd name="connsiteY1686" fmla="*/ 1152144 h 2181225"/>
              <a:gd name="connsiteX1687" fmla="*/ 2340674 w 2457450"/>
              <a:gd name="connsiteY1687" fmla="*/ 1144619 h 2181225"/>
              <a:gd name="connsiteX1688" fmla="*/ 2333149 w 2457450"/>
              <a:gd name="connsiteY1688" fmla="*/ 1152144 h 2181225"/>
              <a:gd name="connsiteX1689" fmla="*/ 2340674 w 2457450"/>
              <a:gd name="connsiteY1689" fmla="*/ 1159669 h 2181225"/>
              <a:gd name="connsiteX1690" fmla="*/ 2317147 w 2457450"/>
              <a:gd name="connsiteY1690" fmla="*/ 1213104 h 2181225"/>
              <a:gd name="connsiteX1691" fmla="*/ 2325529 w 2457450"/>
              <a:gd name="connsiteY1691" fmla="*/ 1204817 h 2181225"/>
              <a:gd name="connsiteX1692" fmla="*/ 2317147 w 2457450"/>
              <a:gd name="connsiteY1692" fmla="*/ 1196435 h 2181225"/>
              <a:gd name="connsiteX1693" fmla="*/ 2308765 w 2457450"/>
              <a:gd name="connsiteY1693" fmla="*/ 1204817 h 2181225"/>
              <a:gd name="connsiteX1694" fmla="*/ 2317147 w 2457450"/>
              <a:gd name="connsiteY1694" fmla="*/ 1213104 h 2181225"/>
              <a:gd name="connsiteX1695" fmla="*/ 2290667 w 2457450"/>
              <a:gd name="connsiteY1695" fmla="*/ 1267778 h 2181225"/>
              <a:gd name="connsiteX1696" fmla="*/ 2302383 w 2457450"/>
              <a:gd name="connsiteY1696" fmla="*/ 1256062 h 2181225"/>
              <a:gd name="connsiteX1697" fmla="*/ 2290667 w 2457450"/>
              <a:gd name="connsiteY1697" fmla="*/ 1244346 h 2181225"/>
              <a:gd name="connsiteX1698" fmla="*/ 2278952 w 2457450"/>
              <a:gd name="connsiteY1698" fmla="*/ 1256062 h 2181225"/>
              <a:gd name="connsiteX1699" fmla="*/ 2290667 w 2457450"/>
              <a:gd name="connsiteY1699" fmla="*/ 1267778 h 2181225"/>
              <a:gd name="connsiteX1700" fmla="*/ 2261426 w 2457450"/>
              <a:gd name="connsiteY1700" fmla="*/ 1310640 h 2181225"/>
              <a:gd name="connsiteX1701" fmla="*/ 2266379 w 2457450"/>
              <a:gd name="connsiteY1701" fmla="*/ 1305687 h 2181225"/>
              <a:gd name="connsiteX1702" fmla="*/ 2261426 w 2457450"/>
              <a:gd name="connsiteY1702" fmla="*/ 1300734 h 2181225"/>
              <a:gd name="connsiteX1703" fmla="*/ 2256473 w 2457450"/>
              <a:gd name="connsiteY1703" fmla="*/ 1305687 h 2181225"/>
              <a:gd name="connsiteX1704" fmla="*/ 2261426 w 2457450"/>
              <a:gd name="connsiteY1704" fmla="*/ 1310640 h 2181225"/>
              <a:gd name="connsiteX1705" fmla="*/ 2229326 w 2457450"/>
              <a:gd name="connsiteY1705" fmla="*/ 1359218 h 2181225"/>
              <a:gd name="connsiteX1706" fmla="*/ 2234851 w 2457450"/>
              <a:gd name="connsiteY1706" fmla="*/ 1353693 h 2181225"/>
              <a:gd name="connsiteX1707" fmla="*/ 2229326 w 2457450"/>
              <a:gd name="connsiteY1707" fmla="*/ 1348168 h 2181225"/>
              <a:gd name="connsiteX1708" fmla="*/ 2223802 w 2457450"/>
              <a:gd name="connsiteY1708" fmla="*/ 1353693 h 2181225"/>
              <a:gd name="connsiteX1709" fmla="*/ 2229326 w 2457450"/>
              <a:gd name="connsiteY1709" fmla="*/ 1359218 h 2181225"/>
              <a:gd name="connsiteX1710" fmla="*/ 2194655 w 2457450"/>
              <a:gd name="connsiteY1710" fmla="*/ 1403128 h 2181225"/>
              <a:gd name="connsiteX1711" fmla="*/ 2198084 w 2457450"/>
              <a:gd name="connsiteY1711" fmla="*/ 1399699 h 2181225"/>
              <a:gd name="connsiteX1712" fmla="*/ 2194655 w 2457450"/>
              <a:gd name="connsiteY1712" fmla="*/ 1396270 h 2181225"/>
              <a:gd name="connsiteX1713" fmla="*/ 2191226 w 2457450"/>
              <a:gd name="connsiteY1713" fmla="*/ 1399699 h 2181225"/>
              <a:gd name="connsiteX1714" fmla="*/ 2194655 w 2457450"/>
              <a:gd name="connsiteY1714" fmla="*/ 1403128 h 2181225"/>
              <a:gd name="connsiteX1715" fmla="*/ 2157508 w 2457450"/>
              <a:gd name="connsiteY1715" fmla="*/ 1449324 h 2181225"/>
              <a:gd name="connsiteX1716" fmla="*/ 2163032 w 2457450"/>
              <a:gd name="connsiteY1716" fmla="*/ 1443800 h 2181225"/>
              <a:gd name="connsiteX1717" fmla="*/ 2157508 w 2457450"/>
              <a:gd name="connsiteY1717" fmla="*/ 1438275 h 2181225"/>
              <a:gd name="connsiteX1718" fmla="*/ 2151983 w 2457450"/>
              <a:gd name="connsiteY1718" fmla="*/ 1443800 h 2181225"/>
              <a:gd name="connsiteX1719" fmla="*/ 2157508 w 2457450"/>
              <a:gd name="connsiteY1719" fmla="*/ 1449324 h 2181225"/>
              <a:gd name="connsiteX1720" fmla="*/ 2117884 w 2457450"/>
              <a:gd name="connsiteY1720" fmla="*/ 1492758 h 2181225"/>
              <a:gd name="connsiteX1721" fmla="*/ 2124932 w 2457450"/>
              <a:gd name="connsiteY1721" fmla="*/ 1485710 h 2181225"/>
              <a:gd name="connsiteX1722" fmla="*/ 2117884 w 2457450"/>
              <a:gd name="connsiteY1722" fmla="*/ 1478661 h 2181225"/>
              <a:gd name="connsiteX1723" fmla="*/ 2110835 w 2457450"/>
              <a:gd name="connsiteY1723" fmla="*/ 1485710 h 2181225"/>
              <a:gd name="connsiteX1724" fmla="*/ 2117884 w 2457450"/>
              <a:gd name="connsiteY1724" fmla="*/ 1492758 h 2181225"/>
              <a:gd name="connsiteX1725" fmla="*/ 2075974 w 2457450"/>
              <a:gd name="connsiteY1725" fmla="*/ 1530572 h 2181225"/>
              <a:gd name="connsiteX1726" fmla="*/ 2081308 w 2457450"/>
              <a:gd name="connsiteY1726" fmla="*/ 1525238 h 2181225"/>
              <a:gd name="connsiteX1727" fmla="*/ 2075974 w 2457450"/>
              <a:gd name="connsiteY1727" fmla="*/ 1519904 h 2181225"/>
              <a:gd name="connsiteX1728" fmla="*/ 2070640 w 2457450"/>
              <a:gd name="connsiteY1728" fmla="*/ 1525238 h 2181225"/>
              <a:gd name="connsiteX1729" fmla="*/ 2075974 w 2457450"/>
              <a:gd name="connsiteY1729" fmla="*/ 1530572 h 2181225"/>
              <a:gd name="connsiteX1730" fmla="*/ 2031968 w 2457450"/>
              <a:gd name="connsiteY1730" fmla="*/ 1573149 h 2181225"/>
              <a:gd name="connsiteX1731" fmla="*/ 2042636 w 2457450"/>
              <a:gd name="connsiteY1731" fmla="*/ 1562481 h 2181225"/>
              <a:gd name="connsiteX1732" fmla="*/ 2031968 w 2457450"/>
              <a:gd name="connsiteY1732" fmla="*/ 1551813 h 2181225"/>
              <a:gd name="connsiteX1733" fmla="*/ 2021300 w 2457450"/>
              <a:gd name="connsiteY1733" fmla="*/ 1562481 h 2181225"/>
              <a:gd name="connsiteX1734" fmla="*/ 2031968 w 2457450"/>
              <a:gd name="connsiteY1734" fmla="*/ 1573149 h 2181225"/>
              <a:gd name="connsiteX1735" fmla="*/ 1985867 w 2457450"/>
              <a:gd name="connsiteY1735" fmla="*/ 1607820 h 2181225"/>
              <a:gd name="connsiteX1736" fmla="*/ 1996535 w 2457450"/>
              <a:gd name="connsiteY1736" fmla="*/ 1597152 h 2181225"/>
              <a:gd name="connsiteX1737" fmla="*/ 1985867 w 2457450"/>
              <a:gd name="connsiteY1737" fmla="*/ 1586484 h 2181225"/>
              <a:gd name="connsiteX1738" fmla="*/ 1975199 w 2457450"/>
              <a:gd name="connsiteY1738" fmla="*/ 1597152 h 2181225"/>
              <a:gd name="connsiteX1739" fmla="*/ 1985867 w 2457450"/>
              <a:gd name="connsiteY1739" fmla="*/ 1607820 h 2181225"/>
              <a:gd name="connsiteX1740" fmla="*/ 1937957 w 2457450"/>
              <a:gd name="connsiteY1740" fmla="*/ 1640110 h 2181225"/>
              <a:gd name="connsiteX1741" fmla="*/ 1948815 w 2457450"/>
              <a:gd name="connsiteY1741" fmla="*/ 1629251 h 2181225"/>
              <a:gd name="connsiteX1742" fmla="*/ 1937957 w 2457450"/>
              <a:gd name="connsiteY1742" fmla="*/ 1618393 h 2181225"/>
              <a:gd name="connsiteX1743" fmla="*/ 1927098 w 2457450"/>
              <a:gd name="connsiteY1743" fmla="*/ 1629251 h 2181225"/>
              <a:gd name="connsiteX1744" fmla="*/ 1937957 w 2457450"/>
              <a:gd name="connsiteY1744" fmla="*/ 1640110 h 2181225"/>
              <a:gd name="connsiteX1745" fmla="*/ 1888236 w 2457450"/>
              <a:gd name="connsiteY1745" fmla="*/ 1670685 h 2181225"/>
              <a:gd name="connsiteX1746" fmla="*/ 1900428 w 2457450"/>
              <a:gd name="connsiteY1746" fmla="*/ 1658493 h 2181225"/>
              <a:gd name="connsiteX1747" fmla="*/ 1888236 w 2457450"/>
              <a:gd name="connsiteY1747" fmla="*/ 1646301 h 2181225"/>
              <a:gd name="connsiteX1748" fmla="*/ 1876044 w 2457450"/>
              <a:gd name="connsiteY1748" fmla="*/ 1658493 h 2181225"/>
              <a:gd name="connsiteX1749" fmla="*/ 1888236 w 2457450"/>
              <a:gd name="connsiteY1749" fmla="*/ 1670685 h 2181225"/>
              <a:gd name="connsiteX1750" fmla="*/ 1837087 w 2457450"/>
              <a:gd name="connsiteY1750" fmla="*/ 1699927 h 2181225"/>
              <a:gd name="connsiteX1751" fmla="*/ 1852041 w 2457450"/>
              <a:gd name="connsiteY1751" fmla="*/ 1684973 h 2181225"/>
              <a:gd name="connsiteX1752" fmla="*/ 1837087 w 2457450"/>
              <a:gd name="connsiteY1752" fmla="*/ 1670018 h 2181225"/>
              <a:gd name="connsiteX1753" fmla="*/ 1822133 w 2457450"/>
              <a:gd name="connsiteY1753" fmla="*/ 1684973 h 2181225"/>
              <a:gd name="connsiteX1754" fmla="*/ 1837087 w 2457450"/>
              <a:gd name="connsiteY1754" fmla="*/ 1699927 h 2181225"/>
              <a:gd name="connsiteX1755" fmla="*/ 1784414 w 2457450"/>
              <a:gd name="connsiteY1755" fmla="*/ 1720882 h 2181225"/>
              <a:gd name="connsiteX1756" fmla="*/ 1796796 w 2457450"/>
              <a:gd name="connsiteY1756" fmla="*/ 1708499 h 2181225"/>
              <a:gd name="connsiteX1757" fmla="*/ 1784414 w 2457450"/>
              <a:gd name="connsiteY1757" fmla="*/ 1696117 h 2181225"/>
              <a:gd name="connsiteX1758" fmla="*/ 1772031 w 2457450"/>
              <a:gd name="connsiteY1758" fmla="*/ 1708499 h 2181225"/>
              <a:gd name="connsiteX1759" fmla="*/ 1784414 w 2457450"/>
              <a:gd name="connsiteY1759" fmla="*/ 1720882 h 2181225"/>
              <a:gd name="connsiteX1760" fmla="*/ 1730597 w 2457450"/>
              <a:gd name="connsiteY1760" fmla="*/ 1740408 h 2181225"/>
              <a:gd name="connsiteX1761" fmla="*/ 1741932 w 2457450"/>
              <a:gd name="connsiteY1761" fmla="*/ 1729073 h 2181225"/>
              <a:gd name="connsiteX1762" fmla="*/ 1730597 w 2457450"/>
              <a:gd name="connsiteY1762" fmla="*/ 1717739 h 2181225"/>
              <a:gd name="connsiteX1763" fmla="*/ 1719263 w 2457450"/>
              <a:gd name="connsiteY1763" fmla="*/ 1729073 h 2181225"/>
              <a:gd name="connsiteX1764" fmla="*/ 1730597 w 2457450"/>
              <a:gd name="connsiteY1764" fmla="*/ 1740408 h 2181225"/>
              <a:gd name="connsiteX1765" fmla="*/ 1675638 w 2457450"/>
              <a:gd name="connsiteY1765" fmla="*/ 1758791 h 2181225"/>
              <a:gd name="connsiteX1766" fmla="*/ 1687830 w 2457450"/>
              <a:gd name="connsiteY1766" fmla="*/ 1746599 h 2181225"/>
              <a:gd name="connsiteX1767" fmla="*/ 1675638 w 2457450"/>
              <a:gd name="connsiteY1767" fmla="*/ 1734407 h 2181225"/>
              <a:gd name="connsiteX1768" fmla="*/ 1663446 w 2457450"/>
              <a:gd name="connsiteY1768" fmla="*/ 1746599 h 2181225"/>
              <a:gd name="connsiteX1769" fmla="*/ 1675638 w 2457450"/>
              <a:gd name="connsiteY1769" fmla="*/ 1758791 h 2181225"/>
              <a:gd name="connsiteX1770" fmla="*/ 1619822 w 2457450"/>
              <a:gd name="connsiteY1770" fmla="*/ 1774222 h 2181225"/>
              <a:gd name="connsiteX1771" fmla="*/ 1633061 w 2457450"/>
              <a:gd name="connsiteY1771" fmla="*/ 1760982 h 2181225"/>
              <a:gd name="connsiteX1772" fmla="*/ 1619822 w 2457450"/>
              <a:gd name="connsiteY1772" fmla="*/ 1747742 h 2181225"/>
              <a:gd name="connsiteX1773" fmla="*/ 1606582 w 2457450"/>
              <a:gd name="connsiteY1773" fmla="*/ 1760982 h 2181225"/>
              <a:gd name="connsiteX1774" fmla="*/ 1619822 w 2457450"/>
              <a:gd name="connsiteY1774" fmla="*/ 1774222 h 2181225"/>
              <a:gd name="connsiteX1775" fmla="*/ 1563243 w 2457450"/>
              <a:gd name="connsiteY1775" fmla="*/ 1784604 h 2181225"/>
              <a:gd name="connsiteX1776" fmla="*/ 1575626 w 2457450"/>
              <a:gd name="connsiteY1776" fmla="*/ 1772222 h 2181225"/>
              <a:gd name="connsiteX1777" fmla="*/ 1563243 w 2457450"/>
              <a:gd name="connsiteY1777" fmla="*/ 1759839 h 2181225"/>
              <a:gd name="connsiteX1778" fmla="*/ 1550861 w 2457450"/>
              <a:gd name="connsiteY1778" fmla="*/ 1772222 h 2181225"/>
              <a:gd name="connsiteX1779" fmla="*/ 1563243 w 2457450"/>
              <a:gd name="connsiteY1779" fmla="*/ 1784604 h 2181225"/>
              <a:gd name="connsiteX1780" fmla="*/ 1506188 w 2457450"/>
              <a:gd name="connsiteY1780" fmla="*/ 1792700 h 2181225"/>
              <a:gd name="connsiteX1781" fmla="*/ 1518571 w 2457450"/>
              <a:gd name="connsiteY1781" fmla="*/ 1780318 h 2181225"/>
              <a:gd name="connsiteX1782" fmla="*/ 1506188 w 2457450"/>
              <a:gd name="connsiteY1782" fmla="*/ 1767935 h 2181225"/>
              <a:gd name="connsiteX1783" fmla="*/ 1493806 w 2457450"/>
              <a:gd name="connsiteY1783" fmla="*/ 1780318 h 2181225"/>
              <a:gd name="connsiteX1784" fmla="*/ 1506188 w 2457450"/>
              <a:gd name="connsiteY1784" fmla="*/ 1792700 h 2181225"/>
              <a:gd name="connsiteX1785" fmla="*/ 1448657 w 2457450"/>
              <a:gd name="connsiteY1785" fmla="*/ 1799463 h 2181225"/>
              <a:gd name="connsiteX1786" fmla="*/ 1463040 w 2457450"/>
              <a:gd name="connsiteY1786" fmla="*/ 1785176 h 2181225"/>
              <a:gd name="connsiteX1787" fmla="*/ 1448657 w 2457450"/>
              <a:gd name="connsiteY1787" fmla="*/ 1770888 h 2181225"/>
              <a:gd name="connsiteX1788" fmla="*/ 1434370 w 2457450"/>
              <a:gd name="connsiteY1788" fmla="*/ 1785176 h 2181225"/>
              <a:gd name="connsiteX1789" fmla="*/ 1448657 w 2457450"/>
              <a:gd name="connsiteY1789" fmla="*/ 1799463 h 2181225"/>
              <a:gd name="connsiteX1790" fmla="*/ 1391031 w 2457450"/>
              <a:gd name="connsiteY1790" fmla="*/ 1801082 h 2181225"/>
              <a:gd name="connsiteX1791" fmla="*/ 1405318 w 2457450"/>
              <a:gd name="connsiteY1791" fmla="*/ 1786795 h 2181225"/>
              <a:gd name="connsiteX1792" fmla="*/ 1391031 w 2457450"/>
              <a:gd name="connsiteY1792" fmla="*/ 1772507 h 2181225"/>
              <a:gd name="connsiteX1793" fmla="*/ 1376648 w 2457450"/>
              <a:gd name="connsiteY1793" fmla="*/ 1786795 h 2181225"/>
              <a:gd name="connsiteX1794" fmla="*/ 1391031 w 2457450"/>
              <a:gd name="connsiteY1794" fmla="*/ 1801082 h 2181225"/>
              <a:gd name="connsiteX1795" fmla="*/ 1333405 w 2457450"/>
              <a:gd name="connsiteY1795" fmla="*/ 1800320 h 2181225"/>
              <a:gd name="connsiteX1796" fmla="*/ 1348550 w 2457450"/>
              <a:gd name="connsiteY1796" fmla="*/ 1785176 h 2181225"/>
              <a:gd name="connsiteX1797" fmla="*/ 1333405 w 2457450"/>
              <a:gd name="connsiteY1797" fmla="*/ 1770031 h 2181225"/>
              <a:gd name="connsiteX1798" fmla="*/ 1318260 w 2457450"/>
              <a:gd name="connsiteY1798" fmla="*/ 1785176 h 2181225"/>
              <a:gd name="connsiteX1799" fmla="*/ 1333405 w 2457450"/>
              <a:gd name="connsiteY1799" fmla="*/ 1800320 h 2181225"/>
              <a:gd name="connsiteX1800" fmla="*/ 1275969 w 2457450"/>
              <a:gd name="connsiteY1800" fmla="*/ 1794986 h 2181225"/>
              <a:gd name="connsiteX1801" fmla="*/ 1290733 w 2457450"/>
              <a:gd name="connsiteY1801" fmla="*/ 1780223 h 2181225"/>
              <a:gd name="connsiteX1802" fmla="*/ 1275969 w 2457450"/>
              <a:gd name="connsiteY1802" fmla="*/ 1765459 h 2181225"/>
              <a:gd name="connsiteX1803" fmla="*/ 1261205 w 2457450"/>
              <a:gd name="connsiteY1803" fmla="*/ 1780223 h 2181225"/>
              <a:gd name="connsiteX1804" fmla="*/ 1275969 w 2457450"/>
              <a:gd name="connsiteY1804" fmla="*/ 1794986 h 2181225"/>
              <a:gd name="connsiteX1805" fmla="*/ 1218819 w 2457450"/>
              <a:gd name="connsiteY1805" fmla="*/ 1788890 h 2181225"/>
              <a:gd name="connsiteX1806" fmla="*/ 1235488 w 2457450"/>
              <a:gd name="connsiteY1806" fmla="*/ 1772222 h 2181225"/>
              <a:gd name="connsiteX1807" fmla="*/ 1218819 w 2457450"/>
              <a:gd name="connsiteY1807" fmla="*/ 1755553 h 2181225"/>
              <a:gd name="connsiteX1808" fmla="*/ 1202150 w 2457450"/>
              <a:gd name="connsiteY1808" fmla="*/ 1772222 h 2181225"/>
              <a:gd name="connsiteX1809" fmla="*/ 1218819 w 2457450"/>
              <a:gd name="connsiteY1809" fmla="*/ 1788890 h 2181225"/>
              <a:gd name="connsiteX1810" fmla="*/ 1162336 w 2457450"/>
              <a:gd name="connsiteY1810" fmla="*/ 1776603 h 2181225"/>
              <a:gd name="connsiteX1811" fmla="*/ 1177957 w 2457450"/>
              <a:gd name="connsiteY1811" fmla="*/ 1760982 h 2181225"/>
              <a:gd name="connsiteX1812" fmla="*/ 1162336 w 2457450"/>
              <a:gd name="connsiteY1812" fmla="*/ 1745361 h 2181225"/>
              <a:gd name="connsiteX1813" fmla="*/ 1146715 w 2457450"/>
              <a:gd name="connsiteY1813" fmla="*/ 1760982 h 2181225"/>
              <a:gd name="connsiteX1814" fmla="*/ 1162336 w 2457450"/>
              <a:gd name="connsiteY1814" fmla="*/ 1776603 h 2181225"/>
              <a:gd name="connsiteX1815" fmla="*/ 1106519 w 2457450"/>
              <a:gd name="connsiteY1815" fmla="*/ 1762601 h 2181225"/>
              <a:gd name="connsiteX1816" fmla="*/ 1122521 w 2457450"/>
              <a:gd name="connsiteY1816" fmla="*/ 1746599 h 2181225"/>
              <a:gd name="connsiteX1817" fmla="*/ 1106519 w 2457450"/>
              <a:gd name="connsiteY1817" fmla="*/ 1730597 h 2181225"/>
              <a:gd name="connsiteX1818" fmla="*/ 1090517 w 2457450"/>
              <a:gd name="connsiteY1818" fmla="*/ 1746599 h 2181225"/>
              <a:gd name="connsiteX1819" fmla="*/ 1106519 w 2457450"/>
              <a:gd name="connsiteY1819" fmla="*/ 1762601 h 2181225"/>
              <a:gd name="connsiteX1820" fmla="*/ 1051560 w 2457450"/>
              <a:gd name="connsiteY1820" fmla="*/ 1744694 h 2181225"/>
              <a:gd name="connsiteX1821" fmla="*/ 1067181 w 2457450"/>
              <a:gd name="connsiteY1821" fmla="*/ 1729073 h 2181225"/>
              <a:gd name="connsiteX1822" fmla="*/ 1051560 w 2457450"/>
              <a:gd name="connsiteY1822" fmla="*/ 1713452 h 2181225"/>
              <a:gd name="connsiteX1823" fmla="*/ 1035939 w 2457450"/>
              <a:gd name="connsiteY1823" fmla="*/ 1729073 h 2181225"/>
              <a:gd name="connsiteX1824" fmla="*/ 1051560 w 2457450"/>
              <a:gd name="connsiteY1824" fmla="*/ 1744694 h 2181225"/>
              <a:gd name="connsiteX1825" fmla="*/ 997649 w 2457450"/>
              <a:gd name="connsiteY1825" fmla="*/ 1724120 h 2181225"/>
              <a:gd name="connsiteX1826" fmla="*/ 1013270 w 2457450"/>
              <a:gd name="connsiteY1826" fmla="*/ 1708499 h 2181225"/>
              <a:gd name="connsiteX1827" fmla="*/ 997649 w 2457450"/>
              <a:gd name="connsiteY1827" fmla="*/ 1692878 h 2181225"/>
              <a:gd name="connsiteX1828" fmla="*/ 982028 w 2457450"/>
              <a:gd name="connsiteY1828" fmla="*/ 1708499 h 2181225"/>
              <a:gd name="connsiteX1829" fmla="*/ 997649 w 2457450"/>
              <a:gd name="connsiteY1829" fmla="*/ 1724120 h 2181225"/>
              <a:gd name="connsiteX1830" fmla="*/ 945071 w 2457450"/>
              <a:gd name="connsiteY1830" fmla="*/ 1701641 h 2181225"/>
              <a:gd name="connsiteX1831" fmla="*/ 961739 w 2457450"/>
              <a:gd name="connsiteY1831" fmla="*/ 1684973 h 2181225"/>
              <a:gd name="connsiteX1832" fmla="*/ 945071 w 2457450"/>
              <a:gd name="connsiteY1832" fmla="*/ 1668304 h 2181225"/>
              <a:gd name="connsiteX1833" fmla="*/ 928402 w 2457450"/>
              <a:gd name="connsiteY1833" fmla="*/ 1684973 h 2181225"/>
              <a:gd name="connsiteX1834" fmla="*/ 945071 w 2457450"/>
              <a:gd name="connsiteY1834" fmla="*/ 1701641 h 2181225"/>
              <a:gd name="connsiteX1835" fmla="*/ 893826 w 2457450"/>
              <a:gd name="connsiteY1835" fmla="*/ 1675162 h 2181225"/>
              <a:gd name="connsiteX1836" fmla="*/ 910495 w 2457450"/>
              <a:gd name="connsiteY1836" fmla="*/ 1658493 h 2181225"/>
              <a:gd name="connsiteX1837" fmla="*/ 893826 w 2457450"/>
              <a:gd name="connsiteY1837" fmla="*/ 1641824 h 2181225"/>
              <a:gd name="connsiteX1838" fmla="*/ 877157 w 2457450"/>
              <a:gd name="connsiteY1838" fmla="*/ 1658493 h 2181225"/>
              <a:gd name="connsiteX1839" fmla="*/ 893826 w 2457450"/>
              <a:gd name="connsiteY1839" fmla="*/ 1675162 h 2181225"/>
              <a:gd name="connsiteX1840" fmla="*/ 844201 w 2457450"/>
              <a:gd name="connsiteY1840" fmla="*/ 1647158 h 2181225"/>
              <a:gd name="connsiteX1841" fmla="*/ 862108 w 2457450"/>
              <a:gd name="connsiteY1841" fmla="*/ 1629251 h 2181225"/>
              <a:gd name="connsiteX1842" fmla="*/ 844201 w 2457450"/>
              <a:gd name="connsiteY1842" fmla="*/ 1611344 h 2181225"/>
              <a:gd name="connsiteX1843" fmla="*/ 826294 w 2457450"/>
              <a:gd name="connsiteY1843" fmla="*/ 1629251 h 2181225"/>
              <a:gd name="connsiteX1844" fmla="*/ 844201 w 2457450"/>
              <a:gd name="connsiteY1844" fmla="*/ 1647158 h 2181225"/>
              <a:gd name="connsiteX1845" fmla="*/ 796195 w 2457450"/>
              <a:gd name="connsiteY1845" fmla="*/ 1612964 h 2181225"/>
              <a:gd name="connsiteX1846" fmla="*/ 812006 w 2457450"/>
              <a:gd name="connsiteY1846" fmla="*/ 1597152 h 2181225"/>
              <a:gd name="connsiteX1847" fmla="*/ 796195 w 2457450"/>
              <a:gd name="connsiteY1847" fmla="*/ 1581341 h 2181225"/>
              <a:gd name="connsiteX1848" fmla="*/ 780383 w 2457450"/>
              <a:gd name="connsiteY1848" fmla="*/ 1597152 h 2181225"/>
              <a:gd name="connsiteX1849" fmla="*/ 796195 w 2457450"/>
              <a:gd name="connsiteY1849" fmla="*/ 1612964 h 2181225"/>
              <a:gd name="connsiteX1850" fmla="*/ 750189 w 2457450"/>
              <a:gd name="connsiteY1850" fmla="*/ 1579150 h 2181225"/>
              <a:gd name="connsiteX1851" fmla="*/ 766858 w 2457450"/>
              <a:gd name="connsiteY1851" fmla="*/ 1562481 h 2181225"/>
              <a:gd name="connsiteX1852" fmla="*/ 750189 w 2457450"/>
              <a:gd name="connsiteY1852" fmla="*/ 1545812 h 2181225"/>
              <a:gd name="connsiteX1853" fmla="*/ 733520 w 2457450"/>
              <a:gd name="connsiteY1853" fmla="*/ 1562481 h 2181225"/>
              <a:gd name="connsiteX1854" fmla="*/ 750189 w 2457450"/>
              <a:gd name="connsiteY1854" fmla="*/ 1579150 h 2181225"/>
              <a:gd name="connsiteX1855" fmla="*/ 706088 w 2457450"/>
              <a:gd name="connsiteY1855" fmla="*/ 1543050 h 2181225"/>
              <a:gd name="connsiteX1856" fmla="*/ 723805 w 2457450"/>
              <a:gd name="connsiteY1856" fmla="*/ 1525334 h 2181225"/>
              <a:gd name="connsiteX1857" fmla="*/ 706088 w 2457450"/>
              <a:gd name="connsiteY1857" fmla="*/ 1507617 h 2181225"/>
              <a:gd name="connsiteX1858" fmla="*/ 688372 w 2457450"/>
              <a:gd name="connsiteY1858" fmla="*/ 1525334 h 2181225"/>
              <a:gd name="connsiteX1859" fmla="*/ 706088 w 2457450"/>
              <a:gd name="connsiteY1859" fmla="*/ 1543050 h 2181225"/>
              <a:gd name="connsiteX1860" fmla="*/ 664178 w 2457450"/>
              <a:gd name="connsiteY1860" fmla="*/ 1504093 h 2181225"/>
              <a:gd name="connsiteX1861" fmla="*/ 682562 w 2457450"/>
              <a:gd name="connsiteY1861" fmla="*/ 1485710 h 2181225"/>
              <a:gd name="connsiteX1862" fmla="*/ 664178 w 2457450"/>
              <a:gd name="connsiteY1862" fmla="*/ 1467326 h 2181225"/>
              <a:gd name="connsiteX1863" fmla="*/ 645795 w 2457450"/>
              <a:gd name="connsiteY1863" fmla="*/ 1485710 h 2181225"/>
              <a:gd name="connsiteX1864" fmla="*/ 664178 w 2457450"/>
              <a:gd name="connsiteY1864" fmla="*/ 1504093 h 2181225"/>
              <a:gd name="connsiteX1865" fmla="*/ 624554 w 2457450"/>
              <a:gd name="connsiteY1865" fmla="*/ 1461516 h 2181225"/>
              <a:gd name="connsiteX1866" fmla="*/ 642271 w 2457450"/>
              <a:gd name="connsiteY1866" fmla="*/ 1443800 h 2181225"/>
              <a:gd name="connsiteX1867" fmla="*/ 624554 w 2457450"/>
              <a:gd name="connsiteY1867" fmla="*/ 1426083 h 2181225"/>
              <a:gd name="connsiteX1868" fmla="*/ 606838 w 2457450"/>
              <a:gd name="connsiteY1868" fmla="*/ 1443800 h 2181225"/>
              <a:gd name="connsiteX1869" fmla="*/ 624554 w 2457450"/>
              <a:gd name="connsiteY1869" fmla="*/ 1461516 h 2181225"/>
              <a:gd name="connsiteX1870" fmla="*/ 587407 w 2457450"/>
              <a:gd name="connsiteY1870" fmla="*/ 1414843 h 2181225"/>
              <a:gd name="connsiteX1871" fmla="*/ 602552 w 2457450"/>
              <a:gd name="connsiteY1871" fmla="*/ 1399699 h 2181225"/>
              <a:gd name="connsiteX1872" fmla="*/ 587407 w 2457450"/>
              <a:gd name="connsiteY1872" fmla="*/ 1384554 h 2181225"/>
              <a:gd name="connsiteX1873" fmla="*/ 572262 w 2457450"/>
              <a:gd name="connsiteY1873" fmla="*/ 1399699 h 2181225"/>
              <a:gd name="connsiteX1874" fmla="*/ 587407 w 2457450"/>
              <a:gd name="connsiteY1874" fmla="*/ 1414843 h 2181225"/>
              <a:gd name="connsiteX1875" fmla="*/ 552736 w 2457450"/>
              <a:gd name="connsiteY1875" fmla="*/ 1368838 h 2181225"/>
              <a:gd name="connsiteX1876" fmla="*/ 567881 w 2457450"/>
              <a:gd name="connsiteY1876" fmla="*/ 1353693 h 2181225"/>
              <a:gd name="connsiteX1877" fmla="*/ 552736 w 2457450"/>
              <a:gd name="connsiteY1877" fmla="*/ 1338548 h 2181225"/>
              <a:gd name="connsiteX1878" fmla="*/ 537591 w 2457450"/>
              <a:gd name="connsiteY1878" fmla="*/ 1353693 h 2181225"/>
              <a:gd name="connsiteX1879" fmla="*/ 552736 w 2457450"/>
              <a:gd name="connsiteY1879" fmla="*/ 1368838 h 2181225"/>
              <a:gd name="connsiteX1880" fmla="*/ 520732 w 2457450"/>
              <a:gd name="connsiteY1880" fmla="*/ 1320641 h 2181225"/>
              <a:gd name="connsiteX1881" fmla="*/ 535686 w 2457450"/>
              <a:gd name="connsiteY1881" fmla="*/ 1305687 h 2181225"/>
              <a:gd name="connsiteX1882" fmla="*/ 520732 w 2457450"/>
              <a:gd name="connsiteY1882" fmla="*/ 1290733 h 2181225"/>
              <a:gd name="connsiteX1883" fmla="*/ 505778 w 2457450"/>
              <a:gd name="connsiteY1883" fmla="*/ 1305687 h 2181225"/>
              <a:gd name="connsiteX1884" fmla="*/ 520732 w 2457450"/>
              <a:gd name="connsiteY1884" fmla="*/ 1320641 h 2181225"/>
              <a:gd name="connsiteX1885" fmla="*/ 491395 w 2457450"/>
              <a:gd name="connsiteY1885" fmla="*/ 1266920 h 2181225"/>
              <a:gd name="connsiteX1886" fmla="*/ 502349 w 2457450"/>
              <a:gd name="connsiteY1886" fmla="*/ 1256062 h 2181225"/>
              <a:gd name="connsiteX1887" fmla="*/ 491395 w 2457450"/>
              <a:gd name="connsiteY1887" fmla="*/ 1245203 h 2181225"/>
              <a:gd name="connsiteX1888" fmla="*/ 480536 w 2457450"/>
              <a:gd name="connsiteY1888" fmla="*/ 1256062 h 2181225"/>
              <a:gd name="connsiteX1889" fmla="*/ 491395 w 2457450"/>
              <a:gd name="connsiteY1889" fmla="*/ 1266920 h 2181225"/>
              <a:gd name="connsiteX1890" fmla="*/ 464915 w 2457450"/>
              <a:gd name="connsiteY1890" fmla="*/ 1216533 h 2181225"/>
              <a:gd name="connsiteX1891" fmla="*/ 476726 w 2457450"/>
              <a:gd name="connsiteY1891" fmla="*/ 1204817 h 2181225"/>
              <a:gd name="connsiteX1892" fmla="*/ 464915 w 2457450"/>
              <a:gd name="connsiteY1892" fmla="*/ 1193102 h 2181225"/>
              <a:gd name="connsiteX1893" fmla="*/ 453200 w 2457450"/>
              <a:gd name="connsiteY1893" fmla="*/ 1204817 h 2181225"/>
              <a:gd name="connsiteX1894" fmla="*/ 464915 w 2457450"/>
              <a:gd name="connsiteY1894" fmla="*/ 1216533 h 2181225"/>
              <a:gd name="connsiteX1895" fmla="*/ 441389 w 2457450"/>
              <a:gd name="connsiteY1895" fmla="*/ 1163955 h 2181225"/>
              <a:gd name="connsiteX1896" fmla="*/ 453104 w 2457450"/>
              <a:gd name="connsiteY1896" fmla="*/ 1152239 h 2181225"/>
              <a:gd name="connsiteX1897" fmla="*/ 441389 w 2457450"/>
              <a:gd name="connsiteY1897" fmla="*/ 1140428 h 2181225"/>
              <a:gd name="connsiteX1898" fmla="*/ 429673 w 2457450"/>
              <a:gd name="connsiteY1898" fmla="*/ 1152239 h 2181225"/>
              <a:gd name="connsiteX1899" fmla="*/ 441389 w 2457450"/>
              <a:gd name="connsiteY1899" fmla="*/ 1163955 h 2181225"/>
              <a:gd name="connsiteX1900" fmla="*/ 420815 w 2457450"/>
              <a:gd name="connsiteY1900" fmla="*/ 1107758 h 2181225"/>
              <a:gd name="connsiteX1901" fmla="*/ 430244 w 2457450"/>
              <a:gd name="connsiteY1901" fmla="*/ 1098328 h 2181225"/>
              <a:gd name="connsiteX1902" fmla="*/ 420815 w 2457450"/>
              <a:gd name="connsiteY1902" fmla="*/ 1088898 h 2181225"/>
              <a:gd name="connsiteX1903" fmla="*/ 411385 w 2457450"/>
              <a:gd name="connsiteY1903" fmla="*/ 1098328 h 2181225"/>
              <a:gd name="connsiteX1904" fmla="*/ 420815 w 2457450"/>
              <a:gd name="connsiteY1904" fmla="*/ 1107758 h 2181225"/>
              <a:gd name="connsiteX1905" fmla="*/ 403289 w 2457450"/>
              <a:gd name="connsiteY1905" fmla="*/ 1053656 h 2181225"/>
              <a:gd name="connsiteX1906" fmla="*/ 413575 w 2457450"/>
              <a:gd name="connsiteY1906" fmla="*/ 1043369 h 2181225"/>
              <a:gd name="connsiteX1907" fmla="*/ 403289 w 2457450"/>
              <a:gd name="connsiteY1907" fmla="*/ 1033082 h 2181225"/>
              <a:gd name="connsiteX1908" fmla="*/ 393001 w 2457450"/>
              <a:gd name="connsiteY1908" fmla="*/ 1043369 h 2181225"/>
              <a:gd name="connsiteX1909" fmla="*/ 403289 w 2457450"/>
              <a:gd name="connsiteY1909" fmla="*/ 1053656 h 2181225"/>
              <a:gd name="connsiteX1910" fmla="*/ 388906 w 2457450"/>
              <a:gd name="connsiteY1910" fmla="*/ 995077 h 2181225"/>
              <a:gd name="connsiteX1911" fmla="*/ 396431 w 2457450"/>
              <a:gd name="connsiteY1911" fmla="*/ 987552 h 2181225"/>
              <a:gd name="connsiteX1912" fmla="*/ 388906 w 2457450"/>
              <a:gd name="connsiteY1912" fmla="*/ 980027 h 2181225"/>
              <a:gd name="connsiteX1913" fmla="*/ 381381 w 2457450"/>
              <a:gd name="connsiteY1913" fmla="*/ 987552 h 2181225"/>
              <a:gd name="connsiteX1914" fmla="*/ 388906 w 2457450"/>
              <a:gd name="connsiteY1914" fmla="*/ 995077 h 2181225"/>
              <a:gd name="connsiteX1915" fmla="*/ 377666 w 2457450"/>
              <a:gd name="connsiteY1915" fmla="*/ 937832 h 2181225"/>
              <a:gd name="connsiteX1916" fmla="*/ 384524 w 2457450"/>
              <a:gd name="connsiteY1916" fmla="*/ 930974 h 2181225"/>
              <a:gd name="connsiteX1917" fmla="*/ 377666 w 2457450"/>
              <a:gd name="connsiteY1917" fmla="*/ 924115 h 2181225"/>
              <a:gd name="connsiteX1918" fmla="*/ 370808 w 2457450"/>
              <a:gd name="connsiteY1918" fmla="*/ 930974 h 2181225"/>
              <a:gd name="connsiteX1919" fmla="*/ 377666 w 2457450"/>
              <a:gd name="connsiteY1919" fmla="*/ 937832 h 2181225"/>
              <a:gd name="connsiteX1920" fmla="*/ 369570 w 2457450"/>
              <a:gd name="connsiteY1920" fmla="*/ 880967 h 2181225"/>
              <a:gd name="connsiteX1921" fmla="*/ 376619 w 2457450"/>
              <a:gd name="connsiteY1921" fmla="*/ 873919 h 2181225"/>
              <a:gd name="connsiteX1922" fmla="*/ 369570 w 2457450"/>
              <a:gd name="connsiteY1922" fmla="*/ 866870 h 2181225"/>
              <a:gd name="connsiteX1923" fmla="*/ 362522 w 2457450"/>
              <a:gd name="connsiteY1923" fmla="*/ 873919 h 2181225"/>
              <a:gd name="connsiteX1924" fmla="*/ 369570 w 2457450"/>
              <a:gd name="connsiteY1924" fmla="*/ 880967 h 2181225"/>
              <a:gd name="connsiteX1925" fmla="*/ 364808 w 2457450"/>
              <a:gd name="connsiteY1925" fmla="*/ 823341 h 2181225"/>
              <a:gd name="connsiteX1926" fmla="*/ 371666 w 2457450"/>
              <a:gd name="connsiteY1926" fmla="*/ 816483 h 2181225"/>
              <a:gd name="connsiteX1927" fmla="*/ 364808 w 2457450"/>
              <a:gd name="connsiteY1927" fmla="*/ 809625 h 2181225"/>
              <a:gd name="connsiteX1928" fmla="*/ 357950 w 2457450"/>
              <a:gd name="connsiteY1928" fmla="*/ 816483 h 2181225"/>
              <a:gd name="connsiteX1929" fmla="*/ 364808 w 2457450"/>
              <a:gd name="connsiteY1929" fmla="*/ 823341 h 2181225"/>
              <a:gd name="connsiteX1930" fmla="*/ 363188 w 2457450"/>
              <a:gd name="connsiteY1930" fmla="*/ 765905 h 2181225"/>
              <a:gd name="connsiteX1931" fmla="*/ 370237 w 2457450"/>
              <a:gd name="connsiteY1931" fmla="*/ 758857 h 2181225"/>
              <a:gd name="connsiteX1932" fmla="*/ 363188 w 2457450"/>
              <a:gd name="connsiteY1932" fmla="*/ 751808 h 2181225"/>
              <a:gd name="connsiteX1933" fmla="*/ 356140 w 2457450"/>
              <a:gd name="connsiteY1933" fmla="*/ 758857 h 2181225"/>
              <a:gd name="connsiteX1934" fmla="*/ 363188 w 2457450"/>
              <a:gd name="connsiteY1934" fmla="*/ 765905 h 2181225"/>
              <a:gd name="connsiteX1935" fmla="*/ 364808 w 2457450"/>
              <a:gd name="connsiteY1935" fmla="*/ 706565 h 2181225"/>
              <a:gd name="connsiteX1936" fmla="*/ 370142 w 2457450"/>
              <a:gd name="connsiteY1936" fmla="*/ 701231 h 2181225"/>
              <a:gd name="connsiteX1937" fmla="*/ 364808 w 2457450"/>
              <a:gd name="connsiteY1937" fmla="*/ 695897 h 2181225"/>
              <a:gd name="connsiteX1938" fmla="*/ 359474 w 2457450"/>
              <a:gd name="connsiteY1938" fmla="*/ 701231 h 2181225"/>
              <a:gd name="connsiteX1939" fmla="*/ 364808 w 2457450"/>
              <a:gd name="connsiteY1939" fmla="*/ 706565 h 2181225"/>
              <a:gd name="connsiteX1940" fmla="*/ 369570 w 2457450"/>
              <a:gd name="connsiteY1940" fmla="*/ 649129 h 2181225"/>
              <a:gd name="connsiteX1941" fmla="*/ 374904 w 2457450"/>
              <a:gd name="connsiteY1941" fmla="*/ 643795 h 2181225"/>
              <a:gd name="connsiteX1942" fmla="*/ 369570 w 2457450"/>
              <a:gd name="connsiteY1942" fmla="*/ 638461 h 2181225"/>
              <a:gd name="connsiteX1943" fmla="*/ 364236 w 2457450"/>
              <a:gd name="connsiteY1943" fmla="*/ 643795 h 2181225"/>
              <a:gd name="connsiteX1944" fmla="*/ 369570 w 2457450"/>
              <a:gd name="connsiteY1944" fmla="*/ 649129 h 2181225"/>
              <a:gd name="connsiteX1945" fmla="*/ 377666 w 2457450"/>
              <a:gd name="connsiteY1945" fmla="*/ 591979 h 2181225"/>
              <a:gd name="connsiteX1946" fmla="*/ 383000 w 2457450"/>
              <a:gd name="connsiteY1946" fmla="*/ 586645 h 2181225"/>
              <a:gd name="connsiteX1947" fmla="*/ 377666 w 2457450"/>
              <a:gd name="connsiteY1947" fmla="*/ 581311 h 2181225"/>
              <a:gd name="connsiteX1948" fmla="*/ 372332 w 2457450"/>
              <a:gd name="connsiteY1948" fmla="*/ 586645 h 2181225"/>
              <a:gd name="connsiteX1949" fmla="*/ 377666 w 2457450"/>
              <a:gd name="connsiteY1949" fmla="*/ 591979 h 2181225"/>
              <a:gd name="connsiteX1950" fmla="*/ 388906 w 2457450"/>
              <a:gd name="connsiteY1950" fmla="*/ 533972 h 2181225"/>
              <a:gd name="connsiteX1951" fmla="*/ 392716 w 2457450"/>
              <a:gd name="connsiteY1951" fmla="*/ 530162 h 2181225"/>
              <a:gd name="connsiteX1952" fmla="*/ 388906 w 2457450"/>
              <a:gd name="connsiteY1952" fmla="*/ 526352 h 2181225"/>
              <a:gd name="connsiteX1953" fmla="*/ 385096 w 2457450"/>
              <a:gd name="connsiteY1953" fmla="*/ 530162 h 2181225"/>
              <a:gd name="connsiteX1954" fmla="*/ 388906 w 2457450"/>
              <a:gd name="connsiteY1954" fmla="*/ 533972 h 2181225"/>
              <a:gd name="connsiteX1955" fmla="*/ 403289 w 2457450"/>
              <a:gd name="connsiteY1955" fmla="*/ 479012 h 2181225"/>
              <a:gd name="connsiteX1956" fmla="*/ 407956 w 2457450"/>
              <a:gd name="connsiteY1956" fmla="*/ 474345 h 2181225"/>
              <a:gd name="connsiteX1957" fmla="*/ 403289 w 2457450"/>
              <a:gd name="connsiteY1957" fmla="*/ 469678 h 2181225"/>
              <a:gd name="connsiteX1958" fmla="*/ 398621 w 2457450"/>
              <a:gd name="connsiteY1958" fmla="*/ 474345 h 2181225"/>
              <a:gd name="connsiteX1959" fmla="*/ 403289 w 2457450"/>
              <a:gd name="connsiteY1959" fmla="*/ 479012 h 2181225"/>
              <a:gd name="connsiteX1960" fmla="*/ 420815 w 2457450"/>
              <a:gd name="connsiteY1960" fmla="*/ 422148 h 2181225"/>
              <a:gd name="connsiteX1961" fmla="*/ 423577 w 2457450"/>
              <a:gd name="connsiteY1961" fmla="*/ 419386 h 2181225"/>
              <a:gd name="connsiteX1962" fmla="*/ 420815 w 2457450"/>
              <a:gd name="connsiteY1962" fmla="*/ 416624 h 2181225"/>
              <a:gd name="connsiteX1963" fmla="*/ 418052 w 2457450"/>
              <a:gd name="connsiteY1963" fmla="*/ 419386 h 2181225"/>
              <a:gd name="connsiteX1964" fmla="*/ 420815 w 2457450"/>
              <a:gd name="connsiteY1964" fmla="*/ 422148 h 2181225"/>
              <a:gd name="connsiteX1965" fmla="*/ 441389 w 2457450"/>
              <a:gd name="connsiteY1965" fmla="*/ 367570 h 2181225"/>
              <a:gd name="connsiteX1966" fmla="*/ 443484 w 2457450"/>
              <a:gd name="connsiteY1966" fmla="*/ 365474 h 2181225"/>
              <a:gd name="connsiteX1967" fmla="*/ 441389 w 2457450"/>
              <a:gd name="connsiteY1967" fmla="*/ 363379 h 2181225"/>
              <a:gd name="connsiteX1968" fmla="*/ 439293 w 2457450"/>
              <a:gd name="connsiteY1968" fmla="*/ 365474 h 2181225"/>
              <a:gd name="connsiteX1969" fmla="*/ 441389 w 2457450"/>
              <a:gd name="connsiteY1969" fmla="*/ 367570 h 2181225"/>
              <a:gd name="connsiteX1970" fmla="*/ 464915 w 2457450"/>
              <a:gd name="connsiteY1970" fmla="*/ 315659 h 2181225"/>
              <a:gd name="connsiteX1971" fmla="*/ 467678 w 2457450"/>
              <a:gd name="connsiteY1971" fmla="*/ 312896 h 2181225"/>
              <a:gd name="connsiteX1972" fmla="*/ 464915 w 2457450"/>
              <a:gd name="connsiteY1972" fmla="*/ 310134 h 2181225"/>
              <a:gd name="connsiteX1973" fmla="*/ 462153 w 2457450"/>
              <a:gd name="connsiteY1973" fmla="*/ 312896 h 2181225"/>
              <a:gd name="connsiteX1974" fmla="*/ 464915 w 2457450"/>
              <a:gd name="connsiteY1974" fmla="*/ 315659 h 2181225"/>
              <a:gd name="connsiteX1975" fmla="*/ 491395 w 2457450"/>
              <a:gd name="connsiteY1975" fmla="*/ 264414 h 2181225"/>
              <a:gd name="connsiteX1976" fmla="*/ 494157 w 2457450"/>
              <a:gd name="connsiteY1976" fmla="*/ 261652 h 2181225"/>
              <a:gd name="connsiteX1977" fmla="*/ 491395 w 2457450"/>
              <a:gd name="connsiteY1977" fmla="*/ 258890 h 2181225"/>
              <a:gd name="connsiteX1978" fmla="*/ 488633 w 2457450"/>
              <a:gd name="connsiteY1978" fmla="*/ 261652 h 2181225"/>
              <a:gd name="connsiteX1979" fmla="*/ 491395 w 2457450"/>
              <a:gd name="connsiteY1979" fmla="*/ 264414 h 2181225"/>
              <a:gd name="connsiteX1980" fmla="*/ 520732 w 2457450"/>
              <a:gd name="connsiteY1980" fmla="*/ 212789 h 2181225"/>
              <a:gd name="connsiteX1981" fmla="*/ 521589 w 2457450"/>
              <a:gd name="connsiteY1981" fmla="*/ 211931 h 2181225"/>
              <a:gd name="connsiteX1982" fmla="*/ 520732 w 2457450"/>
              <a:gd name="connsiteY1982" fmla="*/ 211074 h 2181225"/>
              <a:gd name="connsiteX1983" fmla="*/ 519875 w 2457450"/>
              <a:gd name="connsiteY1983" fmla="*/ 211931 h 2181225"/>
              <a:gd name="connsiteX1984" fmla="*/ 520732 w 2457450"/>
              <a:gd name="connsiteY1984" fmla="*/ 212789 h 2181225"/>
              <a:gd name="connsiteX1985" fmla="*/ 552736 w 2457450"/>
              <a:gd name="connsiteY1985" fmla="*/ 164211 h 2181225"/>
              <a:gd name="connsiteX1986" fmla="*/ 552926 w 2457450"/>
              <a:gd name="connsiteY1986" fmla="*/ 164021 h 2181225"/>
              <a:gd name="connsiteX1987" fmla="*/ 552736 w 2457450"/>
              <a:gd name="connsiteY1987" fmla="*/ 163830 h 2181225"/>
              <a:gd name="connsiteX1988" fmla="*/ 552545 w 2457450"/>
              <a:gd name="connsiteY1988" fmla="*/ 164021 h 2181225"/>
              <a:gd name="connsiteX1989" fmla="*/ 552736 w 2457450"/>
              <a:gd name="connsiteY1989" fmla="*/ 164211 h 2181225"/>
              <a:gd name="connsiteX1990" fmla="*/ 2458879 w 2457450"/>
              <a:gd name="connsiteY1990" fmla="*/ 989933 h 2181225"/>
              <a:gd name="connsiteX1991" fmla="*/ 2461070 w 2457450"/>
              <a:gd name="connsiteY1991" fmla="*/ 987838 h 2181225"/>
              <a:gd name="connsiteX1992" fmla="*/ 2458879 w 2457450"/>
              <a:gd name="connsiteY1992" fmla="*/ 985742 h 2181225"/>
              <a:gd name="connsiteX1993" fmla="*/ 2456783 w 2457450"/>
              <a:gd name="connsiteY1993" fmla="*/ 987838 h 2181225"/>
              <a:gd name="connsiteX1994" fmla="*/ 2458879 w 2457450"/>
              <a:gd name="connsiteY1994" fmla="*/ 989933 h 2181225"/>
              <a:gd name="connsiteX1995" fmla="*/ 2445353 w 2457450"/>
              <a:gd name="connsiteY1995" fmla="*/ 1045750 h 2181225"/>
              <a:gd name="connsiteX1996" fmla="*/ 2447258 w 2457450"/>
              <a:gd name="connsiteY1996" fmla="*/ 1043845 h 2181225"/>
              <a:gd name="connsiteX1997" fmla="*/ 2445353 w 2457450"/>
              <a:gd name="connsiteY1997" fmla="*/ 1041940 h 2181225"/>
              <a:gd name="connsiteX1998" fmla="*/ 2443448 w 2457450"/>
              <a:gd name="connsiteY1998" fmla="*/ 1043845 h 2181225"/>
              <a:gd name="connsiteX1999" fmla="*/ 2445353 w 2457450"/>
              <a:gd name="connsiteY1999" fmla="*/ 1045750 h 2181225"/>
              <a:gd name="connsiteX2000" fmla="*/ 2428875 w 2457450"/>
              <a:gd name="connsiteY2000" fmla="*/ 1100328 h 2181225"/>
              <a:gd name="connsiteX2001" fmla="*/ 2430113 w 2457450"/>
              <a:gd name="connsiteY2001" fmla="*/ 1099090 h 2181225"/>
              <a:gd name="connsiteX2002" fmla="*/ 2428875 w 2457450"/>
              <a:gd name="connsiteY2002" fmla="*/ 1097756 h 2181225"/>
              <a:gd name="connsiteX2003" fmla="*/ 2427637 w 2457450"/>
              <a:gd name="connsiteY2003" fmla="*/ 1099090 h 2181225"/>
              <a:gd name="connsiteX2004" fmla="*/ 2428875 w 2457450"/>
              <a:gd name="connsiteY2004" fmla="*/ 1100328 h 2181225"/>
              <a:gd name="connsiteX2005" fmla="*/ 2409444 w 2457450"/>
              <a:gd name="connsiteY2005" fmla="*/ 1154621 h 2181225"/>
              <a:gd name="connsiteX2006" fmla="*/ 2410682 w 2457450"/>
              <a:gd name="connsiteY2006" fmla="*/ 1153382 h 2181225"/>
              <a:gd name="connsiteX2007" fmla="*/ 2409444 w 2457450"/>
              <a:gd name="connsiteY2007" fmla="*/ 1152144 h 2181225"/>
              <a:gd name="connsiteX2008" fmla="*/ 2408111 w 2457450"/>
              <a:gd name="connsiteY2008" fmla="*/ 1153382 h 2181225"/>
              <a:gd name="connsiteX2009" fmla="*/ 2409444 w 2457450"/>
              <a:gd name="connsiteY2009" fmla="*/ 1154621 h 2181225"/>
              <a:gd name="connsiteX2010" fmla="*/ 2387251 w 2457450"/>
              <a:gd name="connsiteY2010" fmla="*/ 1214057 h 2181225"/>
              <a:gd name="connsiteX2011" fmla="*/ 2394776 w 2457450"/>
              <a:gd name="connsiteY2011" fmla="*/ 1206532 h 2181225"/>
              <a:gd name="connsiteX2012" fmla="*/ 2387251 w 2457450"/>
              <a:gd name="connsiteY2012" fmla="*/ 1199007 h 2181225"/>
              <a:gd name="connsiteX2013" fmla="*/ 2379726 w 2457450"/>
              <a:gd name="connsiteY2013" fmla="*/ 1206532 h 2181225"/>
              <a:gd name="connsiteX2014" fmla="*/ 2387251 w 2457450"/>
              <a:gd name="connsiteY2014" fmla="*/ 1214057 h 2181225"/>
              <a:gd name="connsiteX2015" fmla="*/ 2362200 w 2457450"/>
              <a:gd name="connsiteY2015" fmla="*/ 1270445 h 2181225"/>
              <a:gd name="connsiteX2016" fmla="*/ 2374202 w 2457450"/>
              <a:gd name="connsiteY2016" fmla="*/ 1258443 h 2181225"/>
              <a:gd name="connsiteX2017" fmla="*/ 2362200 w 2457450"/>
              <a:gd name="connsiteY2017" fmla="*/ 1246442 h 2181225"/>
              <a:gd name="connsiteX2018" fmla="*/ 2350199 w 2457450"/>
              <a:gd name="connsiteY2018" fmla="*/ 1258443 h 2181225"/>
              <a:gd name="connsiteX2019" fmla="*/ 2362200 w 2457450"/>
              <a:gd name="connsiteY2019" fmla="*/ 1270445 h 2181225"/>
              <a:gd name="connsiteX2020" fmla="*/ 2334482 w 2457450"/>
              <a:gd name="connsiteY2020" fmla="*/ 1318927 h 2181225"/>
              <a:gd name="connsiteX2021" fmla="*/ 2344293 w 2457450"/>
              <a:gd name="connsiteY2021" fmla="*/ 1309116 h 2181225"/>
              <a:gd name="connsiteX2022" fmla="*/ 2334482 w 2457450"/>
              <a:gd name="connsiteY2022" fmla="*/ 1299305 h 2181225"/>
              <a:gd name="connsiteX2023" fmla="*/ 2324672 w 2457450"/>
              <a:gd name="connsiteY2023" fmla="*/ 1309116 h 2181225"/>
              <a:gd name="connsiteX2024" fmla="*/ 2334482 w 2457450"/>
              <a:gd name="connsiteY2024" fmla="*/ 1318927 h 2181225"/>
              <a:gd name="connsiteX2025" fmla="*/ 2304098 w 2457450"/>
              <a:gd name="connsiteY2025" fmla="*/ 1367885 h 2181225"/>
              <a:gd name="connsiteX2026" fmla="*/ 2313908 w 2457450"/>
              <a:gd name="connsiteY2026" fmla="*/ 1358075 h 2181225"/>
              <a:gd name="connsiteX2027" fmla="*/ 2304098 w 2457450"/>
              <a:gd name="connsiteY2027" fmla="*/ 1348264 h 2181225"/>
              <a:gd name="connsiteX2028" fmla="*/ 2294287 w 2457450"/>
              <a:gd name="connsiteY2028" fmla="*/ 1358075 h 2181225"/>
              <a:gd name="connsiteX2029" fmla="*/ 2304098 w 2457450"/>
              <a:gd name="connsiteY2029" fmla="*/ 1367885 h 2181225"/>
              <a:gd name="connsiteX2030" fmla="*/ 2271236 w 2457450"/>
              <a:gd name="connsiteY2030" fmla="*/ 1411034 h 2181225"/>
              <a:gd name="connsiteX2031" fmla="*/ 2276761 w 2457450"/>
              <a:gd name="connsiteY2031" fmla="*/ 1405509 h 2181225"/>
              <a:gd name="connsiteX2032" fmla="*/ 2271236 w 2457450"/>
              <a:gd name="connsiteY2032" fmla="*/ 1399985 h 2181225"/>
              <a:gd name="connsiteX2033" fmla="*/ 2265712 w 2457450"/>
              <a:gd name="connsiteY2033" fmla="*/ 1405509 h 2181225"/>
              <a:gd name="connsiteX2034" fmla="*/ 2271236 w 2457450"/>
              <a:gd name="connsiteY2034" fmla="*/ 1411034 h 2181225"/>
              <a:gd name="connsiteX2035" fmla="*/ 2235899 w 2457450"/>
              <a:gd name="connsiteY2035" fmla="*/ 1459516 h 2181225"/>
              <a:gd name="connsiteX2036" fmla="*/ 2244471 w 2457450"/>
              <a:gd name="connsiteY2036" fmla="*/ 1450943 h 2181225"/>
              <a:gd name="connsiteX2037" fmla="*/ 2235899 w 2457450"/>
              <a:gd name="connsiteY2037" fmla="*/ 1442371 h 2181225"/>
              <a:gd name="connsiteX2038" fmla="*/ 2227326 w 2457450"/>
              <a:gd name="connsiteY2038" fmla="*/ 1450943 h 2181225"/>
              <a:gd name="connsiteX2039" fmla="*/ 2235899 w 2457450"/>
              <a:gd name="connsiteY2039" fmla="*/ 1459516 h 2181225"/>
              <a:gd name="connsiteX2040" fmla="*/ 2198180 w 2457450"/>
              <a:gd name="connsiteY2040" fmla="*/ 1503140 h 2181225"/>
              <a:gd name="connsiteX2041" fmla="*/ 2206752 w 2457450"/>
              <a:gd name="connsiteY2041" fmla="*/ 1494568 h 2181225"/>
              <a:gd name="connsiteX2042" fmla="*/ 2198180 w 2457450"/>
              <a:gd name="connsiteY2042" fmla="*/ 1485995 h 2181225"/>
              <a:gd name="connsiteX2043" fmla="*/ 2189607 w 2457450"/>
              <a:gd name="connsiteY2043" fmla="*/ 1494568 h 2181225"/>
              <a:gd name="connsiteX2044" fmla="*/ 2198180 w 2457450"/>
              <a:gd name="connsiteY2044" fmla="*/ 1503140 h 2181225"/>
              <a:gd name="connsiteX2045" fmla="*/ 2158175 w 2457450"/>
              <a:gd name="connsiteY2045" fmla="*/ 1544764 h 2181225"/>
              <a:gd name="connsiteX2046" fmla="*/ 2166747 w 2457450"/>
              <a:gd name="connsiteY2046" fmla="*/ 1536192 h 2181225"/>
              <a:gd name="connsiteX2047" fmla="*/ 2158175 w 2457450"/>
              <a:gd name="connsiteY2047" fmla="*/ 1527620 h 2181225"/>
              <a:gd name="connsiteX2048" fmla="*/ 2149602 w 2457450"/>
              <a:gd name="connsiteY2048" fmla="*/ 1536192 h 2181225"/>
              <a:gd name="connsiteX2049" fmla="*/ 2158175 w 2457450"/>
              <a:gd name="connsiteY2049" fmla="*/ 1544764 h 2181225"/>
              <a:gd name="connsiteX2050" fmla="*/ 2116074 w 2457450"/>
              <a:gd name="connsiteY2050" fmla="*/ 1586293 h 2181225"/>
              <a:gd name="connsiteX2051" fmla="*/ 2126742 w 2457450"/>
              <a:gd name="connsiteY2051" fmla="*/ 1575626 h 2181225"/>
              <a:gd name="connsiteX2052" fmla="*/ 2116074 w 2457450"/>
              <a:gd name="connsiteY2052" fmla="*/ 1564958 h 2181225"/>
              <a:gd name="connsiteX2053" fmla="*/ 2105406 w 2457450"/>
              <a:gd name="connsiteY2053" fmla="*/ 1575626 h 2181225"/>
              <a:gd name="connsiteX2054" fmla="*/ 2116074 w 2457450"/>
              <a:gd name="connsiteY2054" fmla="*/ 1586293 h 2181225"/>
              <a:gd name="connsiteX2055" fmla="*/ 2071973 w 2457450"/>
              <a:gd name="connsiteY2055" fmla="*/ 1626584 h 2181225"/>
              <a:gd name="connsiteX2056" fmla="*/ 2085880 w 2457450"/>
              <a:gd name="connsiteY2056" fmla="*/ 1612678 h 2181225"/>
              <a:gd name="connsiteX2057" fmla="*/ 2071973 w 2457450"/>
              <a:gd name="connsiteY2057" fmla="*/ 1598771 h 2181225"/>
              <a:gd name="connsiteX2058" fmla="*/ 2058067 w 2457450"/>
              <a:gd name="connsiteY2058" fmla="*/ 1612678 h 2181225"/>
              <a:gd name="connsiteX2059" fmla="*/ 2071973 w 2457450"/>
              <a:gd name="connsiteY2059" fmla="*/ 1626584 h 2181225"/>
              <a:gd name="connsiteX2060" fmla="*/ 2025968 w 2457450"/>
              <a:gd name="connsiteY2060" fmla="*/ 1661351 h 2181225"/>
              <a:gd name="connsiteX2061" fmla="*/ 2039874 w 2457450"/>
              <a:gd name="connsiteY2061" fmla="*/ 1647444 h 2181225"/>
              <a:gd name="connsiteX2062" fmla="*/ 2025968 w 2457450"/>
              <a:gd name="connsiteY2062" fmla="*/ 1633538 h 2181225"/>
              <a:gd name="connsiteX2063" fmla="*/ 2012061 w 2457450"/>
              <a:gd name="connsiteY2063" fmla="*/ 1647444 h 2181225"/>
              <a:gd name="connsiteX2064" fmla="*/ 2025968 w 2457450"/>
              <a:gd name="connsiteY2064" fmla="*/ 1661351 h 2181225"/>
              <a:gd name="connsiteX2065" fmla="*/ 1978247 w 2457450"/>
              <a:gd name="connsiteY2065" fmla="*/ 1695355 h 2181225"/>
              <a:gd name="connsiteX2066" fmla="*/ 1993868 w 2457450"/>
              <a:gd name="connsiteY2066" fmla="*/ 1679734 h 2181225"/>
              <a:gd name="connsiteX2067" fmla="*/ 1978247 w 2457450"/>
              <a:gd name="connsiteY2067" fmla="*/ 1664113 h 2181225"/>
              <a:gd name="connsiteX2068" fmla="*/ 1962626 w 2457450"/>
              <a:gd name="connsiteY2068" fmla="*/ 1679734 h 2181225"/>
              <a:gd name="connsiteX2069" fmla="*/ 1978247 w 2457450"/>
              <a:gd name="connsiteY2069" fmla="*/ 1695355 h 2181225"/>
              <a:gd name="connsiteX2070" fmla="*/ 1928813 w 2457450"/>
              <a:gd name="connsiteY2070" fmla="*/ 1725263 h 2181225"/>
              <a:gd name="connsiteX2071" fmla="*/ 1944624 w 2457450"/>
              <a:gd name="connsiteY2071" fmla="*/ 1709452 h 2181225"/>
              <a:gd name="connsiteX2072" fmla="*/ 1928813 w 2457450"/>
              <a:gd name="connsiteY2072" fmla="*/ 1693640 h 2181225"/>
              <a:gd name="connsiteX2073" fmla="*/ 1913001 w 2457450"/>
              <a:gd name="connsiteY2073" fmla="*/ 1709452 h 2181225"/>
              <a:gd name="connsiteX2074" fmla="*/ 1928813 w 2457450"/>
              <a:gd name="connsiteY2074" fmla="*/ 1725263 h 2181225"/>
              <a:gd name="connsiteX2075" fmla="*/ 1877854 w 2457450"/>
              <a:gd name="connsiteY2075" fmla="*/ 1753362 h 2181225"/>
              <a:gd name="connsiteX2076" fmla="*/ 1894713 w 2457450"/>
              <a:gd name="connsiteY2076" fmla="*/ 1736503 h 2181225"/>
              <a:gd name="connsiteX2077" fmla="*/ 1877854 w 2457450"/>
              <a:gd name="connsiteY2077" fmla="*/ 1719643 h 2181225"/>
              <a:gd name="connsiteX2078" fmla="*/ 1860995 w 2457450"/>
              <a:gd name="connsiteY2078" fmla="*/ 1736503 h 2181225"/>
              <a:gd name="connsiteX2079" fmla="*/ 1877854 w 2457450"/>
              <a:gd name="connsiteY2079" fmla="*/ 1753362 h 2181225"/>
              <a:gd name="connsiteX2080" fmla="*/ 1825562 w 2457450"/>
              <a:gd name="connsiteY2080" fmla="*/ 1777651 h 2181225"/>
              <a:gd name="connsiteX2081" fmla="*/ 1842421 w 2457450"/>
              <a:gd name="connsiteY2081" fmla="*/ 1760792 h 2181225"/>
              <a:gd name="connsiteX2082" fmla="*/ 1825562 w 2457450"/>
              <a:gd name="connsiteY2082" fmla="*/ 1743932 h 2181225"/>
              <a:gd name="connsiteX2083" fmla="*/ 1808702 w 2457450"/>
              <a:gd name="connsiteY2083" fmla="*/ 1760792 h 2181225"/>
              <a:gd name="connsiteX2084" fmla="*/ 1825562 w 2457450"/>
              <a:gd name="connsiteY2084" fmla="*/ 1777651 h 2181225"/>
              <a:gd name="connsiteX2085" fmla="*/ 1772126 w 2457450"/>
              <a:gd name="connsiteY2085" fmla="*/ 1799463 h 2181225"/>
              <a:gd name="connsiteX2086" fmla="*/ 1789176 w 2457450"/>
              <a:gd name="connsiteY2086" fmla="*/ 1782318 h 2181225"/>
              <a:gd name="connsiteX2087" fmla="*/ 1772126 w 2457450"/>
              <a:gd name="connsiteY2087" fmla="*/ 1765268 h 2181225"/>
              <a:gd name="connsiteX2088" fmla="*/ 1755077 w 2457450"/>
              <a:gd name="connsiteY2088" fmla="*/ 1782318 h 2181225"/>
              <a:gd name="connsiteX2089" fmla="*/ 1772126 w 2457450"/>
              <a:gd name="connsiteY2089" fmla="*/ 1799463 h 2181225"/>
              <a:gd name="connsiteX2090" fmla="*/ 1717548 w 2457450"/>
              <a:gd name="connsiteY2090" fmla="*/ 1820228 h 2181225"/>
              <a:gd name="connsiteX2091" fmla="*/ 1736789 w 2457450"/>
              <a:gd name="connsiteY2091" fmla="*/ 1800987 h 2181225"/>
              <a:gd name="connsiteX2092" fmla="*/ 1717548 w 2457450"/>
              <a:gd name="connsiteY2092" fmla="*/ 1781747 h 2181225"/>
              <a:gd name="connsiteX2093" fmla="*/ 1698308 w 2457450"/>
              <a:gd name="connsiteY2093" fmla="*/ 1800987 h 2181225"/>
              <a:gd name="connsiteX2094" fmla="*/ 1717548 w 2457450"/>
              <a:gd name="connsiteY2094" fmla="*/ 1820228 h 2181225"/>
              <a:gd name="connsiteX2095" fmla="*/ 1662113 w 2457450"/>
              <a:gd name="connsiteY2095" fmla="*/ 1834991 h 2181225"/>
              <a:gd name="connsiteX2096" fmla="*/ 1680305 w 2457450"/>
              <a:gd name="connsiteY2096" fmla="*/ 1816799 h 2181225"/>
              <a:gd name="connsiteX2097" fmla="*/ 1662113 w 2457450"/>
              <a:gd name="connsiteY2097" fmla="*/ 1798606 h 2181225"/>
              <a:gd name="connsiteX2098" fmla="*/ 1643920 w 2457450"/>
              <a:gd name="connsiteY2098" fmla="*/ 1816799 h 2181225"/>
              <a:gd name="connsiteX2099" fmla="*/ 1662113 w 2457450"/>
              <a:gd name="connsiteY2099" fmla="*/ 1834991 h 2181225"/>
              <a:gd name="connsiteX2100" fmla="*/ 1605915 w 2457450"/>
              <a:gd name="connsiteY2100" fmla="*/ 1846707 h 2181225"/>
              <a:gd name="connsiteX2101" fmla="*/ 1623060 w 2457450"/>
              <a:gd name="connsiteY2101" fmla="*/ 1829657 h 2181225"/>
              <a:gd name="connsiteX2102" fmla="*/ 1605915 w 2457450"/>
              <a:gd name="connsiteY2102" fmla="*/ 1812512 h 2181225"/>
              <a:gd name="connsiteX2103" fmla="*/ 1588865 w 2457450"/>
              <a:gd name="connsiteY2103" fmla="*/ 1829657 h 2181225"/>
              <a:gd name="connsiteX2104" fmla="*/ 1605915 w 2457450"/>
              <a:gd name="connsiteY2104" fmla="*/ 1846707 h 2181225"/>
              <a:gd name="connsiteX2105" fmla="*/ 1549051 w 2457450"/>
              <a:gd name="connsiteY2105" fmla="*/ 1854422 h 2181225"/>
              <a:gd name="connsiteX2106" fmla="*/ 1564005 w 2457450"/>
              <a:gd name="connsiteY2106" fmla="*/ 1839468 h 2181225"/>
              <a:gd name="connsiteX2107" fmla="*/ 1549051 w 2457450"/>
              <a:gd name="connsiteY2107" fmla="*/ 1824514 h 2181225"/>
              <a:gd name="connsiteX2108" fmla="*/ 1534097 w 2457450"/>
              <a:gd name="connsiteY2108" fmla="*/ 1839468 h 2181225"/>
              <a:gd name="connsiteX2109" fmla="*/ 1549051 w 2457450"/>
              <a:gd name="connsiteY2109" fmla="*/ 1854422 h 2181225"/>
              <a:gd name="connsiteX2110" fmla="*/ 1491806 w 2457450"/>
              <a:gd name="connsiteY2110" fmla="*/ 1863185 h 2181225"/>
              <a:gd name="connsiteX2111" fmla="*/ 1508665 w 2457450"/>
              <a:gd name="connsiteY2111" fmla="*/ 1846326 h 2181225"/>
              <a:gd name="connsiteX2112" fmla="*/ 1491806 w 2457450"/>
              <a:gd name="connsiteY2112" fmla="*/ 1829467 h 2181225"/>
              <a:gd name="connsiteX2113" fmla="*/ 1474851 w 2457450"/>
              <a:gd name="connsiteY2113" fmla="*/ 1846326 h 2181225"/>
              <a:gd name="connsiteX2114" fmla="*/ 1491806 w 2457450"/>
              <a:gd name="connsiteY2114" fmla="*/ 1863185 h 2181225"/>
              <a:gd name="connsiteX2115" fmla="*/ 1434275 w 2457450"/>
              <a:gd name="connsiteY2115" fmla="*/ 1867662 h 2181225"/>
              <a:gd name="connsiteX2116" fmla="*/ 1451801 w 2457450"/>
              <a:gd name="connsiteY2116" fmla="*/ 1850136 h 2181225"/>
              <a:gd name="connsiteX2117" fmla="*/ 1434275 w 2457450"/>
              <a:gd name="connsiteY2117" fmla="*/ 1832610 h 2181225"/>
              <a:gd name="connsiteX2118" fmla="*/ 1416749 w 2457450"/>
              <a:gd name="connsiteY2118" fmla="*/ 1850136 h 2181225"/>
              <a:gd name="connsiteX2119" fmla="*/ 1434275 w 2457450"/>
              <a:gd name="connsiteY2119" fmla="*/ 1867662 h 2181225"/>
              <a:gd name="connsiteX2120" fmla="*/ 1376648 w 2457450"/>
              <a:gd name="connsiteY2120" fmla="*/ 1868424 h 2181225"/>
              <a:gd name="connsiteX2121" fmla="*/ 1394174 w 2457450"/>
              <a:gd name="connsiteY2121" fmla="*/ 1850898 h 2181225"/>
              <a:gd name="connsiteX2122" fmla="*/ 1376648 w 2457450"/>
              <a:gd name="connsiteY2122" fmla="*/ 1833372 h 2181225"/>
              <a:gd name="connsiteX2123" fmla="*/ 1359122 w 2457450"/>
              <a:gd name="connsiteY2123" fmla="*/ 1850898 h 2181225"/>
              <a:gd name="connsiteX2124" fmla="*/ 1376648 w 2457450"/>
              <a:gd name="connsiteY2124" fmla="*/ 1868424 h 2181225"/>
              <a:gd name="connsiteX2125" fmla="*/ 1319022 w 2457450"/>
              <a:gd name="connsiteY2125" fmla="*/ 1867186 h 2181225"/>
              <a:gd name="connsiteX2126" fmla="*/ 1337596 w 2457450"/>
              <a:gd name="connsiteY2126" fmla="*/ 1848612 h 2181225"/>
              <a:gd name="connsiteX2127" fmla="*/ 1319022 w 2457450"/>
              <a:gd name="connsiteY2127" fmla="*/ 1830038 h 2181225"/>
              <a:gd name="connsiteX2128" fmla="*/ 1300448 w 2457450"/>
              <a:gd name="connsiteY2128" fmla="*/ 1848612 h 2181225"/>
              <a:gd name="connsiteX2129" fmla="*/ 1319022 w 2457450"/>
              <a:gd name="connsiteY2129" fmla="*/ 1867186 h 2181225"/>
              <a:gd name="connsiteX2130" fmla="*/ 1261586 w 2457450"/>
              <a:gd name="connsiteY2130" fmla="*/ 1859566 h 2181225"/>
              <a:gd name="connsiteX2131" fmla="*/ 1277874 w 2457450"/>
              <a:gd name="connsiteY2131" fmla="*/ 1843278 h 2181225"/>
              <a:gd name="connsiteX2132" fmla="*/ 1261586 w 2457450"/>
              <a:gd name="connsiteY2132" fmla="*/ 1826990 h 2181225"/>
              <a:gd name="connsiteX2133" fmla="*/ 1245299 w 2457450"/>
              <a:gd name="connsiteY2133" fmla="*/ 1843278 h 2181225"/>
              <a:gd name="connsiteX2134" fmla="*/ 1261586 w 2457450"/>
              <a:gd name="connsiteY2134" fmla="*/ 1859566 h 2181225"/>
              <a:gd name="connsiteX2135" fmla="*/ 1204532 w 2457450"/>
              <a:gd name="connsiteY2135" fmla="*/ 1850993 h 2181225"/>
              <a:gd name="connsiteX2136" fmla="*/ 1220534 w 2457450"/>
              <a:gd name="connsiteY2136" fmla="*/ 1834991 h 2181225"/>
              <a:gd name="connsiteX2137" fmla="*/ 1204532 w 2457450"/>
              <a:gd name="connsiteY2137" fmla="*/ 1818989 h 2181225"/>
              <a:gd name="connsiteX2138" fmla="*/ 1188530 w 2457450"/>
              <a:gd name="connsiteY2138" fmla="*/ 1834991 h 2181225"/>
              <a:gd name="connsiteX2139" fmla="*/ 1204532 w 2457450"/>
              <a:gd name="connsiteY2139" fmla="*/ 1850993 h 2181225"/>
              <a:gd name="connsiteX2140" fmla="*/ 1148048 w 2457450"/>
              <a:gd name="connsiteY2140" fmla="*/ 1841373 h 2181225"/>
              <a:gd name="connsiteX2141" fmla="*/ 1165765 w 2457450"/>
              <a:gd name="connsiteY2141" fmla="*/ 1823657 h 2181225"/>
              <a:gd name="connsiteX2142" fmla="*/ 1148048 w 2457450"/>
              <a:gd name="connsiteY2142" fmla="*/ 1805940 h 2181225"/>
              <a:gd name="connsiteX2143" fmla="*/ 1130332 w 2457450"/>
              <a:gd name="connsiteY2143" fmla="*/ 1823657 h 2181225"/>
              <a:gd name="connsiteX2144" fmla="*/ 1148048 w 2457450"/>
              <a:gd name="connsiteY2144" fmla="*/ 1841373 h 2181225"/>
              <a:gd name="connsiteX2145" fmla="*/ 1092137 w 2457450"/>
              <a:gd name="connsiteY2145" fmla="*/ 1829181 h 2181225"/>
              <a:gd name="connsiteX2146" fmla="*/ 1112044 w 2457450"/>
              <a:gd name="connsiteY2146" fmla="*/ 1809274 h 2181225"/>
              <a:gd name="connsiteX2147" fmla="*/ 1092137 w 2457450"/>
              <a:gd name="connsiteY2147" fmla="*/ 1789367 h 2181225"/>
              <a:gd name="connsiteX2148" fmla="*/ 1072229 w 2457450"/>
              <a:gd name="connsiteY2148" fmla="*/ 1809274 h 2181225"/>
              <a:gd name="connsiteX2149" fmla="*/ 1092137 w 2457450"/>
              <a:gd name="connsiteY2149" fmla="*/ 1829181 h 2181225"/>
              <a:gd name="connsiteX2150" fmla="*/ 1037177 w 2457450"/>
              <a:gd name="connsiteY2150" fmla="*/ 1810607 h 2181225"/>
              <a:gd name="connsiteX2151" fmla="*/ 1055751 w 2457450"/>
              <a:gd name="connsiteY2151" fmla="*/ 1792034 h 2181225"/>
              <a:gd name="connsiteX2152" fmla="*/ 1037177 w 2457450"/>
              <a:gd name="connsiteY2152" fmla="*/ 1773460 h 2181225"/>
              <a:gd name="connsiteX2153" fmla="*/ 1018604 w 2457450"/>
              <a:gd name="connsiteY2153" fmla="*/ 1792034 h 2181225"/>
              <a:gd name="connsiteX2154" fmla="*/ 1037177 w 2457450"/>
              <a:gd name="connsiteY2154" fmla="*/ 1810607 h 2181225"/>
              <a:gd name="connsiteX2155" fmla="*/ 983075 w 2457450"/>
              <a:gd name="connsiteY2155" fmla="*/ 1790129 h 2181225"/>
              <a:gd name="connsiteX2156" fmla="*/ 1001268 w 2457450"/>
              <a:gd name="connsiteY2156" fmla="*/ 1771936 h 2181225"/>
              <a:gd name="connsiteX2157" fmla="*/ 983075 w 2457450"/>
              <a:gd name="connsiteY2157" fmla="*/ 1753743 h 2181225"/>
              <a:gd name="connsiteX2158" fmla="*/ 964883 w 2457450"/>
              <a:gd name="connsiteY2158" fmla="*/ 1771936 h 2181225"/>
              <a:gd name="connsiteX2159" fmla="*/ 983075 w 2457450"/>
              <a:gd name="connsiteY2159" fmla="*/ 1790129 h 2181225"/>
              <a:gd name="connsiteX2160" fmla="*/ 930212 w 2457450"/>
              <a:gd name="connsiteY2160" fmla="*/ 1767173 h 2181225"/>
              <a:gd name="connsiteX2161" fmla="*/ 948404 w 2457450"/>
              <a:gd name="connsiteY2161" fmla="*/ 1748981 h 2181225"/>
              <a:gd name="connsiteX2162" fmla="*/ 930212 w 2457450"/>
              <a:gd name="connsiteY2162" fmla="*/ 1730788 h 2181225"/>
              <a:gd name="connsiteX2163" fmla="*/ 912019 w 2457450"/>
              <a:gd name="connsiteY2163" fmla="*/ 1748981 h 2181225"/>
              <a:gd name="connsiteX2164" fmla="*/ 930212 w 2457450"/>
              <a:gd name="connsiteY2164" fmla="*/ 1767173 h 2181225"/>
              <a:gd name="connsiteX2165" fmla="*/ 878586 w 2457450"/>
              <a:gd name="connsiteY2165" fmla="*/ 1741075 h 2181225"/>
              <a:gd name="connsiteX2166" fmla="*/ 896303 w 2457450"/>
              <a:gd name="connsiteY2166" fmla="*/ 1723358 h 2181225"/>
              <a:gd name="connsiteX2167" fmla="*/ 878586 w 2457450"/>
              <a:gd name="connsiteY2167" fmla="*/ 1705642 h 2181225"/>
              <a:gd name="connsiteX2168" fmla="*/ 860870 w 2457450"/>
              <a:gd name="connsiteY2168" fmla="*/ 1723358 h 2181225"/>
              <a:gd name="connsiteX2169" fmla="*/ 878586 w 2457450"/>
              <a:gd name="connsiteY2169" fmla="*/ 1741075 h 2181225"/>
              <a:gd name="connsiteX2170" fmla="*/ 828389 w 2457450"/>
              <a:gd name="connsiteY2170" fmla="*/ 1715453 h 2181225"/>
              <a:gd name="connsiteX2171" fmla="*/ 848868 w 2457450"/>
              <a:gd name="connsiteY2171" fmla="*/ 1694974 h 2181225"/>
              <a:gd name="connsiteX2172" fmla="*/ 828389 w 2457450"/>
              <a:gd name="connsiteY2172" fmla="*/ 1674400 h 2181225"/>
              <a:gd name="connsiteX2173" fmla="*/ 807911 w 2457450"/>
              <a:gd name="connsiteY2173" fmla="*/ 1694974 h 2181225"/>
              <a:gd name="connsiteX2174" fmla="*/ 828389 w 2457450"/>
              <a:gd name="connsiteY2174" fmla="*/ 1715453 h 2181225"/>
              <a:gd name="connsiteX2175" fmla="*/ 779812 w 2457450"/>
              <a:gd name="connsiteY2175" fmla="*/ 1683163 h 2181225"/>
              <a:gd name="connsiteX2176" fmla="*/ 799052 w 2457450"/>
              <a:gd name="connsiteY2176" fmla="*/ 1663922 h 2181225"/>
              <a:gd name="connsiteX2177" fmla="*/ 779812 w 2457450"/>
              <a:gd name="connsiteY2177" fmla="*/ 1644682 h 2181225"/>
              <a:gd name="connsiteX2178" fmla="*/ 760571 w 2457450"/>
              <a:gd name="connsiteY2178" fmla="*/ 1663922 h 2181225"/>
              <a:gd name="connsiteX2179" fmla="*/ 779812 w 2457450"/>
              <a:gd name="connsiteY2179" fmla="*/ 1683163 h 2181225"/>
              <a:gd name="connsiteX2180" fmla="*/ 732854 w 2457450"/>
              <a:gd name="connsiteY2180" fmla="*/ 1649635 h 2181225"/>
              <a:gd name="connsiteX2181" fmla="*/ 752094 w 2457450"/>
              <a:gd name="connsiteY2181" fmla="*/ 1630394 h 2181225"/>
              <a:gd name="connsiteX2182" fmla="*/ 732854 w 2457450"/>
              <a:gd name="connsiteY2182" fmla="*/ 1611154 h 2181225"/>
              <a:gd name="connsiteX2183" fmla="*/ 713613 w 2457450"/>
              <a:gd name="connsiteY2183" fmla="*/ 1630394 h 2181225"/>
              <a:gd name="connsiteX2184" fmla="*/ 732854 w 2457450"/>
              <a:gd name="connsiteY2184" fmla="*/ 1649635 h 2181225"/>
              <a:gd name="connsiteX2185" fmla="*/ 687800 w 2457450"/>
              <a:gd name="connsiteY2185" fmla="*/ 1611725 h 2181225"/>
              <a:gd name="connsiteX2186" fmla="*/ 705136 w 2457450"/>
              <a:gd name="connsiteY2186" fmla="*/ 1594390 h 2181225"/>
              <a:gd name="connsiteX2187" fmla="*/ 687800 w 2457450"/>
              <a:gd name="connsiteY2187" fmla="*/ 1577054 h 2181225"/>
              <a:gd name="connsiteX2188" fmla="*/ 670465 w 2457450"/>
              <a:gd name="connsiteY2188" fmla="*/ 1594390 h 2181225"/>
              <a:gd name="connsiteX2189" fmla="*/ 687800 w 2457450"/>
              <a:gd name="connsiteY2189" fmla="*/ 1611725 h 2181225"/>
              <a:gd name="connsiteX2190" fmla="*/ 644652 w 2457450"/>
              <a:gd name="connsiteY2190" fmla="*/ 1574578 h 2181225"/>
              <a:gd name="connsiteX2191" fmla="*/ 663035 w 2457450"/>
              <a:gd name="connsiteY2191" fmla="*/ 1556195 h 2181225"/>
              <a:gd name="connsiteX2192" fmla="*/ 644652 w 2457450"/>
              <a:gd name="connsiteY2192" fmla="*/ 1537811 h 2181225"/>
              <a:gd name="connsiteX2193" fmla="*/ 626269 w 2457450"/>
              <a:gd name="connsiteY2193" fmla="*/ 1556195 h 2181225"/>
              <a:gd name="connsiteX2194" fmla="*/ 644652 w 2457450"/>
              <a:gd name="connsiteY2194" fmla="*/ 1574578 h 2181225"/>
              <a:gd name="connsiteX2195" fmla="*/ 603695 w 2457450"/>
              <a:gd name="connsiteY2195" fmla="*/ 1534001 h 2181225"/>
              <a:gd name="connsiteX2196" fmla="*/ 622078 w 2457450"/>
              <a:gd name="connsiteY2196" fmla="*/ 1515618 h 2181225"/>
              <a:gd name="connsiteX2197" fmla="*/ 603695 w 2457450"/>
              <a:gd name="connsiteY2197" fmla="*/ 1497235 h 2181225"/>
              <a:gd name="connsiteX2198" fmla="*/ 585311 w 2457450"/>
              <a:gd name="connsiteY2198" fmla="*/ 1515618 h 2181225"/>
              <a:gd name="connsiteX2199" fmla="*/ 603695 w 2457450"/>
              <a:gd name="connsiteY2199" fmla="*/ 1534001 h 2181225"/>
              <a:gd name="connsiteX2200" fmla="*/ 564833 w 2457450"/>
              <a:gd name="connsiteY2200" fmla="*/ 1489520 h 2181225"/>
              <a:gd name="connsiteX2201" fmla="*/ 581311 w 2457450"/>
              <a:gd name="connsiteY2201" fmla="*/ 1473041 h 2181225"/>
              <a:gd name="connsiteX2202" fmla="*/ 564833 w 2457450"/>
              <a:gd name="connsiteY2202" fmla="*/ 1456563 h 2181225"/>
              <a:gd name="connsiteX2203" fmla="*/ 548354 w 2457450"/>
              <a:gd name="connsiteY2203" fmla="*/ 1473041 h 2181225"/>
              <a:gd name="connsiteX2204" fmla="*/ 564833 w 2457450"/>
              <a:gd name="connsiteY2204" fmla="*/ 1489520 h 2181225"/>
              <a:gd name="connsiteX2205" fmla="*/ 528257 w 2457450"/>
              <a:gd name="connsiteY2205" fmla="*/ 1446657 h 2181225"/>
              <a:gd name="connsiteX2206" fmla="*/ 546449 w 2457450"/>
              <a:gd name="connsiteY2206" fmla="*/ 1428464 h 2181225"/>
              <a:gd name="connsiteX2207" fmla="*/ 528257 w 2457450"/>
              <a:gd name="connsiteY2207" fmla="*/ 1410272 h 2181225"/>
              <a:gd name="connsiteX2208" fmla="*/ 510064 w 2457450"/>
              <a:gd name="connsiteY2208" fmla="*/ 1428464 h 2181225"/>
              <a:gd name="connsiteX2209" fmla="*/ 528257 w 2457450"/>
              <a:gd name="connsiteY2209" fmla="*/ 1446657 h 2181225"/>
              <a:gd name="connsiteX2210" fmla="*/ 494157 w 2457450"/>
              <a:gd name="connsiteY2210" fmla="*/ 1397794 h 2181225"/>
              <a:gd name="connsiteX2211" fmla="*/ 509969 w 2457450"/>
              <a:gd name="connsiteY2211" fmla="*/ 1381982 h 2181225"/>
              <a:gd name="connsiteX2212" fmla="*/ 494157 w 2457450"/>
              <a:gd name="connsiteY2212" fmla="*/ 1366171 h 2181225"/>
              <a:gd name="connsiteX2213" fmla="*/ 478346 w 2457450"/>
              <a:gd name="connsiteY2213" fmla="*/ 1381982 h 2181225"/>
              <a:gd name="connsiteX2214" fmla="*/ 494157 w 2457450"/>
              <a:gd name="connsiteY2214" fmla="*/ 1397794 h 2181225"/>
              <a:gd name="connsiteX2215" fmla="*/ 462439 w 2457450"/>
              <a:gd name="connsiteY2215" fmla="*/ 1347692 h 2181225"/>
              <a:gd name="connsiteX2216" fmla="*/ 476345 w 2457450"/>
              <a:gd name="connsiteY2216" fmla="*/ 1333786 h 2181225"/>
              <a:gd name="connsiteX2217" fmla="*/ 462439 w 2457450"/>
              <a:gd name="connsiteY2217" fmla="*/ 1319879 h 2181225"/>
              <a:gd name="connsiteX2218" fmla="*/ 448532 w 2457450"/>
              <a:gd name="connsiteY2218" fmla="*/ 1333786 h 2181225"/>
              <a:gd name="connsiteX2219" fmla="*/ 462439 w 2457450"/>
              <a:gd name="connsiteY2219" fmla="*/ 1347692 h 2181225"/>
              <a:gd name="connsiteX2220" fmla="*/ 433483 w 2457450"/>
              <a:gd name="connsiteY2220" fmla="*/ 1297877 h 2181225"/>
              <a:gd name="connsiteX2221" fmla="*/ 447389 w 2457450"/>
              <a:gd name="connsiteY2221" fmla="*/ 1283970 h 2181225"/>
              <a:gd name="connsiteX2222" fmla="*/ 433483 w 2457450"/>
              <a:gd name="connsiteY2222" fmla="*/ 1270064 h 2181225"/>
              <a:gd name="connsiteX2223" fmla="*/ 419576 w 2457450"/>
              <a:gd name="connsiteY2223" fmla="*/ 1283970 h 2181225"/>
              <a:gd name="connsiteX2224" fmla="*/ 433483 w 2457450"/>
              <a:gd name="connsiteY2224" fmla="*/ 1297877 h 2181225"/>
              <a:gd name="connsiteX2225" fmla="*/ 407099 w 2457450"/>
              <a:gd name="connsiteY2225" fmla="*/ 1242536 h 2181225"/>
              <a:gd name="connsiteX2226" fmla="*/ 416909 w 2457450"/>
              <a:gd name="connsiteY2226" fmla="*/ 1232726 h 2181225"/>
              <a:gd name="connsiteX2227" fmla="*/ 407099 w 2457450"/>
              <a:gd name="connsiteY2227" fmla="*/ 1222915 h 2181225"/>
              <a:gd name="connsiteX2228" fmla="*/ 397288 w 2457450"/>
              <a:gd name="connsiteY2228" fmla="*/ 1232726 h 2181225"/>
              <a:gd name="connsiteX2229" fmla="*/ 407099 w 2457450"/>
              <a:gd name="connsiteY2229" fmla="*/ 1242536 h 2181225"/>
              <a:gd name="connsiteX2230" fmla="*/ 383381 w 2457450"/>
              <a:gd name="connsiteY2230" fmla="*/ 1190816 h 2181225"/>
              <a:gd name="connsiteX2231" fmla="*/ 394049 w 2457450"/>
              <a:gd name="connsiteY2231" fmla="*/ 1180148 h 2181225"/>
              <a:gd name="connsiteX2232" fmla="*/ 383381 w 2457450"/>
              <a:gd name="connsiteY2232" fmla="*/ 1169480 h 2181225"/>
              <a:gd name="connsiteX2233" fmla="*/ 372713 w 2457450"/>
              <a:gd name="connsiteY2233" fmla="*/ 1180148 h 2181225"/>
              <a:gd name="connsiteX2234" fmla="*/ 383381 w 2457450"/>
              <a:gd name="connsiteY2234" fmla="*/ 1190816 h 2181225"/>
              <a:gd name="connsiteX2235" fmla="*/ 362617 w 2457450"/>
              <a:gd name="connsiteY2235" fmla="*/ 1134428 h 2181225"/>
              <a:gd name="connsiteX2236" fmla="*/ 370713 w 2457450"/>
              <a:gd name="connsiteY2236" fmla="*/ 1126331 h 2181225"/>
              <a:gd name="connsiteX2237" fmla="*/ 362617 w 2457450"/>
              <a:gd name="connsiteY2237" fmla="*/ 1118235 h 2181225"/>
              <a:gd name="connsiteX2238" fmla="*/ 354521 w 2457450"/>
              <a:gd name="connsiteY2238" fmla="*/ 1126331 h 2181225"/>
              <a:gd name="connsiteX2239" fmla="*/ 362617 w 2457450"/>
              <a:gd name="connsiteY2239" fmla="*/ 1134428 h 2181225"/>
              <a:gd name="connsiteX2240" fmla="*/ 344615 w 2457450"/>
              <a:gd name="connsiteY2240" fmla="*/ 1078135 h 2181225"/>
              <a:gd name="connsiteX2241" fmla="*/ 351282 w 2457450"/>
              <a:gd name="connsiteY2241" fmla="*/ 1071467 h 2181225"/>
              <a:gd name="connsiteX2242" fmla="*/ 344615 w 2457450"/>
              <a:gd name="connsiteY2242" fmla="*/ 1064895 h 2181225"/>
              <a:gd name="connsiteX2243" fmla="*/ 337947 w 2457450"/>
              <a:gd name="connsiteY2243" fmla="*/ 1071467 h 2181225"/>
              <a:gd name="connsiteX2244" fmla="*/ 344615 w 2457450"/>
              <a:gd name="connsiteY2244" fmla="*/ 1078135 h 2181225"/>
              <a:gd name="connsiteX2245" fmla="*/ 329565 w 2457450"/>
              <a:gd name="connsiteY2245" fmla="*/ 1021271 h 2181225"/>
              <a:gd name="connsiteX2246" fmla="*/ 334899 w 2457450"/>
              <a:gd name="connsiteY2246" fmla="*/ 1015937 h 2181225"/>
              <a:gd name="connsiteX2247" fmla="*/ 329565 w 2457450"/>
              <a:gd name="connsiteY2247" fmla="*/ 1010603 h 2181225"/>
              <a:gd name="connsiteX2248" fmla="*/ 324231 w 2457450"/>
              <a:gd name="connsiteY2248" fmla="*/ 1015937 h 2181225"/>
              <a:gd name="connsiteX2249" fmla="*/ 329565 w 2457450"/>
              <a:gd name="connsiteY2249" fmla="*/ 1021271 h 2181225"/>
              <a:gd name="connsiteX2250" fmla="*/ 317468 w 2457450"/>
              <a:gd name="connsiteY2250" fmla="*/ 964883 h 2181225"/>
              <a:gd name="connsiteX2251" fmla="*/ 322802 w 2457450"/>
              <a:gd name="connsiteY2251" fmla="*/ 959549 h 2181225"/>
              <a:gd name="connsiteX2252" fmla="*/ 317468 w 2457450"/>
              <a:gd name="connsiteY2252" fmla="*/ 954215 h 2181225"/>
              <a:gd name="connsiteX2253" fmla="*/ 312134 w 2457450"/>
              <a:gd name="connsiteY2253" fmla="*/ 959549 h 2181225"/>
              <a:gd name="connsiteX2254" fmla="*/ 317468 w 2457450"/>
              <a:gd name="connsiteY2254" fmla="*/ 964883 h 2181225"/>
              <a:gd name="connsiteX2255" fmla="*/ 308420 w 2457450"/>
              <a:gd name="connsiteY2255" fmla="*/ 910019 h 2181225"/>
              <a:gd name="connsiteX2256" fmla="*/ 315944 w 2457450"/>
              <a:gd name="connsiteY2256" fmla="*/ 902494 h 2181225"/>
              <a:gd name="connsiteX2257" fmla="*/ 308420 w 2457450"/>
              <a:gd name="connsiteY2257" fmla="*/ 894969 h 2181225"/>
              <a:gd name="connsiteX2258" fmla="*/ 300895 w 2457450"/>
              <a:gd name="connsiteY2258" fmla="*/ 902494 h 2181225"/>
              <a:gd name="connsiteX2259" fmla="*/ 308420 w 2457450"/>
              <a:gd name="connsiteY2259" fmla="*/ 910019 h 2181225"/>
              <a:gd name="connsiteX2260" fmla="*/ 302324 w 2457450"/>
              <a:gd name="connsiteY2260" fmla="*/ 851249 h 2181225"/>
              <a:gd name="connsiteX2261" fmla="*/ 308324 w 2457450"/>
              <a:gd name="connsiteY2261" fmla="*/ 845249 h 2181225"/>
              <a:gd name="connsiteX2262" fmla="*/ 302324 w 2457450"/>
              <a:gd name="connsiteY2262" fmla="*/ 839248 h 2181225"/>
              <a:gd name="connsiteX2263" fmla="*/ 296323 w 2457450"/>
              <a:gd name="connsiteY2263" fmla="*/ 845249 h 2181225"/>
              <a:gd name="connsiteX2264" fmla="*/ 302324 w 2457450"/>
              <a:gd name="connsiteY2264" fmla="*/ 851249 h 2181225"/>
              <a:gd name="connsiteX2265" fmla="*/ 299276 w 2457450"/>
              <a:gd name="connsiteY2265" fmla="*/ 792956 h 2181225"/>
              <a:gd name="connsiteX2266" fmla="*/ 304610 w 2457450"/>
              <a:gd name="connsiteY2266" fmla="*/ 787622 h 2181225"/>
              <a:gd name="connsiteX2267" fmla="*/ 299276 w 2457450"/>
              <a:gd name="connsiteY2267" fmla="*/ 782288 h 2181225"/>
              <a:gd name="connsiteX2268" fmla="*/ 293942 w 2457450"/>
              <a:gd name="connsiteY2268" fmla="*/ 787622 h 2181225"/>
              <a:gd name="connsiteX2269" fmla="*/ 299276 w 2457450"/>
              <a:gd name="connsiteY2269" fmla="*/ 792956 h 2181225"/>
              <a:gd name="connsiteX2270" fmla="*/ 299276 w 2457450"/>
              <a:gd name="connsiteY2270" fmla="*/ 735521 h 2181225"/>
              <a:gd name="connsiteX2271" fmla="*/ 304800 w 2457450"/>
              <a:gd name="connsiteY2271" fmla="*/ 729996 h 2181225"/>
              <a:gd name="connsiteX2272" fmla="*/ 299276 w 2457450"/>
              <a:gd name="connsiteY2272" fmla="*/ 724472 h 2181225"/>
              <a:gd name="connsiteX2273" fmla="*/ 293751 w 2457450"/>
              <a:gd name="connsiteY2273" fmla="*/ 729996 h 2181225"/>
              <a:gd name="connsiteX2274" fmla="*/ 299276 w 2457450"/>
              <a:gd name="connsiteY2274" fmla="*/ 735521 h 2181225"/>
              <a:gd name="connsiteX2275" fmla="*/ 302324 w 2457450"/>
              <a:gd name="connsiteY2275" fmla="*/ 677132 h 2181225"/>
              <a:gd name="connsiteX2276" fmla="*/ 306991 w 2457450"/>
              <a:gd name="connsiteY2276" fmla="*/ 672465 h 2181225"/>
              <a:gd name="connsiteX2277" fmla="*/ 302324 w 2457450"/>
              <a:gd name="connsiteY2277" fmla="*/ 667703 h 2181225"/>
              <a:gd name="connsiteX2278" fmla="*/ 297656 w 2457450"/>
              <a:gd name="connsiteY2278" fmla="*/ 672465 h 2181225"/>
              <a:gd name="connsiteX2279" fmla="*/ 302324 w 2457450"/>
              <a:gd name="connsiteY2279" fmla="*/ 677132 h 2181225"/>
              <a:gd name="connsiteX2280" fmla="*/ 308420 w 2457450"/>
              <a:gd name="connsiteY2280" fmla="*/ 621316 h 2181225"/>
              <a:gd name="connsiteX2281" fmla="*/ 314611 w 2457450"/>
              <a:gd name="connsiteY2281" fmla="*/ 615125 h 2181225"/>
              <a:gd name="connsiteX2282" fmla="*/ 308420 w 2457450"/>
              <a:gd name="connsiteY2282" fmla="*/ 608933 h 2181225"/>
              <a:gd name="connsiteX2283" fmla="*/ 302228 w 2457450"/>
              <a:gd name="connsiteY2283" fmla="*/ 615125 h 2181225"/>
              <a:gd name="connsiteX2284" fmla="*/ 308420 w 2457450"/>
              <a:gd name="connsiteY2284" fmla="*/ 621316 h 2181225"/>
              <a:gd name="connsiteX2285" fmla="*/ 317468 w 2457450"/>
              <a:gd name="connsiteY2285" fmla="*/ 563023 h 2181225"/>
              <a:gd name="connsiteX2286" fmla="*/ 322421 w 2457450"/>
              <a:gd name="connsiteY2286" fmla="*/ 558070 h 2181225"/>
              <a:gd name="connsiteX2287" fmla="*/ 317468 w 2457450"/>
              <a:gd name="connsiteY2287" fmla="*/ 553117 h 2181225"/>
              <a:gd name="connsiteX2288" fmla="*/ 312515 w 2457450"/>
              <a:gd name="connsiteY2288" fmla="*/ 558070 h 2181225"/>
              <a:gd name="connsiteX2289" fmla="*/ 317468 w 2457450"/>
              <a:gd name="connsiteY2289" fmla="*/ 563023 h 2181225"/>
              <a:gd name="connsiteX2290" fmla="*/ 329565 w 2457450"/>
              <a:gd name="connsiteY2290" fmla="*/ 505016 h 2181225"/>
              <a:gd name="connsiteX2291" fmla="*/ 332708 w 2457450"/>
              <a:gd name="connsiteY2291" fmla="*/ 501777 h 2181225"/>
              <a:gd name="connsiteX2292" fmla="*/ 329565 w 2457450"/>
              <a:gd name="connsiteY2292" fmla="*/ 498539 h 2181225"/>
              <a:gd name="connsiteX2293" fmla="*/ 326326 w 2457450"/>
              <a:gd name="connsiteY2293" fmla="*/ 501777 h 2181225"/>
              <a:gd name="connsiteX2294" fmla="*/ 329565 w 2457450"/>
              <a:gd name="connsiteY2294" fmla="*/ 505016 h 2181225"/>
              <a:gd name="connsiteX2295" fmla="*/ 344615 w 2457450"/>
              <a:gd name="connsiteY2295" fmla="*/ 449294 h 2181225"/>
              <a:gd name="connsiteX2296" fmla="*/ 347853 w 2457450"/>
              <a:gd name="connsiteY2296" fmla="*/ 446056 h 2181225"/>
              <a:gd name="connsiteX2297" fmla="*/ 344615 w 2457450"/>
              <a:gd name="connsiteY2297" fmla="*/ 442817 h 2181225"/>
              <a:gd name="connsiteX2298" fmla="*/ 341376 w 2457450"/>
              <a:gd name="connsiteY2298" fmla="*/ 446056 h 2181225"/>
              <a:gd name="connsiteX2299" fmla="*/ 344615 w 2457450"/>
              <a:gd name="connsiteY2299" fmla="*/ 449294 h 2181225"/>
              <a:gd name="connsiteX2300" fmla="*/ 362617 w 2457450"/>
              <a:gd name="connsiteY2300" fmla="*/ 394525 h 2181225"/>
              <a:gd name="connsiteX2301" fmla="*/ 365855 w 2457450"/>
              <a:gd name="connsiteY2301" fmla="*/ 391287 h 2181225"/>
              <a:gd name="connsiteX2302" fmla="*/ 362617 w 2457450"/>
              <a:gd name="connsiteY2302" fmla="*/ 388049 h 2181225"/>
              <a:gd name="connsiteX2303" fmla="*/ 359378 w 2457450"/>
              <a:gd name="connsiteY2303" fmla="*/ 391287 h 2181225"/>
              <a:gd name="connsiteX2304" fmla="*/ 362617 w 2457450"/>
              <a:gd name="connsiteY2304" fmla="*/ 394525 h 2181225"/>
              <a:gd name="connsiteX2305" fmla="*/ 383381 w 2457450"/>
              <a:gd name="connsiteY2305" fmla="*/ 339090 h 2181225"/>
              <a:gd name="connsiteX2306" fmla="*/ 384905 w 2457450"/>
              <a:gd name="connsiteY2306" fmla="*/ 337566 h 2181225"/>
              <a:gd name="connsiteX2307" fmla="*/ 383381 w 2457450"/>
              <a:gd name="connsiteY2307" fmla="*/ 336042 h 2181225"/>
              <a:gd name="connsiteX2308" fmla="*/ 381857 w 2457450"/>
              <a:gd name="connsiteY2308" fmla="*/ 337566 h 2181225"/>
              <a:gd name="connsiteX2309" fmla="*/ 383381 w 2457450"/>
              <a:gd name="connsiteY2309" fmla="*/ 339090 h 2181225"/>
              <a:gd name="connsiteX2310" fmla="*/ 2456593 w 2457450"/>
              <a:gd name="connsiteY2310" fmla="*/ 1209294 h 2181225"/>
              <a:gd name="connsiteX2311" fmla="*/ 2457926 w 2457450"/>
              <a:gd name="connsiteY2311" fmla="*/ 1208056 h 2181225"/>
              <a:gd name="connsiteX2312" fmla="*/ 2456593 w 2457450"/>
              <a:gd name="connsiteY2312" fmla="*/ 1206818 h 2181225"/>
              <a:gd name="connsiteX2313" fmla="*/ 2455355 w 2457450"/>
              <a:gd name="connsiteY2313" fmla="*/ 1208056 h 2181225"/>
              <a:gd name="connsiteX2314" fmla="*/ 2456593 w 2457450"/>
              <a:gd name="connsiteY2314" fmla="*/ 1209294 h 2181225"/>
              <a:gd name="connsiteX2315" fmla="*/ 2432971 w 2457450"/>
              <a:gd name="connsiteY2315" fmla="*/ 1262063 h 2181225"/>
              <a:gd name="connsiteX2316" fmla="*/ 2434495 w 2457450"/>
              <a:gd name="connsiteY2316" fmla="*/ 1260539 h 2181225"/>
              <a:gd name="connsiteX2317" fmla="*/ 2432971 w 2457450"/>
              <a:gd name="connsiteY2317" fmla="*/ 1259014 h 2181225"/>
              <a:gd name="connsiteX2318" fmla="*/ 2431447 w 2457450"/>
              <a:gd name="connsiteY2318" fmla="*/ 1260539 h 2181225"/>
              <a:gd name="connsiteX2319" fmla="*/ 2432971 w 2457450"/>
              <a:gd name="connsiteY2319" fmla="*/ 1262063 h 2181225"/>
              <a:gd name="connsiteX2320" fmla="*/ 2406587 w 2457450"/>
              <a:gd name="connsiteY2320" fmla="*/ 1312736 h 2181225"/>
              <a:gd name="connsiteX2321" fmla="*/ 2407444 w 2457450"/>
              <a:gd name="connsiteY2321" fmla="*/ 1311878 h 2181225"/>
              <a:gd name="connsiteX2322" fmla="*/ 2406587 w 2457450"/>
              <a:gd name="connsiteY2322" fmla="*/ 1311021 h 2181225"/>
              <a:gd name="connsiteX2323" fmla="*/ 2405729 w 2457450"/>
              <a:gd name="connsiteY2323" fmla="*/ 1311878 h 2181225"/>
              <a:gd name="connsiteX2324" fmla="*/ 2406587 w 2457450"/>
              <a:gd name="connsiteY2324" fmla="*/ 1312736 h 2181225"/>
              <a:gd name="connsiteX2325" fmla="*/ 2377821 w 2457450"/>
              <a:gd name="connsiteY2325" fmla="*/ 1367981 h 2181225"/>
              <a:gd name="connsiteX2326" fmla="*/ 2384012 w 2457450"/>
              <a:gd name="connsiteY2326" fmla="*/ 1361789 h 2181225"/>
              <a:gd name="connsiteX2327" fmla="*/ 2377821 w 2457450"/>
              <a:gd name="connsiteY2327" fmla="*/ 1355598 h 2181225"/>
              <a:gd name="connsiteX2328" fmla="*/ 2371630 w 2457450"/>
              <a:gd name="connsiteY2328" fmla="*/ 1361789 h 2181225"/>
              <a:gd name="connsiteX2329" fmla="*/ 2377821 w 2457450"/>
              <a:gd name="connsiteY2329" fmla="*/ 1367981 h 2181225"/>
              <a:gd name="connsiteX2330" fmla="*/ 2346484 w 2457450"/>
              <a:gd name="connsiteY2330" fmla="*/ 1412843 h 2181225"/>
              <a:gd name="connsiteX2331" fmla="*/ 2349056 w 2457450"/>
              <a:gd name="connsiteY2331" fmla="*/ 1410272 h 2181225"/>
              <a:gd name="connsiteX2332" fmla="*/ 2346484 w 2457450"/>
              <a:gd name="connsiteY2332" fmla="*/ 1407700 h 2181225"/>
              <a:gd name="connsiteX2333" fmla="*/ 2343912 w 2457450"/>
              <a:gd name="connsiteY2333" fmla="*/ 1410272 h 2181225"/>
              <a:gd name="connsiteX2334" fmla="*/ 2346484 w 2457450"/>
              <a:gd name="connsiteY2334" fmla="*/ 1412843 h 2181225"/>
              <a:gd name="connsiteX2335" fmla="*/ 2312861 w 2457450"/>
              <a:gd name="connsiteY2335" fmla="*/ 1468184 h 2181225"/>
              <a:gd name="connsiteX2336" fmla="*/ 2324005 w 2457450"/>
              <a:gd name="connsiteY2336" fmla="*/ 1457039 h 2181225"/>
              <a:gd name="connsiteX2337" fmla="*/ 2312861 w 2457450"/>
              <a:gd name="connsiteY2337" fmla="*/ 1445895 h 2181225"/>
              <a:gd name="connsiteX2338" fmla="*/ 2301716 w 2457450"/>
              <a:gd name="connsiteY2338" fmla="*/ 1457039 h 2181225"/>
              <a:gd name="connsiteX2339" fmla="*/ 2312861 w 2457450"/>
              <a:gd name="connsiteY2339" fmla="*/ 1468184 h 2181225"/>
              <a:gd name="connsiteX2340" fmla="*/ 2276856 w 2457450"/>
              <a:gd name="connsiteY2340" fmla="*/ 1511141 h 2181225"/>
              <a:gd name="connsiteX2341" fmla="*/ 2285810 w 2457450"/>
              <a:gd name="connsiteY2341" fmla="*/ 1502188 h 2181225"/>
              <a:gd name="connsiteX2342" fmla="*/ 2276856 w 2457450"/>
              <a:gd name="connsiteY2342" fmla="*/ 1493234 h 2181225"/>
              <a:gd name="connsiteX2343" fmla="*/ 2267903 w 2457450"/>
              <a:gd name="connsiteY2343" fmla="*/ 1502188 h 2181225"/>
              <a:gd name="connsiteX2344" fmla="*/ 2276856 w 2457450"/>
              <a:gd name="connsiteY2344" fmla="*/ 1511141 h 2181225"/>
              <a:gd name="connsiteX2345" fmla="*/ 2238756 w 2457450"/>
              <a:gd name="connsiteY2345" fmla="*/ 1557147 h 2181225"/>
              <a:gd name="connsiteX2346" fmla="*/ 2250472 w 2457450"/>
              <a:gd name="connsiteY2346" fmla="*/ 1545336 h 2181225"/>
              <a:gd name="connsiteX2347" fmla="*/ 2238756 w 2457450"/>
              <a:gd name="connsiteY2347" fmla="*/ 1533620 h 2181225"/>
              <a:gd name="connsiteX2348" fmla="*/ 2227040 w 2457450"/>
              <a:gd name="connsiteY2348" fmla="*/ 1545336 h 2181225"/>
              <a:gd name="connsiteX2349" fmla="*/ 2238756 w 2457450"/>
              <a:gd name="connsiteY2349" fmla="*/ 1557147 h 2181225"/>
              <a:gd name="connsiteX2350" fmla="*/ 2198465 w 2457450"/>
              <a:gd name="connsiteY2350" fmla="*/ 1598676 h 2181225"/>
              <a:gd name="connsiteX2351" fmla="*/ 2210467 w 2457450"/>
              <a:gd name="connsiteY2351" fmla="*/ 1586675 h 2181225"/>
              <a:gd name="connsiteX2352" fmla="*/ 2198465 w 2457450"/>
              <a:gd name="connsiteY2352" fmla="*/ 1574673 h 2181225"/>
              <a:gd name="connsiteX2353" fmla="*/ 2186464 w 2457450"/>
              <a:gd name="connsiteY2353" fmla="*/ 1586675 h 2181225"/>
              <a:gd name="connsiteX2354" fmla="*/ 2198465 w 2457450"/>
              <a:gd name="connsiteY2354" fmla="*/ 1598676 h 2181225"/>
              <a:gd name="connsiteX2355" fmla="*/ 2156270 w 2457450"/>
              <a:gd name="connsiteY2355" fmla="*/ 1639729 h 2181225"/>
              <a:gd name="connsiteX2356" fmla="*/ 2170176 w 2457450"/>
              <a:gd name="connsiteY2356" fmla="*/ 1625822 h 2181225"/>
              <a:gd name="connsiteX2357" fmla="*/ 2156270 w 2457450"/>
              <a:gd name="connsiteY2357" fmla="*/ 1611916 h 2181225"/>
              <a:gd name="connsiteX2358" fmla="*/ 2142363 w 2457450"/>
              <a:gd name="connsiteY2358" fmla="*/ 1625822 h 2181225"/>
              <a:gd name="connsiteX2359" fmla="*/ 2156270 w 2457450"/>
              <a:gd name="connsiteY2359" fmla="*/ 1639729 h 2181225"/>
              <a:gd name="connsiteX2360" fmla="*/ 2112074 w 2457450"/>
              <a:gd name="connsiteY2360" fmla="*/ 1674876 h 2181225"/>
              <a:gd name="connsiteX2361" fmla="*/ 2124075 w 2457450"/>
              <a:gd name="connsiteY2361" fmla="*/ 1662875 h 2181225"/>
              <a:gd name="connsiteX2362" fmla="*/ 2112074 w 2457450"/>
              <a:gd name="connsiteY2362" fmla="*/ 1650873 h 2181225"/>
              <a:gd name="connsiteX2363" fmla="*/ 2100072 w 2457450"/>
              <a:gd name="connsiteY2363" fmla="*/ 1662875 h 2181225"/>
              <a:gd name="connsiteX2364" fmla="*/ 2112074 w 2457450"/>
              <a:gd name="connsiteY2364" fmla="*/ 1674876 h 2181225"/>
              <a:gd name="connsiteX2365" fmla="*/ 2066068 w 2457450"/>
              <a:gd name="connsiteY2365" fmla="*/ 1715262 h 2181225"/>
              <a:gd name="connsiteX2366" fmla="*/ 2083594 w 2457450"/>
              <a:gd name="connsiteY2366" fmla="*/ 1697736 h 2181225"/>
              <a:gd name="connsiteX2367" fmla="*/ 2066068 w 2457450"/>
              <a:gd name="connsiteY2367" fmla="*/ 1680210 h 2181225"/>
              <a:gd name="connsiteX2368" fmla="*/ 2048542 w 2457450"/>
              <a:gd name="connsiteY2368" fmla="*/ 1697736 h 2181225"/>
              <a:gd name="connsiteX2369" fmla="*/ 2066068 w 2457450"/>
              <a:gd name="connsiteY2369" fmla="*/ 1715262 h 2181225"/>
              <a:gd name="connsiteX2370" fmla="*/ 2018443 w 2457450"/>
              <a:gd name="connsiteY2370" fmla="*/ 1744980 h 2181225"/>
              <a:gd name="connsiteX2371" fmla="*/ 2033207 w 2457450"/>
              <a:gd name="connsiteY2371" fmla="*/ 1730216 h 2181225"/>
              <a:gd name="connsiteX2372" fmla="*/ 2018443 w 2457450"/>
              <a:gd name="connsiteY2372" fmla="*/ 1715453 h 2181225"/>
              <a:gd name="connsiteX2373" fmla="*/ 2003679 w 2457450"/>
              <a:gd name="connsiteY2373" fmla="*/ 1730216 h 2181225"/>
              <a:gd name="connsiteX2374" fmla="*/ 2018443 w 2457450"/>
              <a:gd name="connsiteY2374" fmla="*/ 1744980 h 2181225"/>
              <a:gd name="connsiteX2375" fmla="*/ 1969199 w 2457450"/>
              <a:gd name="connsiteY2375" fmla="*/ 1777365 h 2181225"/>
              <a:gd name="connsiteX2376" fmla="*/ 1986343 w 2457450"/>
              <a:gd name="connsiteY2376" fmla="*/ 1760315 h 2181225"/>
              <a:gd name="connsiteX2377" fmla="*/ 1969199 w 2457450"/>
              <a:gd name="connsiteY2377" fmla="*/ 1743266 h 2181225"/>
              <a:gd name="connsiteX2378" fmla="*/ 1952149 w 2457450"/>
              <a:gd name="connsiteY2378" fmla="*/ 1760315 h 2181225"/>
              <a:gd name="connsiteX2379" fmla="*/ 1969199 w 2457450"/>
              <a:gd name="connsiteY2379" fmla="*/ 1777365 h 2181225"/>
              <a:gd name="connsiteX2380" fmla="*/ 1918621 w 2457450"/>
              <a:gd name="connsiteY2380" fmla="*/ 1804511 h 2181225"/>
              <a:gd name="connsiteX2381" fmla="*/ 1935289 w 2457450"/>
              <a:gd name="connsiteY2381" fmla="*/ 1787843 h 2181225"/>
              <a:gd name="connsiteX2382" fmla="*/ 1918621 w 2457450"/>
              <a:gd name="connsiteY2382" fmla="*/ 1771174 h 2181225"/>
              <a:gd name="connsiteX2383" fmla="*/ 1901952 w 2457450"/>
              <a:gd name="connsiteY2383" fmla="*/ 1787843 h 2181225"/>
              <a:gd name="connsiteX2384" fmla="*/ 1918621 w 2457450"/>
              <a:gd name="connsiteY2384" fmla="*/ 1804511 h 2181225"/>
              <a:gd name="connsiteX2385" fmla="*/ 1866614 w 2457450"/>
              <a:gd name="connsiteY2385" fmla="*/ 1829943 h 2181225"/>
              <a:gd name="connsiteX2386" fmla="*/ 1883664 w 2457450"/>
              <a:gd name="connsiteY2386" fmla="*/ 1812893 h 2181225"/>
              <a:gd name="connsiteX2387" fmla="*/ 1866614 w 2457450"/>
              <a:gd name="connsiteY2387" fmla="*/ 1795748 h 2181225"/>
              <a:gd name="connsiteX2388" fmla="*/ 1849564 w 2457450"/>
              <a:gd name="connsiteY2388" fmla="*/ 1812893 h 2181225"/>
              <a:gd name="connsiteX2389" fmla="*/ 1866614 w 2457450"/>
              <a:gd name="connsiteY2389" fmla="*/ 1829943 h 2181225"/>
              <a:gd name="connsiteX2390" fmla="*/ 1813560 w 2457450"/>
              <a:gd name="connsiteY2390" fmla="*/ 1853660 h 2181225"/>
              <a:gd name="connsiteX2391" fmla="*/ 1831943 w 2457450"/>
              <a:gd name="connsiteY2391" fmla="*/ 1835277 h 2181225"/>
              <a:gd name="connsiteX2392" fmla="*/ 1813560 w 2457450"/>
              <a:gd name="connsiteY2392" fmla="*/ 1816894 h 2181225"/>
              <a:gd name="connsiteX2393" fmla="*/ 1795177 w 2457450"/>
              <a:gd name="connsiteY2393" fmla="*/ 1835277 h 2181225"/>
              <a:gd name="connsiteX2394" fmla="*/ 1813560 w 2457450"/>
              <a:gd name="connsiteY2394" fmla="*/ 1853660 h 2181225"/>
              <a:gd name="connsiteX2395" fmla="*/ 1759363 w 2457450"/>
              <a:gd name="connsiteY2395" fmla="*/ 1874234 h 2181225"/>
              <a:gd name="connsiteX2396" fmla="*/ 1778603 w 2457450"/>
              <a:gd name="connsiteY2396" fmla="*/ 1854994 h 2181225"/>
              <a:gd name="connsiteX2397" fmla="*/ 1759363 w 2457450"/>
              <a:gd name="connsiteY2397" fmla="*/ 1835753 h 2181225"/>
              <a:gd name="connsiteX2398" fmla="*/ 1740122 w 2457450"/>
              <a:gd name="connsiteY2398" fmla="*/ 1854994 h 2181225"/>
              <a:gd name="connsiteX2399" fmla="*/ 1759363 w 2457450"/>
              <a:gd name="connsiteY2399" fmla="*/ 1874234 h 2181225"/>
              <a:gd name="connsiteX2400" fmla="*/ 1704213 w 2457450"/>
              <a:gd name="connsiteY2400" fmla="*/ 1892332 h 2181225"/>
              <a:gd name="connsiteX2401" fmla="*/ 1724501 w 2457450"/>
              <a:gd name="connsiteY2401" fmla="*/ 1872043 h 2181225"/>
              <a:gd name="connsiteX2402" fmla="*/ 1704213 w 2457450"/>
              <a:gd name="connsiteY2402" fmla="*/ 1851755 h 2181225"/>
              <a:gd name="connsiteX2403" fmla="*/ 1683925 w 2457450"/>
              <a:gd name="connsiteY2403" fmla="*/ 1872043 h 2181225"/>
              <a:gd name="connsiteX2404" fmla="*/ 1704213 w 2457450"/>
              <a:gd name="connsiteY2404" fmla="*/ 1892332 h 2181225"/>
              <a:gd name="connsiteX2405" fmla="*/ 1648397 w 2457450"/>
              <a:gd name="connsiteY2405" fmla="*/ 1906714 h 2181225"/>
              <a:gd name="connsiteX2406" fmla="*/ 1668971 w 2457450"/>
              <a:gd name="connsiteY2406" fmla="*/ 1886236 h 2181225"/>
              <a:gd name="connsiteX2407" fmla="*/ 1648397 w 2457450"/>
              <a:gd name="connsiteY2407" fmla="*/ 1865662 h 2181225"/>
              <a:gd name="connsiteX2408" fmla="*/ 1627918 w 2457450"/>
              <a:gd name="connsiteY2408" fmla="*/ 1886236 h 2181225"/>
              <a:gd name="connsiteX2409" fmla="*/ 1648397 w 2457450"/>
              <a:gd name="connsiteY2409" fmla="*/ 1906714 h 2181225"/>
              <a:gd name="connsiteX2410" fmla="*/ 1591913 w 2457450"/>
              <a:gd name="connsiteY2410" fmla="*/ 1916239 h 2181225"/>
              <a:gd name="connsiteX2411" fmla="*/ 1610487 w 2457450"/>
              <a:gd name="connsiteY2411" fmla="*/ 1897666 h 2181225"/>
              <a:gd name="connsiteX2412" fmla="*/ 1591913 w 2457450"/>
              <a:gd name="connsiteY2412" fmla="*/ 1879092 h 2181225"/>
              <a:gd name="connsiteX2413" fmla="*/ 1573339 w 2457450"/>
              <a:gd name="connsiteY2413" fmla="*/ 1897666 h 2181225"/>
              <a:gd name="connsiteX2414" fmla="*/ 1591913 w 2457450"/>
              <a:gd name="connsiteY2414" fmla="*/ 1916239 h 2181225"/>
              <a:gd name="connsiteX2415" fmla="*/ 1534859 w 2457450"/>
              <a:gd name="connsiteY2415" fmla="*/ 1925098 h 2181225"/>
              <a:gd name="connsiteX2416" fmla="*/ 1553623 w 2457450"/>
              <a:gd name="connsiteY2416" fmla="*/ 1906238 h 2181225"/>
              <a:gd name="connsiteX2417" fmla="*/ 1534859 w 2457450"/>
              <a:gd name="connsiteY2417" fmla="*/ 1887474 h 2181225"/>
              <a:gd name="connsiteX2418" fmla="*/ 1516094 w 2457450"/>
              <a:gd name="connsiteY2418" fmla="*/ 1906238 h 2181225"/>
              <a:gd name="connsiteX2419" fmla="*/ 1534859 w 2457450"/>
              <a:gd name="connsiteY2419" fmla="*/ 1925098 h 2181225"/>
              <a:gd name="connsiteX2420" fmla="*/ 1477518 w 2457450"/>
              <a:gd name="connsiteY2420" fmla="*/ 1931194 h 2181225"/>
              <a:gd name="connsiteX2421" fmla="*/ 1496759 w 2457450"/>
              <a:gd name="connsiteY2421" fmla="*/ 1911953 h 2181225"/>
              <a:gd name="connsiteX2422" fmla="*/ 1477518 w 2457450"/>
              <a:gd name="connsiteY2422" fmla="*/ 1892713 h 2181225"/>
              <a:gd name="connsiteX2423" fmla="*/ 1458278 w 2457450"/>
              <a:gd name="connsiteY2423" fmla="*/ 1911953 h 2181225"/>
              <a:gd name="connsiteX2424" fmla="*/ 1477518 w 2457450"/>
              <a:gd name="connsiteY2424" fmla="*/ 1931194 h 2181225"/>
              <a:gd name="connsiteX2425" fmla="*/ 1419892 w 2457450"/>
              <a:gd name="connsiteY2425" fmla="*/ 1933194 h 2181225"/>
              <a:gd name="connsiteX2426" fmla="*/ 1438275 w 2457450"/>
              <a:gd name="connsiteY2426" fmla="*/ 1914811 h 2181225"/>
              <a:gd name="connsiteX2427" fmla="*/ 1419892 w 2457450"/>
              <a:gd name="connsiteY2427" fmla="*/ 1896428 h 2181225"/>
              <a:gd name="connsiteX2428" fmla="*/ 1401509 w 2457450"/>
              <a:gd name="connsiteY2428" fmla="*/ 1914811 h 2181225"/>
              <a:gd name="connsiteX2429" fmla="*/ 1419892 w 2457450"/>
              <a:gd name="connsiteY2429" fmla="*/ 1933194 h 2181225"/>
              <a:gd name="connsiteX2430" fmla="*/ 1362266 w 2457450"/>
              <a:gd name="connsiteY2430" fmla="*/ 1935194 h 2181225"/>
              <a:gd name="connsiteX2431" fmla="*/ 1382554 w 2457450"/>
              <a:gd name="connsiteY2431" fmla="*/ 1914906 h 2181225"/>
              <a:gd name="connsiteX2432" fmla="*/ 1362266 w 2457450"/>
              <a:gd name="connsiteY2432" fmla="*/ 1894618 h 2181225"/>
              <a:gd name="connsiteX2433" fmla="*/ 1341977 w 2457450"/>
              <a:gd name="connsiteY2433" fmla="*/ 1914906 h 2181225"/>
              <a:gd name="connsiteX2434" fmla="*/ 1362266 w 2457450"/>
              <a:gd name="connsiteY2434" fmla="*/ 1935194 h 2181225"/>
              <a:gd name="connsiteX2435" fmla="*/ 1304639 w 2457450"/>
              <a:gd name="connsiteY2435" fmla="*/ 1930813 h 2181225"/>
              <a:gd name="connsiteX2436" fmla="*/ 1323404 w 2457450"/>
              <a:gd name="connsiteY2436" fmla="*/ 1912049 h 2181225"/>
              <a:gd name="connsiteX2437" fmla="*/ 1304639 w 2457450"/>
              <a:gd name="connsiteY2437" fmla="*/ 1893284 h 2181225"/>
              <a:gd name="connsiteX2438" fmla="*/ 1285875 w 2457450"/>
              <a:gd name="connsiteY2438" fmla="*/ 1912049 h 2181225"/>
              <a:gd name="connsiteX2439" fmla="*/ 1304639 w 2457450"/>
              <a:gd name="connsiteY2439" fmla="*/ 1930813 h 2181225"/>
              <a:gd name="connsiteX2440" fmla="*/ 1247299 w 2457450"/>
              <a:gd name="connsiteY2440" fmla="*/ 1925098 h 2181225"/>
              <a:gd name="connsiteX2441" fmla="*/ 1266063 w 2457450"/>
              <a:gd name="connsiteY2441" fmla="*/ 1906238 h 2181225"/>
              <a:gd name="connsiteX2442" fmla="*/ 1247299 w 2457450"/>
              <a:gd name="connsiteY2442" fmla="*/ 1887474 h 2181225"/>
              <a:gd name="connsiteX2443" fmla="*/ 1228439 w 2457450"/>
              <a:gd name="connsiteY2443" fmla="*/ 1906238 h 2181225"/>
              <a:gd name="connsiteX2444" fmla="*/ 1247299 w 2457450"/>
              <a:gd name="connsiteY2444" fmla="*/ 1925098 h 2181225"/>
              <a:gd name="connsiteX2445" fmla="*/ 1190244 w 2457450"/>
              <a:gd name="connsiteY2445" fmla="*/ 1916049 h 2181225"/>
              <a:gd name="connsiteX2446" fmla="*/ 1208627 w 2457450"/>
              <a:gd name="connsiteY2446" fmla="*/ 1897666 h 2181225"/>
              <a:gd name="connsiteX2447" fmla="*/ 1190244 w 2457450"/>
              <a:gd name="connsiteY2447" fmla="*/ 1879283 h 2181225"/>
              <a:gd name="connsiteX2448" fmla="*/ 1171861 w 2457450"/>
              <a:gd name="connsiteY2448" fmla="*/ 1897666 h 2181225"/>
              <a:gd name="connsiteX2449" fmla="*/ 1190244 w 2457450"/>
              <a:gd name="connsiteY2449" fmla="*/ 1916049 h 2181225"/>
              <a:gd name="connsiteX2450" fmla="*/ 1133761 w 2457450"/>
              <a:gd name="connsiteY2450" fmla="*/ 1906143 h 2181225"/>
              <a:gd name="connsiteX2451" fmla="*/ 1153668 w 2457450"/>
              <a:gd name="connsiteY2451" fmla="*/ 1886236 h 2181225"/>
              <a:gd name="connsiteX2452" fmla="*/ 1133761 w 2457450"/>
              <a:gd name="connsiteY2452" fmla="*/ 1866329 h 2181225"/>
              <a:gd name="connsiteX2453" fmla="*/ 1113854 w 2457450"/>
              <a:gd name="connsiteY2453" fmla="*/ 1886236 h 2181225"/>
              <a:gd name="connsiteX2454" fmla="*/ 1133761 w 2457450"/>
              <a:gd name="connsiteY2454" fmla="*/ 1906143 h 2181225"/>
              <a:gd name="connsiteX2455" fmla="*/ 1077849 w 2457450"/>
              <a:gd name="connsiteY2455" fmla="*/ 1891665 h 2181225"/>
              <a:gd name="connsiteX2456" fmla="*/ 1097471 w 2457450"/>
              <a:gd name="connsiteY2456" fmla="*/ 1871948 h 2181225"/>
              <a:gd name="connsiteX2457" fmla="*/ 1077849 w 2457450"/>
              <a:gd name="connsiteY2457" fmla="*/ 1852232 h 2181225"/>
              <a:gd name="connsiteX2458" fmla="*/ 1058228 w 2457450"/>
              <a:gd name="connsiteY2458" fmla="*/ 1871948 h 2181225"/>
              <a:gd name="connsiteX2459" fmla="*/ 1077849 w 2457450"/>
              <a:gd name="connsiteY2459" fmla="*/ 1891665 h 2181225"/>
              <a:gd name="connsiteX2460" fmla="*/ 1022795 w 2457450"/>
              <a:gd name="connsiteY2460" fmla="*/ 1875282 h 2181225"/>
              <a:gd name="connsiteX2461" fmla="*/ 1043083 w 2457450"/>
              <a:gd name="connsiteY2461" fmla="*/ 1854994 h 2181225"/>
              <a:gd name="connsiteX2462" fmla="*/ 1022795 w 2457450"/>
              <a:gd name="connsiteY2462" fmla="*/ 1834706 h 2181225"/>
              <a:gd name="connsiteX2463" fmla="*/ 1002506 w 2457450"/>
              <a:gd name="connsiteY2463" fmla="*/ 1854994 h 2181225"/>
              <a:gd name="connsiteX2464" fmla="*/ 1022795 w 2457450"/>
              <a:gd name="connsiteY2464" fmla="*/ 1875282 h 2181225"/>
              <a:gd name="connsiteX2465" fmla="*/ 968597 w 2457450"/>
              <a:gd name="connsiteY2465" fmla="*/ 1855565 h 2181225"/>
              <a:gd name="connsiteX2466" fmla="*/ 988886 w 2457450"/>
              <a:gd name="connsiteY2466" fmla="*/ 1835277 h 2181225"/>
              <a:gd name="connsiteX2467" fmla="*/ 968597 w 2457450"/>
              <a:gd name="connsiteY2467" fmla="*/ 1814989 h 2181225"/>
              <a:gd name="connsiteX2468" fmla="*/ 948309 w 2457450"/>
              <a:gd name="connsiteY2468" fmla="*/ 1835277 h 2181225"/>
              <a:gd name="connsiteX2469" fmla="*/ 968597 w 2457450"/>
              <a:gd name="connsiteY2469" fmla="*/ 1855565 h 2181225"/>
              <a:gd name="connsiteX2470" fmla="*/ 915448 w 2457450"/>
              <a:gd name="connsiteY2470" fmla="*/ 1833658 h 2181225"/>
              <a:gd name="connsiteX2471" fmla="*/ 936212 w 2457450"/>
              <a:gd name="connsiteY2471" fmla="*/ 1812893 h 2181225"/>
              <a:gd name="connsiteX2472" fmla="*/ 915448 w 2457450"/>
              <a:gd name="connsiteY2472" fmla="*/ 1792129 h 2181225"/>
              <a:gd name="connsiteX2473" fmla="*/ 894683 w 2457450"/>
              <a:gd name="connsiteY2473" fmla="*/ 1812893 h 2181225"/>
              <a:gd name="connsiteX2474" fmla="*/ 915448 w 2457450"/>
              <a:gd name="connsiteY2474" fmla="*/ 1833658 h 2181225"/>
              <a:gd name="connsiteX2475" fmla="*/ 863537 w 2457450"/>
              <a:gd name="connsiteY2475" fmla="*/ 1807559 h 2181225"/>
              <a:gd name="connsiteX2476" fmla="*/ 883158 w 2457450"/>
              <a:gd name="connsiteY2476" fmla="*/ 1787843 h 2181225"/>
              <a:gd name="connsiteX2477" fmla="*/ 863537 w 2457450"/>
              <a:gd name="connsiteY2477" fmla="*/ 1768221 h 2181225"/>
              <a:gd name="connsiteX2478" fmla="*/ 843915 w 2457450"/>
              <a:gd name="connsiteY2478" fmla="*/ 1787843 h 2181225"/>
              <a:gd name="connsiteX2479" fmla="*/ 863537 w 2457450"/>
              <a:gd name="connsiteY2479" fmla="*/ 1807559 h 2181225"/>
              <a:gd name="connsiteX2480" fmla="*/ 812863 w 2457450"/>
              <a:gd name="connsiteY2480" fmla="*/ 1781080 h 2181225"/>
              <a:gd name="connsiteX2481" fmla="*/ 833628 w 2457450"/>
              <a:gd name="connsiteY2481" fmla="*/ 1760315 h 2181225"/>
              <a:gd name="connsiteX2482" fmla="*/ 812863 w 2457450"/>
              <a:gd name="connsiteY2482" fmla="*/ 1739551 h 2181225"/>
              <a:gd name="connsiteX2483" fmla="*/ 792099 w 2457450"/>
              <a:gd name="connsiteY2483" fmla="*/ 1760315 h 2181225"/>
              <a:gd name="connsiteX2484" fmla="*/ 812863 w 2457450"/>
              <a:gd name="connsiteY2484" fmla="*/ 1781080 h 2181225"/>
              <a:gd name="connsiteX2485" fmla="*/ 763619 w 2457450"/>
              <a:gd name="connsiteY2485" fmla="*/ 1751171 h 2181225"/>
              <a:gd name="connsiteX2486" fmla="*/ 784574 w 2457450"/>
              <a:gd name="connsiteY2486" fmla="*/ 1730216 h 2181225"/>
              <a:gd name="connsiteX2487" fmla="*/ 763619 w 2457450"/>
              <a:gd name="connsiteY2487" fmla="*/ 1709261 h 2181225"/>
              <a:gd name="connsiteX2488" fmla="*/ 742664 w 2457450"/>
              <a:gd name="connsiteY2488" fmla="*/ 1730216 h 2181225"/>
              <a:gd name="connsiteX2489" fmla="*/ 763619 w 2457450"/>
              <a:gd name="connsiteY2489" fmla="*/ 1751171 h 2181225"/>
              <a:gd name="connsiteX2490" fmla="*/ 715994 w 2457450"/>
              <a:gd name="connsiteY2490" fmla="*/ 1717453 h 2181225"/>
              <a:gd name="connsiteX2491" fmla="*/ 735711 w 2457450"/>
              <a:gd name="connsiteY2491" fmla="*/ 1697736 h 2181225"/>
              <a:gd name="connsiteX2492" fmla="*/ 715994 w 2457450"/>
              <a:gd name="connsiteY2492" fmla="*/ 1678114 h 2181225"/>
              <a:gd name="connsiteX2493" fmla="*/ 696373 w 2457450"/>
              <a:gd name="connsiteY2493" fmla="*/ 1697736 h 2181225"/>
              <a:gd name="connsiteX2494" fmla="*/ 715994 w 2457450"/>
              <a:gd name="connsiteY2494" fmla="*/ 1717453 h 2181225"/>
              <a:gd name="connsiteX2495" fmla="*/ 670084 w 2457450"/>
              <a:gd name="connsiteY2495" fmla="*/ 1681925 h 2181225"/>
              <a:gd name="connsiteX2496" fmla="*/ 689134 w 2457450"/>
              <a:gd name="connsiteY2496" fmla="*/ 1662875 h 2181225"/>
              <a:gd name="connsiteX2497" fmla="*/ 670084 w 2457450"/>
              <a:gd name="connsiteY2497" fmla="*/ 1643825 h 2181225"/>
              <a:gd name="connsiteX2498" fmla="*/ 651034 w 2457450"/>
              <a:gd name="connsiteY2498" fmla="*/ 1662875 h 2181225"/>
              <a:gd name="connsiteX2499" fmla="*/ 670084 w 2457450"/>
              <a:gd name="connsiteY2499" fmla="*/ 1681925 h 2181225"/>
              <a:gd name="connsiteX2500" fmla="*/ 625888 w 2457450"/>
              <a:gd name="connsiteY2500" fmla="*/ 1645539 h 2181225"/>
              <a:gd name="connsiteX2501" fmla="*/ 645605 w 2457450"/>
              <a:gd name="connsiteY2501" fmla="*/ 1625918 h 2181225"/>
              <a:gd name="connsiteX2502" fmla="*/ 625888 w 2457450"/>
              <a:gd name="connsiteY2502" fmla="*/ 1606296 h 2181225"/>
              <a:gd name="connsiteX2503" fmla="*/ 606266 w 2457450"/>
              <a:gd name="connsiteY2503" fmla="*/ 1625918 h 2181225"/>
              <a:gd name="connsiteX2504" fmla="*/ 625888 w 2457450"/>
              <a:gd name="connsiteY2504" fmla="*/ 1645539 h 2181225"/>
              <a:gd name="connsiteX2505" fmla="*/ 583597 w 2457450"/>
              <a:gd name="connsiteY2505" fmla="*/ 1604867 h 2181225"/>
              <a:gd name="connsiteX2506" fmla="*/ 601790 w 2457450"/>
              <a:gd name="connsiteY2506" fmla="*/ 1586675 h 2181225"/>
              <a:gd name="connsiteX2507" fmla="*/ 583597 w 2457450"/>
              <a:gd name="connsiteY2507" fmla="*/ 1568482 h 2181225"/>
              <a:gd name="connsiteX2508" fmla="*/ 565404 w 2457450"/>
              <a:gd name="connsiteY2508" fmla="*/ 1586675 h 2181225"/>
              <a:gd name="connsiteX2509" fmla="*/ 583597 w 2457450"/>
              <a:gd name="connsiteY2509" fmla="*/ 1604867 h 2181225"/>
              <a:gd name="connsiteX2510" fmla="*/ 543306 w 2457450"/>
              <a:gd name="connsiteY2510" fmla="*/ 1563529 h 2181225"/>
              <a:gd name="connsiteX2511" fmla="*/ 561499 w 2457450"/>
              <a:gd name="connsiteY2511" fmla="*/ 1545336 h 2181225"/>
              <a:gd name="connsiteX2512" fmla="*/ 543306 w 2457450"/>
              <a:gd name="connsiteY2512" fmla="*/ 1527143 h 2181225"/>
              <a:gd name="connsiteX2513" fmla="*/ 525113 w 2457450"/>
              <a:gd name="connsiteY2513" fmla="*/ 1545336 h 2181225"/>
              <a:gd name="connsiteX2514" fmla="*/ 543306 w 2457450"/>
              <a:gd name="connsiteY2514" fmla="*/ 1563529 h 2181225"/>
              <a:gd name="connsiteX2515" fmla="*/ 505206 w 2457450"/>
              <a:gd name="connsiteY2515" fmla="*/ 1521428 h 2181225"/>
              <a:gd name="connsiteX2516" fmla="*/ 524447 w 2457450"/>
              <a:gd name="connsiteY2516" fmla="*/ 1502188 h 2181225"/>
              <a:gd name="connsiteX2517" fmla="*/ 505206 w 2457450"/>
              <a:gd name="connsiteY2517" fmla="*/ 1482947 h 2181225"/>
              <a:gd name="connsiteX2518" fmla="*/ 485966 w 2457450"/>
              <a:gd name="connsiteY2518" fmla="*/ 1502188 h 2181225"/>
              <a:gd name="connsiteX2519" fmla="*/ 505206 w 2457450"/>
              <a:gd name="connsiteY2519" fmla="*/ 1521428 h 2181225"/>
              <a:gd name="connsiteX2520" fmla="*/ 469297 w 2457450"/>
              <a:gd name="connsiteY2520" fmla="*/ 1476947 h 2181225"/>
              <a:gd name="connsiteX2521" fmla="*/ 489204 w 2457450"/>
              <a:gd name="connsiteY2521" fmla="*/ 1457039 h 2181225"/>
              <a:gd name="connsiteX2522" fmla="*/ 469297 w 2457450"/>
              <a:gd name="connsiteY2522" fmla="*/ 1437132 h 2181225"/>
              <a:gd name="connsiteX2523" fmla="*/ 449390 w 2457450"/>
              <a:gd name="connsiteY2523" fmla="*/ 1457039 h 2181225"/>
              <a:gd name="connsiteX2524" fmla="*/ 469297 w 2457450"/>
              <a:gd name="connsiteY2524" fmla="*/ 1476947 h 2181225"/>
              <a:gd name="connsiteX2525" fmla="*/ 435578 w 2457450"/>
              <a:gd name="connsiteY2525" fmla="*/ 1430179 h 2181225"/>
              <a:gd name="connsiteX2526" fmla="*/ 455486 w 2457450"/>
              <a:gd name="connsiteY2526" fmla="*/ 1410272 h 2181225"/>
              <a:gd name="connsiteX2527" fmla="*/ 435578 w 2457450"/>
              <a:gd name="connsiteY2527" fmla="*/ 1390364 h 2181225"/>
              <a:gd name="connsiteX2528" fmla="*/ 415671 w 2457450"/>
              <a:gd name="connsiteY2528" fmla="*/ 1410272 h 2181225"/>
              <a:gd name="connsiteX2529" fmla="*/ 435578 w 2457450"/>
              <a:gd name="connsiteY2529" fmla="*/ 1430179 h 2181225"/>
              <a:gd name="connsiteX2530" fmla="*/ 404336 w 2457450"/>
              <a:gd name="connsiteY2530" fmla="*/ 1378458 h 2181225"/>
              <a:gd name="connsiteX2531" fmla="*/ 421005 w 2457450"/>
              <a:gd name="connsiteY2531" fmla="*/ 1361789 h 2181225"/>
              <a:gd name="connsiteX2532" fmla="*/ 404336 w 2457450"/>
              <a:gd name="connsiteY2532" fmla="*/ 1345121 h 2181225"/>
              <a:gd name="connsiteX2533" fmla="*/ 387668 w 2457450"/>
              <a:gd name="connsiteY2533" fmla="*/ 1361789 h 2181225"/>
              <a:gd name="connsiteX2534" fmla="*/ 404336 w 2457450"/>
              <a:gd name="connsiteY2534" fmla="*/ 1378458 h 2181225"/>
              <a:gd name="connsiteX2535" fmla="*/ 375475 w 2457450"/>
              <a:gd name="connsiteY2535" fmla="*/ 1327880 h 2181225"/>
              <a:gd name="connsiteX2536" fmla="*/ 391478 w 2457450"/>
              <a:gd name="connsiteY2536" fmla="*/ 1311878 h 2181225"/>
              <a:gd name="connsiteX2537" fmla="*/ 375475 w 2457450"/>
              <a:gd name="connsiteY2537" fmla="*/ 1295876 h 2181225"/>
              <a:gd name="connsiteX2538" fmla="*/ 359474 w 2457450"/>
              <a:gd name="connsiteY2538" fmla="*/ 1311878 h 2181225"/>
              <a:gd name="connsiteX2539" fmla="*/ 375475 w 2457450"/>
              <a:gd name="connsiteY2539" fmla="*/ 1327880 h 2181225"/>
              <a:gd name="connsiteX2540" fmla="*/ 349187 w 2457450"/>
              <a:gd name="connsiteY2540" fmla="*/ 1270445 h 2181225"/>
              <a:gd name="connsiteX2541" fmla="*/ 358997 w 2457450"/>
              <a:gd name="connsiteY2541" fmla="*/ 1260634 h 2181225"/>
              <a:gd name="connsiteX2542" fmla="*/ 349187 w 2457450"/>
              <a:gd name="connsiteY2542" fmla="*/ 1250823 h 2181225"/>
              <a:gd name="connsiteX2543" fmla="*/ 339376 w 2457450"/>
              <a:gd name="connsiteY2543" fmla="*/ 1260634 h 2181225"/>
              <a:gd name="connsiteX2544" fmla="*/ 349187 w 2457450"/>
              <a:gd name="connsiteY2544" fmla="*/ 1270445 h 2181225"/>
              <a:gd name="connsiteX2545" fmla="*/ 325469 w 2457450"/>
              <a:gd name="connsiteY2545" fmla="*/ 1216343 h 2181225"/>
              <a:gd name="connsiteX2546" fmla="*/ 333851 w 2457450"/>
              <a:gd name="connsiteY2546" fmla="*/ 1207961 h 2181225"/>
              <a:gd name="connsiteX2547" fmla="*/ 325469 w 2457450"/>
              <a:gd name="connsiteY2547" fmla="*/ 1199579 h 2181225"/>
              <a:gd name="connsiteX2548" fmla="*/ 317087 w 2457450"/>
              <a:gd name="connsiteY2548" fmla="*/ 1207961 h 2181225"/>
              <a:gd name="connsiteX2549" fmla="*/ 325469 w 2457450"/>
              <a:gd name="connsiteY2549" fmla="*/ 1216343 h 2181225"/>
              <a:gd name="connsiteX2550" fmla="*/ 304419 w 2457450"/>
              <a:gd name="connsiteY2550" fmla="*/ 1162717 h 2181225"/>
              <a:gd name="connsiteX2551" fmla="*/ 312801 w 2457450"/>
              <a:gd name="connsiteY2551" fmla="*/ 1154335 h 2181225"/>
              <a:gd name="connsiteX2552" fmla="*/ 304419 w 2457450"/>
              <a:gd name="connsiteY2552" fmla="*/ 1145953 h 2181225"/>
              <a:gd name="connsiteX2553" fmla="*/ 296037 w 2457450"/>
              <a:gd name="connsiteY2553" fmla="*/ 1154335 h 2181225"/>
              <a:gd name="connsiteX2554" fmla="*/ 304419 w 2457450"/>
              <a:gd name="connsiteY2554" fmla="*/ 1162717 h 2181225"/>
              <a:gd name="connsiteX2555" fmla="*/ 286036 w 2457450"/>
              <a:gd name="connsiteY2555" fmla="*/ 1108043 h 2181225"/>
              <a:gd name="connsiteX2556" fmla="*/ 294418 w 2457450"/>
              <a:gd name="connsiteY2556" fmla="*/ 1099661 h 2181225"/>
              <a:gd name="connsiteX2557" fmla="*/ 286036 w 2457450"/>
              <a:gd name="connsiteY2557" fmla="*/ 1091279 h 2181225"/>
              <a:gd name="connsiteX2558" fmla="*/ 277654 w 2457450"/>
              <a:gd name="connsiteY2558" fmla="*/ 1099661 h 2181225"/>
              <a:gd name="connsiteX2559" fmla="*/ 286036 w 2457450"/>
              <a:gd name="connsiteY2559" fmla="*/ 1108043 h 2181225"/>
              <a:gd name="connsiteX2560" fmla="*/ 270415 w 2457450"/>
              <a:gd name="connsiteY2560" fmla="*/ 1051655 h 2181225"/>
              <a:gd name="connsiteX2561" fmla="*/ 277940 w 2457450"/>
              <a:gd name="connsiteY2561" fmla="*/ 1044131 h 2181225"/>
              <a:gd name="connsiteX2562" fmla="*/ 270415 w 2457450"/>
              <a:gd name="connsiteY2562" fmla="*/ 1036606 h 2181225"/>
              <a:gd name="connsiteX2563" fmla="*/ 262890 w 2457450"/>
              <a:gd name="connsiteY2563" fmla="*/ 1044131 h 2181225"/>
              <a:gd name="connsiteX2564" fmla="*/ 270415 w 2457450"/>
              <a:gd name="connsiteY2564" fmla="*/ 1051655 h 2181225"/>
              <a:gd name="connsiteX2565" fmla="*/ 257556 w 2457450"/>
              <a:gd name="connsiteY2565" fmla="*/ 994601 h 2181225"/>
              <a:gd name="connsiteX2566" fmla="*/ 264224 w 2457450"/>
              <a:gd name="connsiteY2566" fmla="*/ 987933 h 2181225"/>
              <a:gd name="connsiteX2567" fmla="*/ 257556 w 2457450"/>
              <a:gd name="connsiteY2567" fmla="*/ 981265 h 2181225"/>
              <a:gd name="connsiteX2568" fmla="*/ 250889 w 2457450"/>
              <a:gd name="connsiteY2568" fmla="*/ 987933 h 2181225"/>
              <a:gd name="connsiteX2569" fmla="*/ 257556 w 2457450"/>
              <a:gd name="connsiteY2569" fmla="*/ 994601 h 2181225"/>
              <a:gd name="connsiteX2570" fmla="*/ 247555 w 2457450"/>
              <a:gd name="connsiteY2570" fmla="*/ 936117 h 2181225"/>
              <a:gd name="connsiteX2571" fmla="*/ 252508 w 2457450"/>
              <a:gd name="connsiteY2571" fmla="*/ 931164 h 2181225"/>
              <a:gd name="connsiteX2572" fmla="*/ 247555 w 2457450"/>
              <a:gd name="connsiteY2572" fmla="*/ 926211 h 2181225"/>
              <a:gd name="connsiteX2573" fmla="*/ 242602 w 2457450"/>
              <a:gd name="connsiteY2573" fmla="*/ 931164 h 2181225"/>
              <a:gd name="connsiteX2574" fmla="*/ 247555 w 2457450"/>
              <a:gd name="connsiteY2574" fmla="*/ 936117 h 2181225"/>
              <a:gd name="connsiteX2575" fmla="*/ 240411 w 2457450"/>
              <a:gd name="connsiteY2575" fmla="*/ 879348 h 2181225"/>
              <a:gd name="connsiteX2576" fmla="*/ 245745 w 2457450"/>
              <a:gd name="connsiteY2576" fmla="*/ 874014 h 2181225"/>
              <a:gd name="connsiteX2577" fmla="*/ 240411 w 2457450"/>
              <a:gd name="connsiteY2577" fmla="*/ 868680 h 2181225"/>
              <a:gd name="connsiteX2578" fmla="*/ 235077 w 2457450"/>
              <a:gd name="connsiteY2578" fmla="*/ 874014 h 2181225"/>
              <a:gd name="connsiteX2579" fmla="*/ 240411 w 2457450"/>
              <a:gd name="connsiteY2579" fmla="*/ 879348 h 2181225"/>
              <a:gd name="connsiteX2580" fmla="*/ 236125 w 2457450"/>
              <a:gd name="connsiteY2580" fmla="*/ 821436 h 2181225"/>
              <a:gd name="connsiteX2581" fmla="*/ 241078 w 2457450"/>
              <a:gd name="connsiteY2581" fmla="*/ 816483 h 2181225"/>
              <a:gd name="connsiteX2582" fmla="*/ 236125 w 2457450"/>
              <a:gd name="connsiteY2582" fmla="*/ 811530 h 2181225"/>
              <a:gd name="connsiteX2583" fmla="*/ 231172 w 2457450"/>
              <a:gd name="connsiteY2583" fmla="*/ 816483 h 2181225"/>
              <a:gd name="connsiteX2584" fmla="*/ 236125 w 2457450"/>
              <a:gd name="connsiteY2584" fmla="*/ 821436 h 2181225"/>
              <a:gd name="connsiteX2585" fmla="*/ 234696 w 2457450"/>
              <a:gd name="connsiteY2585" fmla="*/ 763524 h 2181225"/>
              <a:gd name="connsiteX2586" fmla="*/ 239363 w 2457450"/>
              <a:gd name="connsiteY2586" fmla="*/ 758857 h 2181225"/>
              <a:gd name="connsiteX2587" fmla="*/ 234696 w 2457450"/>
              <a:gd name="connsiteY2587" fmla="*/ 754190 h 2181225"/>
              <a:gd name="connsiteX2588" fmla="*/ 230029 w 2457450"/>
              <a:gd name="connsiteY2588" fmla="*/ 758857 h 2181225"/>
              <a:gd name="connsiteX2589" fmla="*/ 234696 w 2457450"/>
              <a:gd name="connsiteY2589" fmla="*/ 763524 h 2181225"/>
              <a:gd name="connsiteX2590" fmla="*/ 236125 w 2457450"/>
              <a:gd name="connsiteY2590" fmla="*/ 705707 h 2181225"/>
              <a:gd name="connsiteX2591" fmla="*/ 240602 w 2457450"/>
              <a:gd name="connsiteY2591" fmla="*/ 701231 h 2181225"/>
              <a:gd name="connsiteX2592" fmla="*/ 236125 w 2457450"/>
              <a:gd name="connsiteY2592" fmla="*/ 696754 h 2181225"/>
              <a:gd name="connsiteX2593" fmla="*/ 231648 w 2457450"/>
              <a:gd name="connsiteY2593" fmla="*/ 701231 h 2181225"/>
              <a:gd name="connsiteX2594" fmla="*/ 236125 w 2457450"/>
              <a:gd name="connsiteY2594" fmla="*/ 705707 h 2181225"/>
              <a:gd name="connsiteX2595" fmla="*/ 240411 w 2457450"/>
              <a:gd name="connsiteY2595" fmla="*/ 648176 h 2181225"/>
              <a:gd name="connsiteX2596" fmla="*/ 244888 w 2457450"/>
              <a:gd name="connsiteY2596" fmla="*/ 643700 h 2181225"/>
              <a:gd name="connsiteX2597" fmla="*/ 240411 w 2457450"/>
              <a:gd name="connsiteY2597" fmla="*/ 639223 h 2181225"/>
              <a:gd name="connsiteX2598" fmla="*/ 235934 w 2457450"/>
              <a:gd name="connsiteY2598" fmla="*/ 643700 h 2181225"/>
              <a:gd name="connsiteX2599" fmla="*/ 240411 w 2457450"/>
              <a:gd name="connsiteY2599" fmla="*/ 648176 h 2181225"/>
              <a:gd name="connsiteX2600" fmla="*/ 247555 w 2457450"/>
              <a:gd name="connsiteY2600" fmla="*/ 590360 h 2181225"/>
              <a:gd name="connsiteX2601" fmla="*/ 251365 w 2457450"/>
              <a:gd name="connsiteY2601" fmla="*/ 586550 h 2181225"/>
              <a:gd name="connsiteX2602" fmla="*/ 247555 w 2457450"/>
              <a:gd name="connsiteY2602" fmla="*/ 582740 h 2181225"/>
              <a:gd name="connsiteX2603" fmla="*/ 243745 w 2457450"/>
              <a:gd name="connsiteY2603" fmla="*/ 586550 h 2181225"/>
              <a:gd name="connsiteX2604" fmla="*/ 247555 w 2457450"/>
              <a:gd name="connsiteY2604" fmla="*/ 590360 h 2181225"/>
              <a:gd name="connsiteX2605" fmla="*/ 257556 w 2457450"/>
              <a:gd name="connsiteY2605" fmla="*/ 531590 h 2181225"/>
              <a:gd name="connsiteX2606" fmla="*/ 259461 w 2457450"/>
              <a:gd name="connsiteY2606" fmla="*/ 529685 h 2181225"/>
              <a:gd name="connsiteX2607" fmla="*/ 257556 w 2457450"/>
              <a:gd name="connsiteY2607" fmla="*/ 527780 h 2181225"/>
              <a:gd name="connsiteX2608" fmla="*/ 255651 w 2457450"/>
              <a:gd name="connsiteY2608" fmla="*/ 529685 h 2181225"/>
              <a:gd name="connsiteX2609" fmla="*/ 257556 w 2457450"/>
              <a:gd name="connsiteY2609" fmla="*/ 531590 h 2181225"/>
              <a:gd name="connsiteX2610" fmla="*/ 286036 w 2457450"/>
              <a:gd name="connsiteY2610" fmla="*/ 418243 h 2181225"/>
              <a:gd name="connsiteX2611" fmla="*/ 286226 w 2457450"/>
              <a:gd name="connsiteY2611" fmla="*/ 418052 h 2181225"/>
              <a:gd name="connsiteX2612" fmla="*/ 286036 w 2457450"/>
              <a:gd name="connsiteY2612" fmla="*/ 417862 h 2181225"/>
              <a:gd name="connsiteX2613" fmla="*/ 285845 w 2457450"/>
              <a:gd name="connsiteY2613" fmla="*/ 418052 h 2181225"/>
              <a:gd name="connsiteX2614" fmla="*/ 286036 w 2457450"/>
              <a:gd name="connsiteY2614" fmla="*/ 418243 h 2181225"/>
              <a:gd name="connsiteX2615" fmla="*/ 2450592 w 2457450"/>
              <a:gd name="connsiteY2615" fmla="*/ 1365218 h 2181225"/>
              <a:gd name="connsiteX2616" fmla="*/ 2450783 w 2457450"/>
              <a:gd name="connsiteY2616" fmla="*/ 1365028 h 2181225"/>
              <a:gd name="connsiteX2617" fmla="*/ 2450592 w 2457450"/>
              <a:gd name="connsiteY2617" fmla="*/ 1364837 h 2181225"/>
              <a:gd name="connsiteX2618" fmla="*/ 2450402 w 2457450"/>
              <a:gd name="connsiteY2618" fmla="*/ 1365028 h 2181225"/>
              <a:gd name="connsiteX2619" fmla="*/ 2450592 w 2457450"/>
              <a:gd name="connsiteY2619" fmla="*/ 1365218 h 2181225"/>
              <a:gd name="connsiteX2620" fmla="*/ 2388680 w 2457450"/>
              <a:gd name="connsiteY2620" fmla="*/ 1464755 h 2181225"/>
              <a:gd name="connsiteX2621" fmla="*/ 2391251 w 2457450"/>
              <a:gd name="connsiteY2621" fmla="*/ 1462183 h 2181225"/>
              <a:gd name="connsiteX2622" fmla="*/ 2388680 w 2457450"/>
              <a:gd name="connsiteY2622" fmla="*/ 1459611 h 2181225"/>
              <a:gd name="connsiteX2623" fmla="*/ 2386108 w 2457450"/>
              <a:gd name="connsiteY2623" fmla="*/ 1462183 h 2181225"/>
              <a:gd name="connsiteX2624" fmla="*/ 2388680 w 2457450"/>
              <a:gd name="connsiteY2624" fmla="*/ 1464755 h 2181225"/>
              <a:gd name="connsiteX2625" fmla="*/ 2354294 w 2457450"/>
              <a:gd name="connsiteY2625" fmla="*/ 1510093 h 2181225"/>
              <a:gd name="connsiteX2626" fmla="*/ 2355818 w 2457450"/>
              <a:gd name="connsiteY2626" fmla="*/ 1508570 h 2181225"/>
              <a:gd name="connsiteX2627" fmla="*/ 2354294 w 2457450"/>
              <a:gd name="connsiteY2627" fmla="*/ 1507046 h 2181225"/>
              <a:gd name="connsiteX2628" fmla="*/ 2352770 w 2457450"/>
              <a:gd name="connsiteY2628" fmla="*/ 1508570 h 2181225"/>
              <a:gd name="connsiteX2629" fmla="*/ 2354294 w 2457450"/>
              <a:gd name="connsiteY2629" fmla="*/ 1510093 h 2181225"/>
              <a:gd name="connsiteX2630" fmla="*/ 2317814 w 2457450"/>
              <a:gd name="connsiteY2630" fmla="*/ 1557052 h 2181225"/>
              <a:gd name="connsiteX2631" fmla="*/ 2321624 w 2457450"/>
              <a:gd name="connsiteY2631" fmla="*/ 1553242 h 2181225"/>
              <a:gd name="connsiteX2632" fmla="*/ 2317814 w 2457450"/>
              <a:gd name="connsiteY2632" fmla="*/ 1549432 h 2181225"/>
              <a:gd name="connsiteX2633" fmla="*/ 2314004 w 2457450"/>
              <a:gd name="connsiteY2633" fmla="*/ 1553242 h 2181225"/>
              <a:gd name="connsiteX2634" fmla="*/ 2317814 w 2457450"/>
              <a:gd name="connsiteY2634" fmla="*/ 1557052 h 2181225"/>
              <a:gd name="connsiteX2635" fmla="*/ 2279237 w 2457450"/>
              <a:gd name="connsiteY2635" fmla="*/ 1599914 h 2181225"/>
              <a:gd name="connsiteX2636" fmla="*/ 2283143 w 2457450"/>
              <a:gd name="connsiteY2636" fmla="*/ 1596104 h 2181225"/>
              <a:gd name="connsiteX2637" fmla="*/ 2279237 w 2457450"/>
              <a:gd name="connsiteY2637" fmla="*/ 1592294 h 2181225"/>
              <a:gd name="connsiteX2638" fmla="*/ 2275427 w 2457450"/>
              <a:gd name="connsiteY2638" fmla="*/ 1596104 h 2181225"/>
              <a:gd name="connsiteX2639" fmla="*/ 2279237 w 2457450"/>
              <a:gd name="connsiteY2639" fmla="*/ 1599914 h 2181225"/>
              <a:gd name="connsiteX2640" fmla="*/ 2238756 w 2457450"/>
              <a:gd name="connsiteY2640" fmla="*/ 1644777 h 2181225"/>
              <a:gd name="connsiteX2641" fmla="*/ 2246471 w 2457450"/>
              <a:gd name="connsiteY2641" fmla="*/ 1637062 h 2181225"/>
              <a:gd name="connsiteX2642" fmla="*/ 2238756 w 2457450"/>
              <a:gd name="connsiteY2642" fmla="*/ 1629347 h 2181225"/>
              <a:gd name="connsiteX2643" fmla="*/ 2231041 w 2457450"/>
              <a:gd name="connsiteY2643" fmla="*/ 1637062 h 2181225"/>
              <a:gd name="connsiteX2644" fmla="*/ 2238756 w 2457450"/>
              <a:gd name="connsiteY2644" fmla="*/ 1644777 h 2181225"/>
              <a:gd name="connsiteX2645" fmla="*/ 2196370 w 2457450"/>
              <a:gd name="connsiteY2645" fmla="*/ 1686211 h 2181225"/>
              <a:gd name="connsiteX2646" fmla="*/ 2206371 w 2457450"/>
              <a:gd name="connsiteY2646" fmla="*/ 1676210 h 2181225"/>
              <a:gd name="connsiteX2647" fmla="*/ 2196370 w 2457450"/>
              <a:gd name="connsiteY2647" fmla="*/ 1666208 h 2181225"/>
              <a:gd name="connsiteX2648" fmla="*/ 2186273 w 2457450"/>
              <a:gd name="connsiteY2648" fmla="*/ 1676210 h 2181225"/>
              <a:gd name="connsiteX2649" fmla="*/ 2196370 w 2457450"/>
              <a:gd name="connsiteY2649" fmla="*/ 1686211 h 2181225"/>
              <a:gd name="connsiteX2650" fmla="*/ 2152079 w 2457450"/>
              <a:gd name="connsiteY2650" fmla="*/ 1723168 h 2181225"/>
              <a:gd name="connsiteX2651" fmla="*/ 2162080 w 2457450"/>
              <a:gd name="connsiteY2651" fmla="*/ 1713167 h 2181225"/>
              <a:gd name="connsiteX2652" fmla="*/ 2152079 w 2457450"/>
              <a:gd name="connsiteY2652" fmla="*/ 1703165 h 2181225"/>
              <a:gd name="connsiteX2653" fmla="*/ 2142077 w 2457450"/>
              <a:gd name="connsiteY2653" fmla="*/ 1713167 h 2181225"/>
              <a:gd name="connsiteX2654" fmla="*/ 2152079 w 2457450"/>
              <a:gd name="connsiteY2654" fmla="*/ 1723168 h 2181225"/>
              <a:gd name="connsiteX2655" fmla="*/ 2106168 w 2457450"/>
              <a:gd name="connsiteY2655" fmla="*/ 1762601 h 2181225"/>
              <a:gd name="connsiteX2656" fmla="*/ 2120741 w 2457450"/>
              <a:gd name="connsiteY2656" fmla="*/ 1748028 h 2181225"/>
              <a:gd name="connsiteX2657" fmla="*/ 2106168 w 2457450"/>
              <a:gd name="connsiteY2657" fmla="*/ 1733455 h 2181225"/>
              <a:gd name="connsiteX2658" fmla="*/ 2091595 w 2457450"/>
              <a:gd name="connsiteY2658" fmla="*/ 1748028 h 2181225"/>
              <a:gd name="connsiteX2659" fmla="*/ 2106168 w 2457450"/>
              <a:gd name="connsiteY2659" fmla="*/ 1762601 h 2181225"/>
              <a:gd name="connsiteX2660" fmla="*/ 2058638 w 2457450"/>
              <a:gd name="connsiteY2660" fmla="*/ 1795463 h 2181225"/>
              <a:gd name="connsiteX2661" fmla="*/ 2073402 w 2457450"/>
              <a:gd name="connsiteY2661" fmla="*/ 1780699 h 2181225"/>
              <a:gd name="connsiteX2662" fmla="*/ 2058638 w 2457450"/>
              <a:gd name="connsiteY2662" fmla="*/ 1765935 h 2181225"/>
              <a:gd name="connsiteX2663" fmla="*/ 2043875 w 2457450"/>
              <a:gd name="connsiteY2663" fmla="*/ 1780699 h 2181225"/>
              <a:gd name="connsiteX2664" fmla="*/ 2058638 w 2457450"/>
              <a:gd name="connsiteY2664" fmla="*/ 1795463 h 2181225"/>
              <a:gd name="connsiteX2665" fmla="*/ 2009680 w 2457450"/>
              <a:gd name="connsiteY2665" fmla="*/ 1824800 h 2181225"/>
              <a:gd name="connsiteX2666" fmla="*/ 2023396 w 2457450"/>
              <a:gd name="connsiteY2666" fmla="*/ 1811084 h 2181225"/>
              <a:gd name="connsiteX2667" fmla="*/ 2009680 w 2457450"/>
              <a:gd name="connsiteY2667" fmla="*/ 1797368 h 2181225"/>
              <a:gd name="connsiteX2668" fmla="*/ 1995964 w 2457450"/>
              <a:gd name="connsiteY2668" fmla="*/ 1811084 h 2181225"/>
              <a:gd name="connsiteX2669" fmla="*/ 2009680 w 2457450"/>
              <a:gd name="connsiteY2669" fmla="*/ 1824800 h 2181225"/>
              <a:gd name="connsiteX2670" fmla="*/ 1959293 w 2457450"/>
              <a:gd name="connsiteY2670" fmla="*/ 1852803 h 2181225"/>
              <a:gd name="connsiteX2671" fmla="*/ 1973009 w 2457450"/>
              <a:gd name="connsiteY2671" fmla="*/ 1839087 h 2181225"/>
              <a:gd name="connsiteX2672" fmla="*/ 1959293 w 2457450"/>
              <a:gd name="connsiteY2672" fmla="*/ 1825371 h 2181225"/>
              <a:gd name="connsiteX2673" fmla="*/ 1945577 w 2457450"/>
              <a:gd name="connsiteY2673" fmla="*/ 1839087 h 2181225"/>
              <a:gd name="connsiteX2674" fmla="*/ 1959293 w 2457450"/>
              <a:gd name="connsiteY2674" fmla="*/ 1852803 h 2181225"/>
              <a:gd name="connsiteX2675" fmla="*/ 1907667 w 2457450"/>
              <a:gd name="connsiteY2675" fmla="*/ 1879949 h 2181225"/>
              <a:gd name="connsiteX2676" fmla="*/ 1922812 w 2457450"/>
              <a:gd name="connsiteY2676" fmla="*/ 1864805 h 2181225"/>
              <a:gd name="connsiteX2677" fmla="*/ 1907667 w 2457450"/>
              <a:gd name="connsiteY2677" fmla="*/ 1849660 h 2181225"/>
              <a:gd name="connsiteX2678" fmla="*/ 1892522 w 2457450"/>
              <a:gd name="connsiteY2678" fmla="*/ 1864805 h 2181225"/>
              <a:gd name="connsiteX2679" fmla="*/ 1907667 w 2457450"/>
              <a:gd name="connsiteY2679" fmla="*/ 1879949 h 2181225"/>
              <a:gd name="connsiteX2680" fmla="*/ 1854803 w 2457450"/>
              <a:gd name="connsiteY2680" fmla="*/ 1902905 h 2181225"/>
              <a:gd name="connsiteX2681" fmla="*/ 1869758 w 2457450"/>
              <a:gd name="connsiteY2681" fmla="*/ 1887950 h 2181225"/>
              <a:gd name="connsiteX2682" fmla="*/ 1854803 w 2457450"/>
              <a:gd name="connsiteY2682" fmla="*/ 1872996 h 2181225"/>
              <a:gd name="connsiteX2683" fmla="*/ 1839849 w 2457450"/>
              <a:gd name="connsiteY2683" fmla="*/ 1887950 h 2181225"/>
              <a:gd name="connsiteX2684" fmla="*/ 1854803 w 2457450"/>
              <a:gd name="connsiteY2684" fmla="*/ 1902905 h 2181225"/>
              <a:gd name="connsiteX2685" fmla="*/ 1800987 w 2457450"/>
              <a:gd name="connsiteY2685" fmla="*/ 1926717 h 2181225"/>
              <a:gd name="connsiteX2686" fmla="*/ 1819180 w 2457450"/>
              <a:gd name="connsiteY2686" fmla="*/ 1908524 h 2181225"/>
              <a:gd name="connsiteX2687" fmla="*/ 1800987 w 2457450"/>
              <a:gd name="connsiteY2687" fmla="*/ 1890332 h 2181225"/>
              <a:gd name="connsiteX2688" fmla="*/ 1782794 w 2457450"/>
              <a:gd name="connsiteY2688" fmla="*/ 1908524 h 2181225"/>
              <a:gd name="connsiteX2689" fmla="*/ 1800987 w 2457450"/>
              <a:gd name="connsiteY2689" fmla="*/ 1926717 h 2181225"/>
              <a:gd name="connsiteX2690" fmla="*/ 1746218 w 2457450"/>
              <a:gd name="connsiteY2690" fmla="*/ 1944338 h 2181225"/>
              <a:gd name="connsiteX2691" fmla="*/ 1763935 w 2457450"/>
              <a:gd name="connsiteY2691" fmla="*/ 1926622 h 2181225"/>
              <a:gd name="connsiteX2692" fmla="*/ 1746218 w 2457450"/>
              <a:gd name="connsiteY2692" fmla="*/ 1908905 h 2181225"/>
              <a:gd name="connsiteX2693" fmla="*/ 1728502 w 2457450"/>
              <a:gd name="connsiteY2693" fmla="*/ 1926622 h 2181225"/>
              <a:gd name="connsiteX2694" fmla="*/ 1746218 w 2457450"/>
              <a:gd name="connsiteY2694" fmla="*/ 1944338 h 2181225"/>
              <a:gd name="connsiteX2695" fmla="*/ 1690688 w 2457450"/>
              <a:gd name="connsiteY2695" fmla="*/ 1960245 h 2181225"/>
              <a:gd name="connsiteX2696" fmla="*/ 1708880 w 2457450"/>
              <a:gd name="connsiteY2696" fmla="*/ 1942052 h 2181225"/>
              <a:gd name="connsiteX2697" fmla="*/ 1690688 w 2457450"/>
              <a:gd name="connsiteY2697" fmla="*/ 1923860 h 2181225"/>
              <a:gd name="connsiteX2698" fmla="*/ 1672495 w 2457450"/>
              <a:gd name="connsiteY2698" fmla="*/ 1942052 h 2181225"/>
              <a:gd name="connsiteX2699" fmla="*/ 1690688 w 2457450"/>
              <a:gd name="connsiteY2699" fmla="*/ 1960245 h 2181225"/>
              <a:gd name="connsiteX2700" fmla="*/ 1634490 w 2457450"/>
              <a:gd name="connsiteY2700" fmla="*/ 1973104 h 2181225"/>
              <a:gd name="connsiteX2701" fmla="*/ 1652683 w 2457450"/>
              <a:gd name="connsiteY2701" fmla="*/ 1954911 h 2181225"/>
              <a:gd name="connsiteX2702" fmla="*/ 1634490 w 2457450"/>
              <a:gd name="connsiteY2702" fmla="*/ 1936718 h 2181225"/>
              <a:gd name="connsiteX2703" fmla="*/ 1616297 w 2457450"/>
              <a:gd name="connsiteY2703" fmla="*/ 1954911 h 2181225"/>
              <a:gd name="connsiteX2704" fmla="*/ 1634490 w 2457450"/>
              <a:gd name="connsiteY2704" fmla="*/ 1973104 h 2181225"/>
              <a:gd name="connsiteX2705" fmla="*/ 1577721 w 2457450"/>
              <a:gd name="connsiteY2705" fmla="*/ 1983962 h 2181225"/>
              <a:gd name="connsiteX2706" fmla="*/ 1596485 w 2457450"/>
              <a:gd name="connsiteY2706" fmla="*/ 1965103 h 2181225"/>
              <a:gd name="connsiteX2707" fmla="*/ 1577721 w 2457450"/>
              <a:gd name="connsiteY2707" fmla="*/ 1946339 h 2181225"/>
              <a:gd name="connsiteX2708" fmla="*/ 1558957 w 2457450"/>
              <a:gd name="connsiteY2708" fmla="*/ 1965103 h 2181225"/>
              <a:gd name="connsiteX2709" fmla="*/ 1577721 w 2457450"/>
              <a:gd name="connsiteY2709" fmla="*/ 1983962 h 2181225"/>
              <a:gd name="connsiteX2710" fmla="*/ 1520571 w 2457450"/>
              <a:gd name="connsiteY2710" fmla="*/ 1992439 h 2181225"/>
              <a:gd name="connsiteX2711" fmla="*/ 1540478 w 2457450"/>
              <a:gd name="connsiteY2711" fmla="*/ 1972532 h 2181225"/>
              <a:gd name="connsiteX2712" fmla="*/ 1520571 w 2457450"/>
              <a:gd name="connsiteY2712" fmla="*/ 1952625 h 2181225"/>
              <a:gd name="connsiteX2713" fmla="*/ 1500664 w 2457450"/>
              <a:gd name="connsiteY2713" fmla="*/ 1972532 h 2181225"/>
              <a:gd name="connsiteX2714" fmla="*/ 1520571 w 2457450"/>
              <a:gd name="connsiteY2714" fmla="*/ 1992439 h 2181225"/>
              <a:gd name="connsiteX2715" fmla="*/ 1463135 w 2457450"/>
              <a:gd name="connsiteY2715" fmla="*/ 1999393 h 2181225"/>
              <a:gd name="connsiteX2716" fmla="*/ 1485138 w 2457450"/>
              <a:gd name="connsiteY2716" fmla="*/ 1977390 h 2181225"/>
              <a:gd name="connsiteX2717" fmla="*/ 1463135 w 2457450"/>
              <a:gd name="connsiteY2717" fmla="*/ 1955387 h 2181225"/>
              <a:gd name="connsiteX2718" fmla="*/ 1441133 w 2457450"/>
              <a:gd name="connsiteY2718" fmla="*/ 1977390 h 2181225"/>
              <a:gd name="connsiteX2719" fmla="*/ 1463135 w 2457450"/>
              <a:gd name="connsiteY2719" fmla="*/ 1999393 h 2181225"/>
              <a:gd name="connsiteX2720" fmla="*/ 1405509 w 2457450"/>
              <a:gd name="connsiteY2720" fmla="*/ 2001203 h 2181225"/>
              <a:gd name="connsiteX2721" fmla="*/ 1427321 w 2457450"/>
              <a:gd name="connsiteY2721" fmla="*/ 1979390 h 2181225"/>
              <a:gd name="connsiteX2722" fmla="*/ 1405509 w 2457450"/>
              <a:gd name="connsiteY2722" fmla="*/ 1957578 h 2181225"/>
              <a:gd name="connsiteX2723" fmla="*/ 1383697 w 2457450"/>
              <a:gd name="connsiteY2723" fmla="*/ 1979390 h 2181225"/>
              <a:gd name="connsiteX2724" fmla="*/ 1405509 w 2457450"/>
              <a:gd name="connsiteY2724" fmla="*/ 2001203 h 2181225"/>
              <a:gd name="connsiteX2725" fmla="*/ 1347788 w 2457450"/>
              <a:gd name="connsiteY2725" fmla="*/ 1999202 h 2181225"/>
              <a:gd name="connsiteX2726" fmla="*/ 1368362 w 2457450"/>
              <a:gd name="connsiteY2726" fmla="*/ 1978724 h 2181225"/>
              <a:gd name="connsiteX2727" fmla="*/ 1347788 w 2457450"/>
              <a:gd name="connsiteY2727" fmla="*/ 1958245 h 2181225"/>
              <a:gd name="connsiteX2728" fmla="*/ 1327309 w 2457450"/>
              <a:gd name="connsiteY2728" fmla="*/ 1978724 h 2181225"/>
              <a:gd name="connsiteX2729" fmla="*/ 1347788 w 2457450"/>
              <a:gd name="connsiteY2729" fmla="*/ 1999202 h 2181225"/>
              <a:gd name="connsiteX2730" fmla="*/ 1290257 w 2457450"/>
              <a:gd name="connsiteY2730" fmla="*/ 1990916 h 2181225"/>
              <a:gd name="connsiteX2731" fmla="*/ 1305878 w 2457450"/>
              <a:gd name="connsiteY2731" fmla="*/ 1975295 h 2181225"/>
              <a:gd name="connsiteX2732" fmla="*/ 1290257 w 2457450"/>
              <a:gd name="connsiteY2732" fmla="*/ 1959674 h 2181225"/>
              <a:gd name="connsiteX2733" fmla="*/ 1274636 w 2457450"/>
              <a:gd name="connsiteY2733" fmla="*/ 1975295 h 2181225"/>
              <a:gd name="connsiteX2734" fmla="*/ 1290257 w 2457450"/>
              <a:gd name="connsiteY2734" fmla="*/ 1990916 h 2181225"/>
              <a:gd name="connsiteX2735" fmla="*/ 1232916 w 2457450"/>
              <a:gd name="connsiteY2735" fmla="*/ 1986725 h 2181225"/>
              <a:gd name="connsiteX2736" fmla="*/ 1250442 w 2457450"/>
              <a:gd name="connsiteY2736" fmla="*/ 1969199 h 2181225"/>
              <a:gd name="connsiteX2737" fmla="*/ 1232916 w 2457450"/>
              <a:gd name="connsiteY2737" fmla="*/ 1951673 h 2181225"/>
              <a:gd name="connsiteX2738" fmla="*/ 1215390 w 2457450"/>
              <a:gd name="connsiteY2738" fmla="*/ 1969199 h 2181225"/>
              <a:gd name="connsiteX2739" fmla="*/ 1232916 w 2457450"/>
              <a:gd name="connsiteY2739" fmla="*/ 1986725 h 2181225"/>
              <a:gd name="connsiteX2740" fmla="*/ 1175957 w 2457450"/>
              <a:gd name="connsiteY2740" fmla="*/ 1981772 h 2181225"/>
              <a:gd name="connsiteX2741" fmla="*/ 1197388 w 2457450"/>
              <a:gd name="connsiteY2741" fmla="*/ 1960340 h 2181225"/>
              <a:gd name="connsiteX2742" fmla="*/ 1175957 w 2457450"/>
              <a:gd name="connsiteY2742" fmla="*/ 1939004 h 2181225"/>
              <a:gd name="connsiteX2743" fmla="*/ 1154621 w 2457450"/>
              <a:gd name="connsiteY2743" fmla="*/ 1960340 h 2181225"/>
              <a:gd name="connsiteX2744" fmla="*/ 1175957 w 2457450"/>
              <a:gd name="connsiteY2744" fmla="*/ 1981772 h 2181225"/>
              <a:gd name="connsiteX2745" fmla="*/ 1119473 w 2457450"/>
              <a:gd name="connsiteY2745" fmla="*/ 1970246 h 2181225"/>
              <a:gd name="connsiteX2746" fmla="*/ 1140809 w 2457450"/>
              <a:gd name="connsiteY2746" fmla="*/ 1948910 h 2181225"/>
              <a:gd name="connsiteX2747" fmla="*/ 1119473 w 2457450"/>
              <a:gd name="connsiteY2747" fmla="*/ 1927574 h 2181225"/>
              <a:gd name="connsiteX2748" fmla="*/ 1098042 w 2457450"/>
              <a:gd name="connsiteY2748" fmla="*/ 1948910 h 2181225"/>
              <a:gd name="connsiteX2749" fmla="*/ 1119473 w 2457450"/>
              <a:gd name="connsiteY2749" fmla="*/ 1970246 h 2181225"/>
              <a:gd name="connsiteX2750" fmla="*/ 1063562 w 2457450"/>
              <a:gd name="connsiteY2750" fmla="*/ 1956911 h 2181225"/>
              <a:gd name="connsiteX2751" fmla="*/ 1085850 w 2457450"/>
              <a:gd name="connsiteY2751" fmla="*/ 1934718 h 2181225"/>
              <a:gd name="connsiteX2752" fmla="*/ 1063562 w 2457450"/>
              <a:gd name="connsiteY2752" fmla="*/ 1912525 h 2181225"/>
              <a:gd name="connsiteX2753" fmla="*/ 1041368 w 2457450"/>
              <a:gd name="connsiteY2753" fmla="*/ 1934718 h 2181225"/>
              <a:gd name="connsiteX2754" fmla="*/ 1063562 w 2457450"/>
              <a:gd name="connsiteY2754" fmla="*/ 1956911 h 2181225"/>
              <a:gd name="connsiteX2755" fmla="*/ 1008412 w 2457450"/>
              <a:gd name="connsiteY2755" fmla="*/ 1938052 h 2181225"/>
              <a:gd name="connsiteX2756" fmla="*/ 1028510 w 2457450"/>
              <a:gd name="connsiteY2756" fmla="*/ 1917954 h 2181225"/>
              <a:gd name="connsiteX2757" fmla="*/ 1008412 w 2457450"/>
              <a:gd name="connsiteY2757" fmla="*/ 1897856 h 2181225"/>
              <a:gd name="connsiteX2758" fmla="*/ 988314 w 2457450"/>
              <a:gd name="connsiteY2758" fmla="*/ 1917954 h 2181225"/>
              <a:gd name="connsiteX2759" fmla="*/ 1008412 w 2457450"/>
              <a:gd name="connsiteY2759" fmla="*/ 1938052 h 2181225"/>
              <a:gd name="connsiteX2760" fmla="*/ 954024 w 2457450"/>
              <a:gd name="connsiteY2760" fmla="*/ 1919288 h 2181225"/>
              <a:gd name="connsiteX2761" fmla="*/ 974788 w 2457450"/>
              <a:gd name="connsiteY2761" fmla="*/ 1898523 h 2181225"/>
              <a:gd name="connsiteX2762" fmla="*/ 954024 w 2457450"/>
              <a:gd name="connsiteY2762" fmla="*/ 1877759 h 2181225"/>
              <a:gd name="connsiteX2763" fmla="*/ 933260 w 2457450"/>
              <a:gd name="connsiteY2763" fmla="*/ 1898523 h 2181225"/>
              <a:gd name="connsiteX2764" fmla="*/ 954024 w 2457450"/>
              <a:gd name="connsiteY2764" fmla="*/ 1919288 h 2181225"/>
              <a:gd name="connsiteX2765" fmla="*/ 900684 w 2457450"/>
              <a:gd name="connsiteY2765" fmla="*/ 1897856 h 2181225"/>
              <a:gd name="connsiteX2766" fmla="*/ 921830 w 2457450"/>
              <a:gd name="connsiteY2766" fmla="*/ 1876711 h 2181225"/>
              <a:gd name="connsiteX2767" fmla="*/ 900684 w 2457450"/>
              <a:gd name="connsiteY2767" fmla="*/ 1855565 h 2181225"/>
              <a:gd name="connsiteX2768" fmla="*/ 879538 w 2457450"/>
              <a:gd name="connsiteY2768" fmla="*/ 1876711 h 2181225"/>
              <a:gd name="connsiteX2769" fmla="*/ 900684 w 2457450"/>
              <a:gd name="connsiteY2769" fmla="*/ 1897856 h 2181225"/>
              <a:gd name="connsiteX2770" fmla="*/ 848487 w 2457450"/>
              <a:gd name="connsiteY2770" fmla="*/ 1872996 h 2181225"/>
              <a:gd name="connsiteX2771" fmla="*/ 869252 w 2457450"/>
              <a:gd name="connsiteY2771" fmla="*/ 1852232 h 2181225"/>
              <a:gd name="connsiteX2772" fmla="*/ 848487 w 2457450"/>
              <a:gd name="connsiteY2772" fmla="*/ 1831467 h 2181225"/>
              <a:gd name="connsiteX2773" fmla="*/ 827723 w 2457450"/>
              <a:gd name="connsiteY2773" fmla="*/ 1852232 h 2181225"/>
              <a:gd name="connsiteX2774" fmla="*/ 848487 w 2457450"/>
              <a:gd name="connsiteY2774" fmla="*/ 1872996 h 2181225"/>
              <a:gd name="connsiteX2775" fmla="*/ 797433 w 2457450"/>
              <a:gd name="connsiteY2775" fmla="*/ 1846136 h 2181225"/>
              <a:gd name="connsiteX2776" fmla="*/ 818198 w 2457450"/>
              <a:gd name="connsiteY2776" fmla="*/ 1825371 h 2181225"/>
              <a:gd name="connsiteX2777" fmla="*/ 797433 w 2457450"/>
              <a:gd name="connsiteY2777" fmla="*/ 1804607 h 2181225"/>
              <a:gd name="connsiteX2778" fmla="*/ 776669 w 2457450"/>
              <a:gd name="connsiteY2778" fmla="*/ 1825371 h 2181225"/>
              <a:gd name="connsiteX2779" fmla="*/ 797433 w 2457450"/>
              <a:gd name="connsiteY2779" fmla="*/ 1846136 h 2181225"/>
              <a:gd name="connsiteX2780" fmla="*/ 747713 w 2457450"/>
              <a:gd name="connsiteY2780" fmla="*/ 1816322 h 2181225"/>
              <a:gd name="connsiteX2781" fmla="*/ 767810 w 2457450"/>
              <a:gd name="connsiteY2781" fmla="*/ 1796225 h 2181225"/>
              <a:gd name="connsiteX2782" fmla="*/ 747713 w 2457450"/>
              <a:gd name="connsiteY2782" fmla="*/ 1776127 h 2181225"/>
              <a:gd name="connsiteX2783" fmla="*/ 727615 w 2457450"/>
              <a:gd name="connsiteY2783" fmla="*/ 1796225 h 2181225"/>
              <a:gd name="connsiteX2784" fmla="*/ 747713 w 2457450"/>
              <a:gd name="connsiteY2784" fmla="*/ 1816322 h 2181225"/>
              <a:gd name="connsiteX2785" fmla="*/ 699516 w 2457450"/>
              <a:gd name="connsiteY2785" fmla="*/ 1785366 h 2181225"/>
              <a:gd name="connsiteX2786" fmla="*/ 720281 w 2457450"/>
              <a:gd name="connsiteY2786" fmla="*/ 1764602 h 2181225"/>
              <a:gd name="connsiteX2787" fmla="*/ 699516 w 2457450"/>
              <a:gd name="connsiteY2787" fmla="*/ 1743837 h 2181225"/>
              <a:gd name="connsiteX2788" fmla="*/ 678752 w 2457450"/>
              <a:gd name="connsiteY2788" fmla="*/ 1764602 h 2181225"/>
              <a:gd name="connsiteX2789" fmla="*/ 699516 w 2457450"/>
              <a:gd name="connsiteY2789" fmla="*/ 1785366 h 2181225"/>
              <a:gd name="connsiteX2790" fmla="*/ 652748 w 2457450"/>
              <a:gd name="connsiteY2790" fmla="*/ 1751362 h 2181225"/>
              <a:gd name="connsiteX2791" fmla="*/ 673227 w 2457450"/>
              <a:gd name="connsiteY2791" fmla="*/ 1730788 h 2181225"/>
              <a:gd name="connsiteX2792" fmla="*/ 652748 w 2457450"/>
              <a:gd name="connsiteY2792" fmla="*/ 1710309 h 2181225"/>
              <a:gd name="connsiteX2793" fmla="*/ 632270 w 2457450"/>
              <a:gd name="connsiteY2793" fmla="*/ 1730788 h 2181225"/>
              <a:gd name="connsiteX2794" fmla="*/ 652748 w 2457450"/>
              <a:gd name="connsiteY2794" fmla="*/ 1751362 h 2181225"/>
              <a:gd name="connsiteX2795" fmla="*/ 607695 w 2457450"/>
              <a:gd name="connsiteY2795" fmla="*/ 1715262 h 2181225"/>
              <a:gd name="connsiteX2796" fmla="*/ 627983 w 2457450"/>
              <a:gd name="connsiteY2796" fmla="*/ 1694974 h 2181225"/>
              <a:gd name="connsiteX2797" fmla="*/ 607695 w 2457450"/>
              <a:gd name="connsiteY2797" fmla="*/ 1674686 h 2181225"/>
              <a:gd name="connsiteX2798" fmla="*/ 587407 w 2457450"/>
              <a:gd name="connsiteY2798" fmla="*/ 1694974 h 2181225"/>
              <a:gd name="connsiteX2799" fmla="*/ 607695 w 2457450"/>
              <a:gd name="connsiteY2799" fmla="*/ 1715262 h 2181225"/>
              <a:gd name="connsiteX2800" fmla="*/ 564356 w 2457450"/>
              <a:gd name="connsiteY2800" fmla="*/ 1676972 h 2181225"/>
              <a:gd name="connsiteX2801" fmla="*/ 584454 w 2457450"/>
              <a:gd name="connsiteY2801" fmla="*/ 1656874 h 2181225"/>
              <a:gd name="connsiteX2802" fmla="*/ 564356 w 2457450"/>
              <a:gd name="connsiteY2802" fmla="*/ 1636776 h 2181225"/>
              <a:gd name="connsiteX2803" fmla="*/ 544259 w 2457450"/>
              <a:gd name="connsiteY2803" fmla="*/ 1656874 h 2181225"/>
              <a:gd name="connsiteX2804" fmla="*/ 564356 w 2457450"/>
              <a:gd name="connsiteY2804" fmla="*/ 1676972 h 2181225"/>
              <a:gd name="connsiteX2805" fmla="*/ 522827 w 2457450"/>
              <a:gd name="connsiteY2805" fmla="*/ 1637348 h 2181225"/>
              <a:gd name="connsiteX2806" fmla="*/ 543306 w 2457450"/>
              <a:gd name="connsiteY2806" fmla="*/ 1616869 h 2181225"/>
              <a:gd name="connsiteX2807" fmla="*/ 522827 w 2457450"/>
              <a:gd name="connsiteY2807" fmla="*/ 1596390 h 2181225"/>
              <a:gd name="connsiteX2808" fmla="*/ 502349 w 2457450"/>
              <a:gd name="connsiteY2808" fmla="*/ 1616869 h 2181225"/>
              <a:gd name="connsiteX2809" fmla="*/ 522827 w 2457450"/>
              <a:gd name="connsiteY2809" fmla="*/ 1637348 h 2181225"/>
              <a:gd name="connsiteX2810" fmla="*/ 483299 w 2457450"/>
              <a:gd name="connsiteY2810" fmla="*/ 1594771 h 2181225"/>
              <a:gd name="connsiteX2811" fmla="*/ 503206 w 2457450"/>
              <a:gd name="connsiteY2811" fmla="*/ 1574864 h 2181225"/>
              <a:gd name="connsiteX2812" fmla="*/ 483299 w 2457450"/>
              <a:gd name="connsiteY2812" fmla="*/ 1554956 h 2181225"/>
              <a:gd name="connsiteX2813" fmla="*/ 463391 w 2457450"/>
              <a:gd name="connsiteY2813" fmla="*/ 1574864 h 2181225"/>
              <a:gd name="connsiteX2814" fmla="*/ 483299 w 2457450"/>
              <a:gd name="connsiteY2814" fmla="*/ 1594771 h 2181225"/>
              <a:gd name="connsiteX2815" fmla="*/ 445770 w 2457450"/>
              <a:gd name="connsiteY2815" fmla="*/ 1551623 h 2181225"/>
              <a:gd name="connsiteX2816" fmla="*/ 466249 w 2457450"/>
              <a:gd name="connsiteY2816" fmla="*/ 1531144 h 2181225"/>
              <a:gd name="connsiteX2817" fmla="*/ 445770 w 2457450"/>
              <a:gd name="connsiteY2817" fmla="*/ 1510665 h 2181225"/>
              <a:gd name="connsiteX2818" fmla="*/ 425291 w 2457450"/>
              <a:gd name="connsiteY2818" fmla="*/ 1531144 h 2181225"/>
              <a:gd name="connsiteX2819" fmla="*/ 445770 w 2457450"/>
              <a:gd name="connsiteY2819" fmla="*/ 1551623 h 2181225"/>
              <a:gd name="connsiteX2820" fmla="*/ 410337 w 2457450"/>
              <a:gd name="connsiteY2820" fmla="*/ 1506950 h 2181225"/>
              <a:gd name="connsiteX2821" fmla="*/ 431673 w 2457450"/>
              <a:gd name="connsiteY2821" fmla="*/ 1485519 h 2181225"/>
              <a:gd name="connsiteX2822" fmla="*/ 410337 w 2457450"/>
              <a:gd name="connsiteY2822" fmla="*/ 1464183 h 2181225"/>
              <a:gd name="connsiteX2823" fmla="*/ 389001 w 2457450"/>
              <a:gd name="connsiteY2823" fmla="*/ 1485519 h 2181225"/>
              <a:gd name="connsiteX2824" fmla="*/ 410337 w 2457450"/>
              <a:gd name="connsiteY2824" fmla="*/ 1506950 h 2181225"/>
              <a:gd name="connsiteX2825" fmla="*/ 377095 w 2457450"/>
              <a:gd name="connsiteY2825" fmla="*/ 1458373 h 2181225"/>
              <a:gd name="connsiteX2826" fmla="*/ 397002 w 2457450"/>
              <a:gd name="connsiteY2826" fmla="*/ 1438466 h 2181225"/>
              <a:gd name="connsiteX2827" fmla="*/ 377095 w 2457450"/>
              <a:gd name="connsiteY2827" fmla="*/ 1418558 h 2181225"/>
              <a:gd name="connsiteX2828" fmla="*/ 357188 w 2457450"/>
              <a:gd name="connsiteY2828" fmla="*/ 1438466 h 2181225"/>
              <a:gd name="connsiteX2829" fmla="*/ 377095 w 2457450"/>
              <a:gd name="connsiteY2829" fmla="*/ 1458373 h 2181225"/>
              <a:gd name="connsiteX2830" fmla="*/ 346139 w 2457450"/>
              <a:gd name="connsiteY2830" fmla="*/ 1404557 h 2181225"/>
              <a:gd name="connsiteX2831" fmla="*/ 360902 w 2457450"/>
              <a:gd name="connsiteY2831" fmla="*/ 1389793 h 2181225"/>
              <a:gd name="connsiteX2832" fmla="*/ 346139 w 2457450"/>
              <a:gd name="connsiteY2832" fmla="*/ 1375029 h 2181225"/>
              <a:gd name="connsiteX2833" fmla="*/ 331375 w 2457450"/>
              <a:gd name="connsiteY2833" fmla="*/ 1389793 h 2181225"/>
              <a:gd name="connsiteX2834" fmla="*/ 346139 w 2457450"/>
              <a:gd name="connsiteY2834" fmla="*/ 1404557 h 2181225"/>
              <a:gd name="connsiteX2835" fmla="*/ 317564 w 2457450"/>
              <a:gd name="connsiteY2835" fmla="*/ 1351502 h 2181225"/>
              <a:gd name="connsiteX2836" fmla="*/ 329279 w 2457450"/>
              <a:gd name="connsiteY2836" fmla="*/ 1339787 h 2181225"/>
              <a:gd name="connsiteX2837" fmla="*/ 317564 w 2457450"/>
              <a:gd name="connsiteY2837" fmla="*/ 1327976 h 2181225"/>
              <a:gd name="connsiteX2838" fmla="*/ 305753 w 2457450"/>
              <a:gd name="connsiteY2838" fmla="*/ 1339787 h 2181225"/>
              <a:gd name="connsiteX2839" fmla="*/ 317564 w 2457450"/>
              <a:gd name="connsiteY2839" fmla="*/ 1351502 h 2181225"/>
              <a:gd name="connsiteX2840" fmla="*/ 291275 w 2457450"/>
              <a:gd name="connsiteY2840" fmla="*/ 1300163 h 2181225"/>
              <a:gd name="connsiteX2841" fmla="*/ 302990 w 2457450"/>
              <a:gd name="connsiteY2841" fmla="*/ 1288352 h 2181225"/>
              <a:gd name="connsiteX2842" fmla="*/ 291275 w 2457450"/>
              <a:gd name="connsiteY2842" fmla="*/ 1276636 h 2181225"/>
              <a:gd name="connsiteX2843" fmla="*/ 279559 w 2457450"/>
              <a:gd name="connsiteY2843" fmla="*/ 1288352 h 2181225"/>
              <a:gd name="connsiteX2844" fmla="*/ 291275 w 2457450"/>
              <a:gd name="connsiteY2844" fmla="*/ 1300163 h 2181225"/>
              <a:gd name="connsiteX2845" fmla="*/ 267557 w 2457450"/>
              <a:gd name="connsiteY2845" fmla="*/ 1244251 h 2181225"/>
              <a:gd name="connsiteX2846" fmla="*/ 275939 w 2457450"/>
              <a:gd name="connsiteY2846" fmla="*/ 1235869 h 2181225"/>
              <a:gd name="connsiteX2847" fmla="*/ 267557 w 2457450"/>
              <a:gd name="connsiteY2847" fmla="*/ 1227487 h 2181225"/>
              <a:gd name="connsiteX2848" fmla="*/ 259175 w 2457450"/>
              <a:gd name="connsiteY2848" fmla="*/ 1235869 h 2181225"/>
              <a:gd name="connsiteX2849" fmla="*/ 267557 w 2457450"/>
              <a:gd name="connsiteY2849" fmla="*/ 1244251 h 2181225"/>
              <a:gd name="connsiteX2850" fmla="*/ 246221 w 2457450"/>
              <a:gd name="connsiteY2850" fmla="*/ 1190435 h 2181225"/>
              <a:gd name="connsiteX2851" fmla="*/ 254318 w 2457450"/>
              <a:gd name="connsiteY2851" fmla="*/ 1182338 h 2181225"/>
              <a:gd name="connsiteX2852" fmla="*/ 246221 w 2457450"/>
              <a:gd name="connsiteY2852" fmla="*/ 1174242 h 2181225"/>
              <a:gd name="connsiteX2853" fmla="*/ 238125 w 2457450"/>
              <a:gd name="connsiteY2853" fmla="*/ 1182338 h 2181225"/>
              <a:gd name="connsiteX2854" fmla="*/ 246221 w 2457450"/>
              <a:gd name="connsiteY2854" fmla="*/ 1190435 h 2181225"/>
              <a:gd name="connsiteX2855" fmla="*/ 227552 w 2457450"/>
              <a:gd name="connsiteY2855" fmla="*/ 1135285 h 2181225"/>
              <a:gd name="connsiteX2856" fmla="*/ 235077 w 2457450"/>
              <a:gd name="connsiteY2856" fmla="*/ 1127760 h 2181225"/>
              <a:gd name="connsiteX2857" fmla="*/ 227552 w 2457450"/>
              <a:gd name="connsiteY2857" fmla="*/ 1120235 h 2181225"/>
              <a:gd name="connsiteX2858" fmla="*/ 220028 w 2457450"/>
              <a:gd name="connsiteY2858" fmla="*/ 1127760 h 2181225"/>
              <a:gd name="connsiteX2859" fmla="*/ 227552 w 2457450"/>
              <a:gd name="connsiteY2859" fmla="*/ 1135285 h 2181225"/>
              <a:gd name="connsiteX2860" fmla="*/ 211360 w 2457450"/>
              <a:gd name="connsiteY2860" fmla="*/ 1080516 h 2181225"/>
              <a:gd name="connsiteX2861" fmla="*/ 219456 w 2457450"/>
              <a:gd name="connsiteY2861" fmla="*/ 1072420 h 2181225"/>
              <a:gd name="connsiteX2862" fmla="*/ 211360 w 2457450"/>
              <a:gd name="connsiteY2862" fmla="*/ 1064324 h 2181225"/>
              <a:gd name="connsiteX2863" fmla="*/ 203264 w 2457450"/>
              <a:gd name="connsiteY2863" fmla="*/ 1072420 h 2181225"/>
              <a:gd name="connsiteX2864" fmla="*/ 211360 w 2457450"/>
              <a:gd name="connsiteY2864" fmla="*/ 1080516 h 2181225"/>
              <a:gd name="connsiteX2865" fmla="*/ 197930 w 2457450"/>
              <a:gd name="connsiteY2865" fmla="*/ 1023842 h 2181225"/>
              <a:gd name="connsiteX2866" fmla="*/ 205454 w 2457450"/>
              <a:gd name="connsiteY2866" fmla="*/ 1016318 h 2181225"/>
              <a:gd name="connsiteX2867" fmla="*/ 197930 w 2457450"/>
              <a:gd name="connsiteY2867" fmla="*/ 1008793 h 2181225"/>
              <a:gd name="connsiteX2868" fmla="*/ 190405 w 2457450"/>
              <a:gd name="connsiteY2868" fmla="*/ 1016318 h 2181225"/>
              <a:gd name="connsiteX2869" fmla="*/ 197930 w 2457450"/>
              <a:gd name="connsiteY2869" fmla="*/ 1023842 h 2181225"/>
              <a:gd name="connsiteX2870" fmla="*/ 187071 w 2457450"/>
              <a:gd name="connsiteY2870" fmla="*/ 967264 h 2181225"/>
              <a:gd name="connsiteX2871" fmla="*/ 194596 w 2457450"/>
              <a:gd name="connsiteY2871" fmla="*/ 959739 h 2181225"/>
              <a:gd name="connsiteX2872" fmla="*/ 187071 w 2457450"/>
              <a:gd name="connsiteY2872" fmla="*/ 952214 h 2181225"/>
              <a:gd name="connsiteX2873" fmla="*/ 179546 w 2457450"/>
              <a:gd name="connsiteY2873" fmla="*/ 959739 h 2181225"/>
              <a:gd name="connsiteX2874" fmla="*/ 187071 w 2457450"/>
              <a:gd name="connsiteY2874" fmla="*/ 967264 h 2181225"/>
              <a:gd name="connsiteX2875" fmla="*/ 178975 w 2457450"/>
              <a:gd name="connsiteY2875" fmla="*/ 909542 h 2181225"/>
              <a:gd name="connsiteX2876" fmla="*/ 185833 w 2457450"/>
              <a:gd name="connsiteY2876" fmla="*/ 902684 h 2181225"/>
              <a:gd name="connsiteX2877" fmla="*/ 178975 w 2457450"/>
              <a:gd name="connsiteY2877" fmla="*/ 895826 h 2181225"/>
              <a:gd name="connsiteX2878" fmla="*/ 172117 w 2457450"/>
              <a:gd name="connsiteY2878" fmla="*/ 902684 h 2181225"/>
              <a:gd name="connsiteX2879" fmla="*/ 178975 w 2457450"/>
              <a:gd name="connsiteY2879" fmla="*/ 909542 h 2181225"/>
              <a:gd name="connsiteX2880" fmla="*/ 173450 w 2457450"/>
              <a:gd name="connsiteY2880" fmla="*/ 852107 h 2181225"/>
              <a:gd name="connsiteX2881" fmla="*/ 180308 w 2457450"/>
              <a:gd name="connsiteY2881" fmla="*/ 845249 h 2181225"/>
              <a:gd name="connsiteX2882" fmla="*/ 173450 w 2457450"/>
              <a:gd name="connsiteY2882" fmla="*/ 838390 h 2181225"/>
              <a:gd name="connsiteX2883" fmla="*/ 166592 w 2457450"/>
              <a:gd name="connsiteY2883" fmla="*/ 845249 h 2181225"/>
              <a:gd name="connsiteX2884" fmla="*/ 173450 w 2457450"/>
              <a:gd name="connsiteY2884" fmla="*/ 852107 h 2181225"/>
              <a:gd name="connsiteX2885" fmla="*/ 170783 w 2457450"/>
              <a:gd name="connsiteY2885" fmla="*/ 792194 h 2181225"/>
              <a:gd name="connsiteX2886" fmla="*/ 175260 w 2457450"/>
              <a:gd name="connsiteY2886" fmla="*/ 787718 h 2181225"/>
              <a:gd name="connsiteX2887" fmla="*/ 170783 w 2457450"/>
              <a:gd name="connsiteY2887" fmla="*/ 783241 h 2181225"/>
              <a:gd name="connsiteX2888" fmla="*/ 166306 w 2457450"/>
              <a:gd name="connsiteY2888" fmla="*/ 787718 h 2181225"/>
              <a:gd name="connsiteX2889" fmla="*/ 170783 w 2457450"/>
              <a:gd name="connsiteY2889" fmla="*/ 792194 h 2181225"/>
              <a:gd name="connsiteX2890" fmla="*/ 170783 w 2457450"/>
              <a:gd name="connsiteY2890" fmla="*/ 733806 h 2181225"/>
              <a:gd name="connsiteX2891" fmla="*/ 174593 w 2457450"/>
              <a:gd name="connsiteY2891" fmla="*/ 729996 h 2181225"/>
              <a:gd name="connsiteX2892" fmla="*/ 170783 w 2457450"/>
              <a:gd name="connsiteY2892" fmla="*/ 726186 h 2181225"/>
              <a:gd name="connsiteX2893" fmla="*/ 166973 w 2457450"/>
              <a:gd name="connsiteY2893" fmla="*/ 729996 h 2181225"/>
              <a:gd name="connsiteX2894" fmla="*/ 170783 w 2457450"/>
              <a:gd name="connsiteY2894" fmla="*/ 733806 h 2181225"/>
              <a:gd name="connsiteX2895" fmla="*/ 173450 w 2457450"/>
              <a:gd name="connsiteY2895" fmla="*/ 674370 h 2181225"/>
              <a:gd name="connsiteX2896" fmla="*/ 175355 w 2457450"/>
              <a:gd name="connsiteY2896" fmla="*/ 672465 h 2181225"/>
              <a:gd name="connsiteX2897" fmla="*/ 173450 w 2457450"/>
              <a:gd name="connsiteY2897" fmla="*/ 670560 h 2181225"/>
              <a:gd name="connsiteX2898" fmla="*/ 171545 w 2457450"/>
              <a:gd name="connsiteY2898" fmla="*/ 672465 h 2181225"/>
              <a:gd name="connsiteX2899" fmla="*/ 173450 w 2457450"/>
              <a:gd name="connsiteY2899" fmla="*/ 674370 h 2181225"/>
              <a:gd name="connsiteX2900" fmla="*/ 178975 w 2457450"/>
              <a:gd name="connsiteY2900" fmla="*/ 615601 h 2181225"/>
              <a:gd name="connsiteX2901" fmla="*/ 179642 w 2457450"/>
              <a:gd name="connsiteY2901" fmla="*/ 614934 h 2181225"/>
              <a:gd name="connsiteX2902" fmla="*/ 178975 w 2457450"/>
              <a:gd name="connsiteY2902" fmla="*/ 614267 h 2181225"/>
              <a:gd name="connsiteX2903" fmla="*/ 178308 w 2457450"/>
              <a:gd name="connsiteY2903" fmla="*/ 614934 h 2181225"/>
              <a:gd name="connsiteX2904" fmla="*/ 178975 w 2457450"/>
              <a:gd name="connsiteY2904" fmla="*/ 615601 h 2181225"/>
              <a:gd name="connsiteX2905" fmla="*/ 2319719 w 2457450"/>
              <a:gd name="connsiteY2905" fmla="*/ 1648206 h 2181225"/>
              <a:gd name="connsiteX2906" fmla="*/ 2321243 w 2457450"/>
              <a:gd name="connsiteY2906" fmla="*/ 1646682 h 2181225"/>
              <a:gd name="connsiteX2907" fmla="*/ 2319719 w 2457450"/>
              <a:gd name="connsiteY2907" fmla="*/ 1645158 h 2181225"/>
              <a:gd name="connsiteX2908" fmla="*/ 2318195 w 2457450"/>
              <a:gd name="connsiteY2908" fmla="*/ 1646682 h 2181225"/>
              <a:gd name="connsiteX2909" fmla="*/ 2319719 w 2457450"/>
              <a:gd name="connsiteY2909" fmla="*/ 1648206 h 2181225"/>
              <a:gd name="connsiteX2910" fmla="*/ 2236375 w 2457450"/>
              <a:gd name="connsiteY2910" fmla="*/ 1729835 h 2181225"/>
              <a:gd name="connsiteX2911" fmla="*/ 2239804 w 2457450"/>
              <a:gd name="connsiteY2911" fmla="*/ 1726406 h 2181225"/>
              <a:gd name="connsiteX2912" fmla="*/ 2236375 w 2457450"/>
              <a:gd name="connsiteY2912" fmla="*/ 1722977 h 2181225"/>
              <a:gd name="connsiteX2913" fmla="*/ 2232946 w 2457450"/>
              <a:gd name="connsiteY2913" fmla="*/ 1726406 h 2181225"/>
              <a:gd name="connsiteX2914" fmla="*/ 2236375 w 2457450"/>
              <a:gd name="connsiteY2914" fmla="*/ 1729835 h 2181225"/>
              <a:gd name="connsiteX2915" fmla="*/ 2192179 w 2457450"/>
              <a:gd name="connsiteY2915" fmla="*/ 1768983 h 2181225"/>
              <a:gd name="connsiteX2916" fmla="*/ 2197703 w 2457450"/>
              <a:gd name="connsiteY2916" fmla="*/ 1763459 h 2181225"/>
              <a:gd name="connsiteX2917" fmla="*/ 2192179 w 2457450"/>
              <a:gd name="connsiteY2917" fmla="*/ 1757934 h 2181225"/>
              <a:gd name="connsiteX2918" fmla="*/ 2186654 w 2457450"/>
              <a:gd name="connsiteY2918" fmla="*/ 1763459 h 2181225"/>
              <a:gd name="connsiteX2919" fmla="*/ 2192179 w 2457450"/>
              <a:gd name="connsiteY2919" fmla="*/ 1768983 h 2181225"/>
              <a:gd name="connsiteX2920" fmla="*/ 2146268 w 2457450"/>
              <a:gd name="connsiteY2920" fmla="*/ 1800416 h 2181225"/>
              <a:gd name="connsiteX2921" fmla="*/ 2148364 w 2457450"/>
              <a:gd name="connsiteY2921" fmla="*/ 1798320 h 2181225"/>
              <a:gd name="connsiteX2922" fmla="*/ 2146268 w 2457450"/>
              <a:gd name="connsiteY2922" fmla="*/ 1796225 h 2181225"/>
              <a:gd name="connsiteX2923" fmla="*/ 2144173 w 2457450"/>
              <a:gd name="connsiteY2923" fmla="*/ 1798320 h 2181225"/>
              <a:gd name="connsiteX2924" fmla="*/ 2146268 w 2457450"/>
              <a:gd name="connsiteY2924" fmla="*/ 1800416 h 2181225"/>
              <a:gd name="connsiteX2925" fmla="*/ 2098929 w 2457450"/>
              <a:gd name="connsiteY2925" fmla="*/ 1839754 h 2181225"/>
              <a:gd name="connsiteX2926" fmla="*/ 2107502 w 2457450"/>
              <a:gd name="connsiteY2926" fmla="*/ 1831181 h 2181225"/>
              <a:gd name="connsiteX2927" fmla="*/ 2098929 w 2457450"/>
              <a:gd name="connsiteY2927" fmla="*/ 1822609 h 2181225"/>
              <a:gd name="connsiteX2928" fmla="*/ 2090357 w 2457450"/>
              <a:gd name="connsiteY2928" fmla="*/ 1831181 h 2181225"/>
              <a:gd name="connsiteX2929" fmla="*/ 2098929 w 2457450"/>
              <a:gd name="connsiteY2929" fmla="*/ 1839754 h 2181225"/>
              <a:gd name="connsiteX2930" fmla="*/ 2050066 w 2457450"/>
              <a:gd name="connsiteY2930" fmla="*/ 1873758 h 2181225"/>
              <a:gd name="connsiteX2931" fmla="*/ 2062067 w 2457450"/>
              <a:gd name="connsiteY2931" fmla="*/ 1861757 h 2181225"/>
              <a:gd name="connsiteX2932" fmla="*/ 2050066 w 2457450"/>
              <a:gd name="connsiteY2932" fmla="*/ 1849755 h 2181225"/>
              <a:gd name="connsiteX2933" fmla="*/ 2038064 w 2457450"/>
              <a:gd name="connsiteY2933" fmla="*/ 1861757 h 2181225"/>
              <a:gd name="connsiteX2934" fmla="*/ 2050066 w 2457450"/>
              <a:gd name="connsiteY2934" fmla="*/ 1873758 h 2181225"/>
              <a:gd name="connsiteX2935" fmla="*/ 1999869 w 2457450"/>
              <a:gd name="connsiteY2935" fmla="*/ 1901381 h 2181225"/>
              <a:gd name="connsiteX2936" fmla="*/ 2011013 w 2457450"/>
              <a:gd name="connsiteY2936" fmla="*/ 1890236 h 2181225"/>
              <a:gd name="connsiteX2937" fmla="*/ 1999869 w 2457450"/>
              <a:gd name="connsiteY2937" fmla="*/ 1879092 h 2181225"/>
              <a:gd name="connsiteX2938" fmla="*/ 1988725 w 2457450"/>
              <a:gd name="connsiteY2938" fmla="*/ 1890236 h 2181225"/>
              <a:gd name="connsiteX2939" fmla="*/ 1999869 w 2457450"/>
              <a:gd name="connsiteY2939" fmla="*/ 1901381 h 2181225"/>
              <a:gd name="connsiteX2940" fmla="*/ 1948529 w 2457450"/>
              <a:gd name="connsiteY2940" fmla="*/ 1931670 h 2181225"/>
              <a:gd name="connsiteX2941" fmla="*/ 1963674 w 2457450"/>
              <a:gd name="connsiteY2941" fmla="*/ 1916525 h 2181225"/>
              <a:gd name="connsiteX2942" fmla="*/ 1948529 w 2457450"/>
              <a:gd name="connsiteY2942" fmla="*/ 1901381 h 2181225"/>
              <a:gd name="connsiteX2943" fmla="*/ 1933385 w 2457450"/>
              <a:gd name="connsiteY2943" fmla="*/ 1916525 h 2181225"/>
              <a:gd name="connsiteX2944" fmla="*/ 1948529 w 2457450"/>
              <a:gd name="connsiteY2944" fmla="*/ 1931670 h 2181225"/>
              <a:gd name="connsiteX2945" fmla="*/ 1896047 w 2457450"/>
              <a:gd name="connsiteY2945" fmla="*/ 1953768 h 2181225"/>
              <a:gd name="connsiteX2946" fmla="*/ 1909477 w 2457450"/>
              <a:gd name="connsiteY2946" fmla="*/ 1940338 h 2181225"/>
              <a:gd name="connsiteX2947" fmla="*/ 1896047 w 2457450"/>
              <a:gd name="connsiteY2947" fmla="*/ 1926908 h 2181225"/>
              <a:gd name="connsiteX2948" fmla="*/ 1882616 w 2457450"/>
              <a:gd name="connsiteY2948" fmla="*/ 1940338 h 2181225"/>
              <a:gd name="connsiteX2949" fmla="*/ 1896047 w 2457450"/>
              <a:gd name="connsiteY2949" fmla="*/ 1953768 h 2181225"/>
              <a:gd name="connsiteX2950" fmla="*/ 1842516 w 2457450"/>
              <a:gd name="connsiteY2950" fmla="*/ 1977200 h 2181225"/>
              <a:gd name="connsiteX2951" fmla="*/ 1857947 w 2457450"/>
              <a:gd name="connsiteY2951" fmla="*/ 1961769 h 2181225"/>
              <a:gd name="connsiteX2952" fmla="*/ 1842516 w 2457450"/>
              <a:gd name="connsiteY2952" fmla="*/ 1946339 h 2181225"/>
              <a:gd name="connsiteX2953" fmla="*/ 1827086 w 2457450"/>
              <a:gd name="connsiteY2953" fmla="*/ 1961769 h 2181225"/>
              <a:gd name="connsiteX2954" fmla="*/ 1842516 w 2457450"/>
              <a:gd name="connsiteY2954" fmla="*/ 1977200 h 2181225"/>
              <a:gd name="connsiteX2955" fmla="*/ 1788128 w 2457450"/>
              <a:gd name="connsiteY2955" fmla="*/ 1997107 h 2181225"/>
              <a:gd name="connsiteX2956" fmla="*/ 1804416 w 2457450"/>
              <a:gd name="connsiteY2956" fmla="*/ 1980819 h 2181225"/>
              <a:gd name="connsiteX2957" fmla="*/ 1788128 w 2457450"/>
              <a:gd name="connsiteY2957" fmla="*/ 1964531 h 2181225"/>
              <a:gd name="connsiteX2958" fmla="*/ 1771841 w 2457450"/>
              <a:gd name="connsiteY2958" fmla="*/ 1980819 h 2181225"/>
              <a:gd name="connsiteX2959" fmla="*/ 1788128 w 2457450"/>
              <a:gd name="connsiteY2959" fmla="*/ 1997107 h 2181225"/>
              <a:gd name="connsiteX2960" fmla="*/ 1732883 w 2457450"/>
              <a:gd name="connsiteY2960" fmla="*/ 2013395 h 2181225"/>
              <a:gd name="connsiteX2961" fmla="*/ 1748885 w 2457450"/>
              <a:gd name="connsiteY2961" fmla="*/ 1997393 h 2181225"/>
              <a:gd name="connsiteX2962" fmla="*/ 1732883 w 2457450"/>
              <a:gd name="connsiteY2962" fmla="*/ 1981391 h 2181225"/>
              <a:gd name="connsiteX2963" fmla="*/ 1716881 w 2457450"/>
              <a:gd name="connsiteY2963" fmla="*/ 1997393 h 2181225"/>
              <a:gd name="connsiteX2964" fmla="*/ 1732883 w 2457450"/>
              <a:gd name="connsiteY2964" fmla="*/ 2013395 h 2181225"/>
              <a:gd name="connsiteX2965" fmla="*/ 1676972 w 2457450"/>
              <a:gd name="connsiteY2965" fmla="*/ 2028825 h 2181225"/>
              <a:gd name="connsiteX2966" fmla="*/ 1694307 w 2457450"/>
              <a:gd name="connsiteY2966" fmla="*/ 2011489 h 2181225"/>
              <a:gd name="connsiteX2967" fmla="*/ 1676972 w 2457450"/>
              <a:gd name="connsiteY2967" fmla="*/ 1994154 h 2181225"/>
              <a:gd name="connsiteX2968" fmla="*/ 1659636 w 2457450"/>
              <a:gd name="connsiteY2968" fmla="*/ 2011489 h 2181225"/>
              <a:gd name="connsiteX2969" fmla="*/ 1676972 w 2457450"/>
              <a:gd name="connsiteY2969" fmla="*/ 2028825 h 2181225"/>
              <a:gd name="connsiteX2970" fmla="*/ 1620488 w 2457450"/>
              <a:gd name="connsiteY2970" fmla="*/ 2038636 h 2181225"/>
              <a:gd name="connsiteX2971" fmla="*/ 1636109 w 2457450"/>
              <a:gd name="connsiteY2971" fmla="*/ 2023015 h 2181225"/>
              <a:gd name="connsiteX2972" fmla="*/ 1620488 w 2457450"/>
              <a:gd name="connsiteY2972" fmla="*/ 2007394 h 2181225"/>
              <a:gd name="connsiteX2973" fmla="*/ 1604867 w 2457450"/>
              <a:gd name="connsiteY2973" fmla="*/ 2023015 h 2181225"/>
              <a:gd name="connsiteX2974" fmla="*/ 1620488 w 2457450"/>
              <a:gd name="connsiteY2974" fmla="*/ 2038636 h 2181225"/>
              <a:gd name="connsiteX2975" fmla="*/ 1563529 w 2457450"/>
              <a:gd name="connsiteY2975" fmla="*/ 2050447 h 2181225"/>
              <a:gd name="connsiteX2976" fmla="*/ 1581912 w 2457450"/>
              <a:gd name="connsiteY2976" fmla="*/ 2032064 h 2181225"/>
              <a:gd name="connsiteX2977" fmla="*/ 1563529 w 2457450"/>
              <a:gd name="connsiteY2977" fmla="*/ 2013680 h 2181225"/>
              <a:gd name="connsiteX2978" fmla="*/ 1545146 w 2457450"/>
              <a:gd name="connsiteY2978" fmla="*/ 2032064 h 2181225"/>
              <a:gd name="connsiteX2979" fmla="*/ 1563529 w 2457450"/>
              <a:gd name="connsiteY2979" fmla="*/ 2050447 h 2181225"/>
              <a:gd name="connsiteX2980" fmla="*/ 1506188 w 2457450"/>
              <a:gd name="connsiteY2980" fmla="*/ 2056924 h 2181225"/>
              <a:gd name="connsiteX2981" fmla="*/ 1524572 w 2457450"/>
              <a:gd name="connsiteY2981" fmla="*/ 2038541 h 2181225"/>
              <a:gd name="connsiteX2982" fmla="*/ 1506188 w 2457450"/>
              <a:gd name="connsiteY2982" fmla="*/ 2020157 h 2181225"/>
              <a:gd name="connsiteX2983" fmla="*/ 1487805 w 2457450"/>
              <a:gd name="connsiteY2983" fmla="*/ 2038541 h 2181225"/>
              <a:gd name="connsiteX2984" fmla="*/ 1506188 w 2457450"/>
              <a:gd name="connsiteY2984" fmla="*/ 2056924 h 2181225"/>
              <a:gd name="connsiteX2985" fmla="*/ 1448657 w 2457450"/>
              <a:gd name="connsiteY2985" fmla="*/ 2061877 h 2181225"/>
              <a:gd name="connsiteX2986" fmla="*/ 1468088 w 2457450"/>
              <a:gd name="connsiteY2986" fmla="*/ 2042446 h 2181225"/>
              <a:gd name="connsiteX2987" fmla="*/ 1448657 w 2457450"/>
              <a:gd name="connsiteY2987" fmla="*/ 2023015 h 2181225"/>
              <a:gd name="connsiteX2988" fmla="*/ 1429226 w 2457450"/>
              <a:gd name="connsiteY2988" fmla="*/ 2042446 h 2181225"/>
              <a:gd name="connsiteX2989" fmla="*/ 1448657 w 2457450"/>
              <a:gd name="connsiteY2989" fmla="*/ 2061877 h 2181225"/>
              <a:gd name="connsiteX2990" fmla="*/ 1391031 w 2457450"/>
              <a:gd name="connsiteY2990" fmla="*/ 2063115 h 2181225"/>
              <a:gd name="connsiteX2991" fmla="*/ 1410462 w 2457450"/>
              <a:gd name="connsiteY2991" fmla="*/ 2043684 h 2181225"/>
              <a:gd name="connsiteX2992" fmla="*/ 1391031 w 2457450"/>
              <a:gd name="connsiteY2992" fmla="*/ 2024253 h 2181225"/>
              <a:gd name="connsiteX2993" fmla="*/ 1371600 w 2457450"/>
              <a:gd name="connsiteY2993" fmla="*/ 2043684 h 2181225"/>
              <a:gd name="connsiteX2994" fmla="*/ 1391031 w 2457450"/>
              <a:gd name="connsiteY2994" fmla="*/ 2063115 h 2181225"/>
              <a:gd name="connsiteX2995" fmla="*/ 1333405 w 2457450"/>
              <a:gd name="connsiteY2995" fmla="*/ 2059972 h 2181225"/>
              <a:gd name="connsiteX2996" fmla="*/ 1350931 w 2457450"/>
              <a:gd name="connsiteY2996" fmla="*/ 2042446 h 2181225"/>
              <a:gd name="connsiteX2997" fmla="*/ 1333405 w 2457450"/>
              <a:gd name="connsiteY2997" fmla="*/ 2024920 h 2181225"/>
              <a:gd name="connsiteX2998" fmla="*/ 1315879 w 2457450"/>
              <a:gd name="connsiteY2998" fmla="*/ 2042446 h 2181225"/>
              <a:gd name="connsiteX2999" fmla="*/ 1333405 w 2457450"/>
              <a:gd name="connsiteY2999" fmla="*/ 2059972 h 2181225"/>
              <a:gd name="connsiteX3000" fmla="*/ 1275874 w 2457450"/>
              <a:gd name="connsiteY3000" fmla="*/ 2058257 h 2181225"/>
              <a:gd name="connsiteX3001" fmla="*/ 1295495 w 2457450"/>
              <a:gd name="connsiteY3001" fmla="*/ 2038541 h 2181225"/>
              <a:gd name="connsiteX3002" fmla="*/ 1275874 w 2457450"/>
              <a:gd name="connsiteY3002" fmla="*/ 2018824 h 2181225"/>
              <a:gd name="connsiteX3003" fmla="*/ 1256157 w 2457450"/>
              <a:gd name="connsiteY3003" fmla="*/ 2038541 h 2181225"/>
              <a:gd name="connsiteX3004" fmla="*/ 1275874 w 2457450"/>
              <a:gd name="connsiteY3004" fmla="*/ 2058257 h 2181225"/>
              <a:gd name="connsiteX3005" fmla="*/ 1218629 w 2457450"/>
              <a:gd name="connsiteY3005" fmla="*/ 2048732 h 2181225"/>
              <a:gd name="connsiteX3006" fmla="*/ 1235297 w 2457450"/>
              <a:gd name="connsiteY3006" fmla="*/ 2032064 h 2181225"/>
              <a:gd name="connsiteX3007" fmla="*/ 1218629 w 2457450"/>
              <a:gd name="connsiteY3007" fmla="*/ 2015395 h 2181225"/>
              <a:gd name="connsiteX3008" fmla="*/ 1201960 w 2457450"/>
              <a:gd name="connsiteY3008" fmla="*/ 2032064 h 2181225"/>
              <a:gd name="connsiteX3009" fmla="*/ 1218629 w 2457450"/>
              <a:gd name="connsiteY3009" fmla="*/ 2048732 h 2181225"/>
              <a:gd name="connsiteX3010" fmla="*/ 1161669 w 2457450"/>
              <a:gd name="connsiteY3010" fmla="*/ 2044256 h 2181225"/>
              <a:gd name="connsiteX3011" fmla="*/ 1182815 w 2457450"/>
              <a:gd name="connsiteY3011" fmla="*/ 2023110 h 2181225"/>
              <a:gd name="connsiteX3012" fmla="*/ 1161669 w 2457450"/>
              <a:gd name="connsiteY3012" fmla="*/ 2001964 h 2181225"/>
              <a:gd name="connsiteX3013" fmla="*/ 1140524 w 2457450"/>
              <a:gd name="connsiteY3013" fmla="*/ 2023110 h 2181225"/>
              <a:gd name="connsiteX3014" fmla="*/ 1161669 w 2457450"/>
              <a:gd name="connsiteY3014" fmla="*/ 2044256 h 2181225"/>
              <a:gd name="connsiteX3015" fmla="*/ 1105186 w 2457450"/>
              <a:gd name="connsiteY3015" fmla="*/ 2035397 h 2181225"/>
              <a:gd name="connsiteX3016" fmla="*/ 1129094 w 2457450"/>
              <a:gd name="connsiteY3016" fmla="*/ 2011489 h 2181225"/>
              <a:gd name="connsiteX3017" fmla="*/ 1105186 w 2457450"/>
              <a:gd name="connsiteY3017" fmla="*/ 1987582 h 2181225"/>
              <a:gd name="connsiteX3018" fmla="*/ 1081278 w 2457450"/>
              <a:gd name="connsiteY3018" fmla="*/ 2011489 h 2181225"/>
              <a:gd name="connsiteX3019" fmla="*/ 1105186 w 2457450"/>
              <a:gd name="connsiteY3019" fmla="*/ 2035397 h 2181225"/>
              <a:gd name="connsiteX3020" fmla="*/ 1049179 w 2457450"/>
              <a:gd name="connsiteY3020" fmla="*/ 2019872 h 2181225"/>
              <a:gd name="connsiteX3021" fmla="*/ 1071658 w 2457450"/>
              <a:gd name="connsiteY3021" fmla="*/ 1997393 h 2181225"/>
              <a:gd name="connsiteX3022" fmla="*/ 1049179 w 2457450"/>
              <a:gd name="connsiteY3022" fmla="*/ 1974914 h 2181225"/>
              <a:gd name="connsiteX3023" fmla="*/ 1026700 w 2457450"/>
              <a:gd name="connsiteY3023" fmla="*/ 1997393 h 2181225"/>
              <a:gd name="connsiteX3024" fmla="*/ 1049179 w 2457450"/>
              <a:gd name="connsiteY3024" fmla="*/ 2019872 h 2181225"/>
              <a:gd name="connsiteX3025" fmla="*/ 994029 w 2457450"/>
              <a:gd name="connsiteY3025" fmla="*/ 2003489 h 2181225"/>
              <a:gd name="connsiteX3026" fmla="*/ 1016699 w 2457450"/>
              <a:gd name="connsiteY3026" fmla="*/ 1980819 h 2181225"/>
              <a:gd name="connsiteX3027" fmla="*/ 994029 w 2457450"/>
              <a:gd name="connsiteY3027" fmla="*/ 1958150 h 2181225"/>
              <a:gd name="connsiteX3028" fmla="*/ 971360 w 2457450"/>
              <a:gd name="connsiteY3028" fmla="*/ 1980819 h 2181225"/>
              <a:gd name="connsiteX3029" fmla="*/ 994029 w 2457450"/>
              <a:gd name="connsiteY3029" fmla="*/ 2003489 h 2181225"/>
              <a:gd name="connsiteX3030" fmla="*/ 939546 w 2457450"/>
              <a:gd name="connsiteY3030" fmla="*/ 1981010 h 2181225"/>
              <a:gd name="connsiteX3031" fmla="*/ 958787 w 2457450"/>
              <a:gd name="connsiteY3031" fmla="*/ 1961769 h 2181225"/>
              <a:gd name="connsiteX3032" fmla="*/ 939546 w 2457450"/>
              <a:gd name="connsiteY3032" fmla="*/ 1942529 h 2181225"/>
              <a:gd name="connsiteX3033" fmla="*/ 920306 w 2457450"/>
              <a:gd name="connsiteY3033" fmla="*/ 1961769 h 2181225"/>
              <a:gd name="connsiteX3034" fmla="*/ 939546 w 2457450"/>
              <a:gd name="connsiteY3034" fmla="*/ 1981010 h 2181225"/>
              <a:gd name="connsiteX3035" fmla="*/ 886111 w 2457450"/>
              <a:gd name="connsiteY3035" fmla="*/ 1962531 h 2181225"/>
              <a:gd name="connsiteX3036" fmla="*/ 908304 w 2457450"/>
              <a:gd name="connsiteY3036" fmla="*/ 1940338 h 2181225"/>
              <a:gd name="connsiteX3037" fmla="*/ 886111 w 2457450"/>
              <a:gd name="connsiteY3037" fmla="*/ 1918145 h 2181225"/>
              <a:gd name="connsiteX3038" fmla="*/ 863918 w 2457450"/>
              <a:gd name="connsiteY3038" fmla="*/ 1940338 h 2181225"/>
              <a:gd name="connsiteX3039" fmla="*/ 886111 w 2457450"/>
              <a:gd name="connsiteY3039" fmla="*/ 1962531 h 2181225"/>
              <a:gd name="connsiteX3040" fmla="*/ 833533 w 2457450"/>
              <a:gd name="connsiteY3040" fmla="*/ 1937576 h 2181225"/>
              <a:gd name="connsiteX3041" fmla="*/ 854678 w 2457450"/>
              <a:gd name="connsiteY3041" fmla="*/ 1916430 h 2181225"/>
              <a:gd name="connsiteX3042" fmla="*/ 833533 w 2457450"/>
              <a:gd name="connsiteY3042" fmla="*/ 1895285 h 2181225"/>
              <a:gd name="connsiteX3043" fmla="*/ 812387 w 2457450"/>
              <a:gd name="connsiteY3043" fmla="*/ 1916430 h 2181225"/>
              <a:gd name="connsiteX3044" fmla="*/ 833533 w 2457450"/>
              <a:gd name="connsiteY3044" fmla="*/ 1937576 h 2181225"/>
              <a:gd name="connsiteX3045" fmla="*/ 782193 w 2457450"/>
              <a:gd name="connsiteY3045" fmla="*/ 1908905 h 2181225"/>
              <a:gd name="connsiteX3046" fmla="*/ 800767 w 2457450"/>
              <a:gd name="connsiteY3046" fmla="*/ 1890332 h 2181225"/>
              <a:gd name="connsiteX3047" fmla="*/ 782193 w 2457450"/>
              <a:gd name="connsiteY3047" fmla="*/ 1871758 h 2181225"/>
              <a:gd name="connsiteX3048" fmla="*/ 763619 w 2457450"/>
              <a:gd name="connsiteY3048" fmla="*/ 1890332 h 2181225"/>
              <a:gd name="connsiteX3049" fmla="*/ 782193 w 2457450"/>
              <a:gd name="connsiteY3049" fmla="*/ 1908905 h 2181225"/>
              <a:gd name="connsiteX3050" fmla="*/ 731996 w 2457450"/>
              <a:gd name="connsiteY3050" fmla="*/ 1880426 h 2181225"/>
              <a:gd name="connsiteX3051" fmla="*/ 750665 w 2457450"/>
              <a:gd name="connsiteY3051" fmla="*/ 1861852 h 2181225"/>
              <a:gd name="connsiteX3052" fmla="*/ 731996 w 2457450"/>
              <a:gd name="connsiteY3052" fmla="*/ 1843278 h 2181225"/>
              <a:gd name="connsiteX3053" fmla="*/ 713423 w 2457450"/>
              <a:gd name="connsiteY3053" fmla="*/ 1861852 h 2181225"/>
              <a:gd name="connsiteX3054" fmla="*/ 731996 w 2457450"/>
              <a:gd name="connsiteY3054" fmla="*/ 1880426 h 2181225"/>
              <a:gd name="connsiteX3055" fmla="*/ 683228 w 2457450"/>
              <a:gd name="connsiteY3055" fmla="*/ 1851279 h 2181225"/>
              <a:gd name="connsiteX3056" fmla="*/ 703326 w 2457450"/>
              <a:gd name="connsiteY3056" fmla="*/ 1831181 h 2181225"/>
              <a:gd name="connsiteX3057" fmla="*/ 683228 w 2457450"/>
              <a:gd name="connsiteY3057" fmla="*/ 1811084 h 2181225"/>
              <a:gd name="connsiteX3058" fmla="*/ 663131 w 2457450"/>
              <a:gd name="connsiteY3058" fmla="*/ 1831181 h 2181225"/>
              <a:gd name="connsiteX3059" fmla="*/ 683228 w 2457450"/>
              <a:gd name="connsiteY3059" fmla="*/ 1851279 h 2181225"/>
              <a:gd name="connsiteX3060" fmla="*/ 635794 w 2457450"/>
              <a:gd name="connsiteY3060" fmla="*/ 1819085 h 2181225"/>
              <a:gd name="connsiteX3061" fmla="*/ 656558 w 2457450"/>
              <a:gd name="connsiteY3061" fmla="*/ 1798320 h 2181225"/>
              <a:gd name="connsiteX3062" fmla="*/ 635794 w 2457450"/>
              <a:gd name="connsiteY3062" fmla="*/ 1777556 h 2181225"/>
              <a:gd name="connsiteX3063" fmla="*/ 615029 w 2457450"/>
              <a:gd name="connsiteY3063" fmla="*/ 1798320 h 2181225"/>
              <a:gd name="connsiteX3064" fmla="*/ 635794 w 2457450"/>
              <a:gd name="connsiteY3064" fmla="*/ 1819085 h 2181225"/>
              <a:gd name="connsiteX3065" fmla="*/ 589979 w 2457450"/>
              <a:gd name="connsiteY3065" fmla="*/ 1784509 h 2181225"/>
              <a:gd name="connsiteX3066" fmla="*/ 611124 w 2457450"/>
              <a:gd name="connsiteY3066" fmla="*/ 1763363 h 2181225"/>
              <a:gd name="connsiteX3067" fmla="*/ 589979 w 2457450"/>
              <a:gd name="connsiteY3067" fmla="*/ 1742218 h 2181225"/>
              <a:gd name="connsiteX3068" fmla="*/ 568833 w 2457450"/>
              <a:gd name="connsiteY3068" fmla="*/ 1763363 h 2181225"/>
              <a:gd name="connsiteX3069" fmla="*/ 589979 w 2457450"/>
              <a:gd name="connsiteY3069" fmla="*/ 1784509 h 2181225"/>
              <a:gd name="connsiteX3070" fmla="*/ 545687 w 2457450"/>
              <a:gd name="connsiteY3070" fmla="*/ 1747647 h 2181225"/>
              <a:gd name="connsiteX3071" fmla="*/ 566833 w 2457450"/>
              <a:gd name="connsiteY3071" fmla="*/ 1726502 h 2181225"/>
              <a:gd name="connsiteX3072" fmla="*/ 545687 w 2457450"/>
              <a:gd name="connsiteY3072" fmla="*/ 1705356 h 2181225"/>
              <a:gd name="connsiteX3073" fmla="*/ 524542 w 2457450"/>
              <a:gd name="connsiteY3073" fmla="*/ 1726502 h 2181225"/>
              <a:gd name="connsiteX3074" fmla="*/ 545687 w 2457450"/>
              <a:gd name="connsiteY3074" fmla="*/ 1747647 h 2181225"/>
              <a:gd name="connsiteX3075" fmla="*/ 503111 w 2457450"/>
              <a:gd name="connsiteY3075" fmla="*/ 1709357 h 2181225"/>
              <a:gd name="connsiteX3076" fmla="*/ 524923 w 2457450"/>
              <a:gd name="connsiteY3076" fmla="*/ 1687544 h 2181225"/>
              <a:gd name="connsiteX3077" fmla="*/ 503111 w 2457450"/>
              <a:gd name="connsiteY3077" fmla="*/ 1665732 h 2181225"/>
              <a:gd name="connsiteX3078" fmla="*/ 481298 w 2457450"/>
              <a:gd name="connsiteY3078" fmla="*/ 1687544 h 2181225"/>
              <a:gd name="connsiteX3079" fmla="*/ 503111 w 2457450"/>
              <a:gd name="connsiteY3079" fmla="*/ 1709357 h 2181225"/>
              <a:gd name="connsiteX3080" fmla="*/ 462344 w 2457450"/>
              <a:gd name="connsiteY3080" fmla="*/ 1667732 h 2181225"/>
              <a:gd name="connsiteX3081" fmla="*/ 483299 w 2457450"/>
              <a:gd name="connsiteY3081" fmla="*/ 1646777 h 2181225"/>
              <a:gd name="connsiteX3082" fmla="*/ 462344 w 2457450"/>
              <a:gd name="connsiteY3082" fmla="*/ 1625822 h 2181225"/>
              <a:gd name="connsiteX3083" fmla="*/ 441389 w 2457450"/>
              <a:gd name="connsiteY3083" fmla="*/ 1646777 h 2181225"/>
              <a:gd name="connsiteX3084" fmla="*/ 462344 w 2457450"/>
              <a:gd name="connsiteY3084" fmla="*/ 1667732 h 2181225"/>
              <a:gd name="connsiteX3085" fmla="*/ 423482 w 2457450"/>
              <a:gd name="connsiteY3085" fmla="*/ 1625156 h 2181225"/>
              <a:gd name="connsiteX3086" fmla="*/ 444437 w 2457450"/>
              <a:gd name="connsiteY3086" fmla="*/ 1604201 h 2181225"/>
              <a:gd name="connsiteX3087" fmla="*/ 423482 w 2457450"/>
              <a:gd name="connsiteY3087" fmla="*/ 1583246 h 2181225"/>
              <a:gd name="connsiteX3088" fmla="*/ 402526 w 2457450"/>
              <a:gd name="connsiteY3088" fmla="*/ 1604201 h 2181225"/>
              <a:gd name="connsiteX3089" fmla="*/ 423482 w 2457450"/>
              <a:gd name="connsiteY3089" fmla="*/ 1625156 h 2181225"/>
              <a:gd name="connsiteX3090" fmla="*/ 386525 w 2457450"/>
              <a:gd name="connsiteY3090" fmla="*/ 1580674 h 2181225"/>
              <a:gd name="connsiteX3091" fmla="*/ 407289 w 2457450"/>
              <a:gd name="connsiteY3091" fmla="*/ 1559909 h 2181225"/>
              <a:gd name="connsiteX3092" fmla="*/ 386525 w 2457450"/>
              <a:gd name="connsiteY3092" fmla="*/ 1539145 h 2181225"/>
              <a:gd name="connsiteX3093" fmla="*/ 365760 w 2457450"/>
              <a:gd name="connsiteY3093" fmla="*/ 1559909 h 2181225"/>
              <a:gd name="connsiteX3094" fmla="*/ 386525 w 2457450"/>
              <a:gd name="connsiteY3094" fmla="*/ 1580674 h 2181225"/>
              <a:gd name="connsiteX3095" fmla="*/ 351568 w 2457450"/>
              <a:gd name="connsiteY3095" fmla="*/ 1535430 h 2181225"/>
              <a:gd name="connsiteX3096" fmla="*/ 372999 w 2457450"/>
              <a:gd name="connsiteY3096" fmla="*/ 1513999 h 2181225"/>
              <a:gd name="connsiteX3097" fmla="*/ 351568 w 2457450"/>
              <a:gd name="connsiteY3097" fmla="*/ 1492663 h 2181225"/>
              <a:gd name="connsiteX3098" fmla="*/ 330232 w 2457450"/>
              <a:gd name="connsiteY3098" fmla="*/ 1513999 h 2181225"/>
              <a:gd name="connsiteX3099" fmla="*/ 351568 w 2457450"/>
              <a:gd name="connsiteY3099" fmla="*/ 1535430 h 2181225"/>
              <a:gd name="connsiteX3100" fmla="*/ 318707 w 2457450"/>
              <a:gd name="connsiteY3100" fmla="*/ 1481804 h 2181225"/>
              <a:gd name="connsiteX3101" fmla="*/ 333851 w 2457450"/>
              <a:gd name="connsiteY3101" fmla="*/ 1466660 h 2181225"/>
              <a:gd name="connsiteX3102" fmla="*/ 318707 w 2457450"/>
              <a:gd name="connsiteY3102" fmla="*/ 1451515 h 2181225"/>
              <a:gd name="connsiteX3103" fmla="*/ 303562 w 2457450"/>
              <a:gd name="connsiteY3103" fmla="*/ 1466660 h 2181225"/>
              <a:gd name="connsiteX3104" fmla="*/ 318707 w 2457450"/>
              <a:gd name="connsiteY3104" fmla="*/ 1481804 h 2181225"/>
              <a:gd name="connsiteX3105" fmla="*/ 288036 w 2457450"/>
              <a:gd name="connsiteY3105" fmla="*/ 1433036 h 2181225"/>
              <a:gd name="connsiteX3106" fmla="*/ 303181 w 2457450"/>
              <a:gd name="connsiteY3106" fmla="*/ 1417892 h 2181225"/>
              <a:gd name="connsiteX3107" fmla="*/ 288036 w 2457450"/>
              <a:gd name="connsiteY3107" fmla="*/ 1402747 h 2181225"/>
              <a:gd name="connsiteX3108" fmla="*/ 272891 w 2457450"/>
              <a:gd name="connsiteY3108" fmla="*/ 1417892 h 2181225"/>
              <a:gd name="connsiteX3109" fmla="*/ 288036 w 2457450"/>
              <a:gd name="connsiteY3109" fmla="*/ 1433036 h 2181225"/>
              <a:gd name="connsiteX3110" fmla="*/ 259556 w 2457450"/>
              <a:gd name="connsiteY3110" fmla="*/ 1381125 h 2181225"/>
              <a:gd name="connsiteX3111" fmla="*/ 272987 w 2457450"/>
              <a:gd name="connsiteY3111" fmla="*/ 1367600 h 2181225"/>
              <a:gd name="connsiteX3112" fmla="*/ 259556 w 2457450"/>
              <a:gd name="connsiteY3112" fmla="*/ 1354169 h 2181225"/>
              <a:gd name="connsiteX3113" fmla="*/ 246126 w 2457450"/>
              <a:gd name="connsiteY3113" fmla="*/ 1367600 h 2181225"/>
              <a:gd name="connsiteX3114" fmla="*/ 259556 w 2457450"/>
              <a:gd name="connsiteY3114" fmla="*/ 1381125 h 2181225"/>
              <a:gd name="connsiteX3115" fmla="*/ 233458 w 2457450"/>
              <a:gd name="connsiteY3115" fmla="*/ 1328738 h 2181225"/>
              <a:gd name="connsiteX3116" fmla="*/ 245840 w 2457450"/>
              <a:gd name="connsiteY3116" fmla="*/ 1316355 h 2181225"/>
              <a:gd name="connsiteX3117" fmla="*/ 233458 w 2457450"/>
              <a:gd name="connsiteY3117" fmla="*/ 1303973 h 2181225"/>
              <a:gd name="connsiteX3118" fmla="*/ 221075 w 2457450"/>
              <a:gd name="connsiteY3118" fmla="*/ 1316355 h 2181225"/>
              <a:gd name="connsiteX3119" fmla="*/ 233458 w 2457450"/>
              <a:gd name="connsiteY3119" fmla="*/ 1328738 h 2181225"/>
              <a:gd name="connsiteX3120" fmla="*/ 209550 w 2457450"/>
              <a:gd name="connsiteY3120" fmla="*/ 1274064 h 2181225"/>
              <a:gd name="connsiteX3121" fmla="*/ 219837 w 2457450"/>
              <a:gd name="connsiteY3121" fmla="*/ 1263777 h 2181225"/>
              <a:gd name="connsiteX3122" fmla="*/ 209550 w 2457450"/>
              <a:gd name="connsiteY3122" fmla="*/ 1253490 h 2181225"/>
              <a:gd name="connsiteX3123" fmla="*/ 199263 w 2457450"/>
              <a:gd name="connsiteY3123" fmla="*/ 1263777 h 2181225"/>
              <a:gd name="connsiteX3124" fmla="*/ 209550 w 2457450"/>
              <a:gd name="connsiteY3124" fmla="*/ 1274064 h 2181225"/>
              <a:gd name="connsiteX3125" fmla="*/ 188119 w 2457450"/>
              <a:gd name="connsiteY3125" fmla="*/ 1221010 h 2181225"/>
              <a:gd name="connsiteX3126" fmla="*/ 198787 w 2457450"/>
              <a:gd name="connsiteY3126" fmla="*/ 1210342 h 2181225"/>
              <a:gd name="connsiteX3127" fmla="*/ 188119 w 2457450"/>
              <a:gd name="connsiteY3127" fmla="*/ 1199674 h 2181225"/>
              <a:gd name="connsiteX3128" fmla="*/ 177451 w 2457450"/>
              <a:gd name="connsiteY3128" fmla="*/ 1210342 h 2181225"/>
              <a:gd name="connsiteX3129" fmla="*/ 188119 w 2457450"/>
              <a:gd name="connsiteY3129" fmla="*/ 1221010 h 2181225"/>
              <a:gd name="connsiteX3130" fmla="*/ 169069 w 2457450"/>
              <a:gd name="connsiteY3130" fmla="*/ 1166527 h 2181225"/>
              <a:gd name="connsiteX3131" fmla="*/ 179737 w 2457450"/>
              <a:gd name="connsiteY3131" fmla="*/ 1155859 h 2181225"/>
              <a:gd name="connsiteX3132" fmla="*/ 169069 w 2457450"/>
              <a:gd name="connsiteY3132" fmla="*/ 1145191 h 2181225"/>
              <a:gd name="connsiteX3133" fmla="*/ 158401 w 2457450"/>
              <a:gd name="connsiteY3133" fmla="*/ 1155859 h 2181225"/>
              <a:gd name="connsiteX3134" fmla="*/ 169069 w 2457450"/>
              <a:gd name="connsiteY3134" fmla="*/ 1166527 h 2181225"/>
              <a:gd name="connsiteX3135" fmla="*/ 152495 w 2457450"/>
              <a:gd name="connsiteY3135" fmla="*/ 1103471 h 2181225"/>
              <a:gd name="connsiteX3136" fmla="*/ 155258 w 2457450"/>
              <a:gd name="connsiteY3136" fmla="*/ 1100709 h 2181225"/>
              <a:gd name="connsiteX3137" fmla="*/ 152495 w 2457450"/>
              <a:gd name="connsiteY3137" fmla="*/ 1097947 h 2181225"/>
              <a:gd name="connsiteX3138" fmla="*/ 149733 w 2457450"/>
              <a:gd name="connsiteY3138" fmla="*/ 1100709 h 2181225"/>
              <a:gd name="connsiteX3139" fmla="*/ 152495 w 2457450"/>
              <a:gd name="connsiteY3139" fmla="*/ 1103471 h 2181225"/>
              <a:gd name="connsiteX3140" fmla="*/ 138398 w 2457450"/>
              <a:gd name="connsiteY3140" fmla="*/ 1048607 h 2181225"/>
              <a:gd name="connsiteX3141" fmla="*/ 142208 w 2457450"/>
              <a:gd name="connsiteY3141" fmla="*/ 1044797 h 2181225"/>
              <a:gd name="connsiteX3142" fmla="*/ 138398 w 2457450"/>
              <a:gd name="connsiteY3142" fmla="*/ 1040987 h 2181225"/>
              <a:gd name="connsiteX3143" fmla="*/ 134588 w 2457450"/>
              <a:gd name="connsiteY3143" fmla="*/ 1044797 h 2181225"/>
              <a:gd name="connsiteX3144" fmla="*/ 138398 w 2457450"/>
              <a:gd name="connsiteY3144" fmla="*/ 1048607 h 2181225"/>
              <a:gd name="connsiteX3145" fmla="*/ 126778 w 2457450"/>
              <a:gd name="connsiteY3145" fmla="*/ 990790 h 2181225"/>
              <a:gd name="connsiteX3146" fmla="*/ 129350 w 2457450"/>
              <a:gd name="connsiteY3146" fmla="*/ 988219 h 2181225"/>
              <a:gd name="connsiteX3147" fmla="*/ 126778 w 2457450"/>
              <a:gd name="connsiteY3147" fmla="*/ 985647 h 2181225"/>
              <a:gd name="connsiteX3148" fmla="*/ 124206 w 2457450"/>
              <a:gd name="connsiteY3148" fmla="*/ 988219 h 2181225"/>
              <a:gd name="connsiteX3149" fmla="*/ 126778 w 2457450"/>
              <a:gd name="connsiteY3149" fmla="*/ 990790 h 2181225"/>
              <a:gd name="connsiteX3150" fmla="*/ 117824 w 2457450"/>
              <a:gd name="connsiteY3150" fmla="*/ 933260 h 2181225"/>
              <a:gd name="connsiteX3151" fmla="*/ 119729 w 2457450"/>
              <a:gd name="connsiteY3151" fmla="*/ 931355 h 2181225"/>
              <a:gd name="connsiteX3152" fmla="*/ 117824 w 2457450"/>
              <a:gd name="connsiteY3152" fmla="*/ 929450 h 2181225"/>
              <a:gd name="connsiteX3153" fmla="*/ 115919 w 2457450"/>
              <a:gd name="connsiteY3153" fmla="*/ 931355 h 2181225"/>
              <a:gd name="connsiteX3154" fmla="*/ 117824 w 2457450"/>
              <a:gd name="connsiteY3154" fmla="*/ 933260 h 2181225"/>
              <a:gd name="connsiteX3155" fmla="*/ 111347 w 2457450"/>
              <a:gd name="connsiteY3155" fmla="*/ 875252 h 2181225"/>
              <a:gd name="connsiteX3156" fmla="*/ 112586 w 2457450"/>
              <a:gd name="connsiteY3156" fmla="*/ 874014 h 2181225"/>
              <a:gd name="connsiteX3157" fmla="*/ 111347 w 2457450"/>
              <a:gd name="connsiteY3157" fmla="*/ 872776 h 2181225"/>
              <a:gd name="connsiteX3158" fmla="*/ 110109 w 2457450"/>
              <a:gd name="connsiteY3158" fmla="*/ 874014 h 2181225"/>
              <a:gd name="connsiteX3159" fmla="*/ 111347 w 2457450"/>
              <a:gd name="connsiteY3159" fmla="*/ 875252 h 2181225"/>
              <a:gd name="connsiteX3160" fmla="*/ 107442 w 2457450"/>
              <a:gd name="connsiteY3160" fmla="*/ 817150 h 2181225"/>
              <a:gd name="connsiteX3161" fmla="*/ 108109 w 2457450"/>
              <a:gd name="connsiteY3161" fmla="*/ 816483 h 2181225"/>
              <a:gd name="connsiteX3162" fmla="*/ 107442 w 2457450"/>
              <a:gd name="connsiteY3162" fmla="*/ 815816 h 2181225"/>
              <a:gd name="connsiteX3163" fmla="*/ 106775 w 2457450"/>
              <a:gd name="connsiteY3163" fmla="*/ 816483 h 2181225"/>
              <a:gd name="connsiteX3164" fmla="*/ 107442 w 2457450"/>
              <a:gd name="connsiteY3164" fmla="*/ 817150 h 2181225"/>
              <a:gd name="connsiteX3165" fmla="*/ 2186369 w 2457450"/>
              <a:gd name="connsiteY3165" fmla="*/ 1850708 h 2181225"/>
              <a:gd name="connsiteX3166" fmla="*/ 2188464 w 2457450"/>
              <a:gd name="connsiteY3166" fmla="*/ 1848612 h 2181225"/>
              <a:gd name="connsiteX3167" fmla="*/ 2186369 w 2457450"/>
              <a:gd name="connsiteY3167" fmla="*/ 1846517 h 2181225"/>
              <a:gd name="connsiteX3168" fmla="*/ 2184273 w 2457450"/>
              <a:gd name="connsiteY3168" fmla="*/ 1848612 h 2181225"/>
              <a:gd name="connsiteX3169" fmla="*/ 2186369 w 2457450"/>
              <a:gd name="connsiteY3169" fmla="*/ 1850708 h 2181225"/>
              <a:gd name="connsiteX3170" fmla="*/ 2139125 w 2457450"/>
              <a:gd name="connsiteY3170" fmla="*/ 1885474 h 2181225"/>
              <a:gd name="connsiteX3171" fmla="*/ 2142935 w 2457450"/>
              <a:gd name="connsiteY3171" fmla="*/ 1881664 h 2181225"/>
              <a:gd name="connsiteX3172" fmla="*/ 2139125 w 2457450"/>
              <a:gd name="connsiteY3172" fmla="*/ 1877854 h 2181225"/>
              <a:gd name="connsiteX3173" fmla="*/ 2135315 w 2457450"/>
              <a:gd name="connsiteY3173" fmla="*/ 1881664 h 2181225"/>
              <a:gd name="connsiteX3174" fmla="*/ 2139125 w 2457450"/>
              <a:gd name="connsiteY3174" fmla="*/ 1885474 h 2181225"/>
              <a:gd name="connsiteX3175" fmla="*/ 2090452 w 2457450"/>
              <a:gd name="connsiteY3175" fmla="*/ 1916335 h 2181225"/>
              <a:gd name="connsiteX3176" fmla="*/ 2094262 w 2457450"/>
              <a:gd name="connsiteY3176" fmla="*/ 1912525 h 2181225"/>
              <a:gd name="connsiteX3177" fmla="*/ 2090452 w 2457450"/>
              <a:gd name="connsiteY3177" fmla="*/ 1908715 h 2181225"/>
              <a:gd name="connsiteX3178" fmla="*/ 2086642 w 2457450"/>
              <a:gd name="connsiteY3178" fmla="*/ 1912525 h 2181225"/>
              <a:gd name="connsiteX3179" fmla="*/ 2090452 w 2457450"/>
              <a:gd name="connsiteY3179" fmla="*/ 1916335 h 2181225"/>
              <a:gd name="connsiteX3180" fmla="*/ 2040446 w 2457450"/>
              <a:gd name="connsiteY3180" fmla="*/ 1944814 h 2181225"/>
              <a:gd name="connsiteX3181" fmla="*/ 2043875 w 2457450"/>
              <a:gd name="connsiteY3181" fmla="*/ 1941386 h 2181225"/>
              <a:gd name="connsiteX3182" fmla="*/ 2040446 w 2457450"/>
              <a:gd name="connsiteY3182" fmla="*/ 1937957 h 2181225"/>
              <a:gd name="connsiteX3183" fmla="*/ 2037017 w 2457450"/>
              <a:gd name="connsiteY3183" fmla="*/ 1941386 h 2181225"/>
              <a:gd name="connsiteX3184" fmla="*/ 2040446 w 2457450"/>
              <a:gd name="connsiteY3184" fmla="*/ 1944814 h 2181225"/>
              <a:gd name="connsiteX3185" fmla="*/ 1989392 w 2457450"/>
              <a:gd name="connsiteY3185" fmla="*/ 1977866 h 2181225"/>
              <a:gd name="connsiteX3186" fmla="*/ 1999202 w 2457450"/>
              <a:gd name="connsiteY3186" fmla="*/ 1968056 h 2181225"/>
              <a:gd name="connsiteX3187" fmla="*/ 1989392 w 2457450"/>
              <a:gd name="connsiteY3187" fmla="*/ 1958245 h 2181225"/>
              <a:gd name="connsiteX3188" fmla="*/ 1979581 w 2457450"/>
              <a:gd name="connsiteY3188" fmla="*/ 1968056 h 2181225"/>
              <a:gd name="connsiteX3189" fmla="*/ 1989392 w 2457450"/>
              <a:gd name="connsiteY3189" fmla="*/ 1977866 h 2181225"/>
              <a:gd name="connsiteX3190" fmla="*/ 1937195 w 2457450"/>
              <a:gd name="connsiteY3190" fmla="*/ 1995678 h 2181225"/>
              <a:gd name="connsiteX3191" fmla="*/ 1940433 w 2457450"/>
              <a:gd name="connsiteY3191" fmla="*/ 1992439 h 2181225"/>
              <a:gd name="connsiteX3192" fmla="*/ 1937195 w 2457450"/>
              <a:gd name="connsiteY3192" fmla="*/ 1989201 h 2181225"/>
              <a:gd name="connsiteX3193" fmla="*/ 1933956 w 2457450"/>
              <a:gd name="connsiteY3193" fmla="*/ 1992439 h 2181225"/>
              <a:gd name="connsiteX3194" fmla="*/ 1937195 w 2457450"/>
              <a:gd name="connsiteY3194" fmla="*/ 1995678 h 2181225"/>
              <a:gd name="connsiteX3195" fmla="*/ 1883950 w 2457450"/>
              <a:gd name="connsiteY3195" fmla="*/ 2024729 h 2181225"/>
              <a:gd name="connsiteX3196" fmla="*/ 1893951 w 2457450"/>
              <a:gd name="connsiteY3196" fmla="*/ 2014633 h 2181225"/>
              <a:gd name="connsiteX3197" fmla="*/ 1883950 w 2457450"/>
              <a:gd name="connsiteY3197" fmla="*/ 2004632 h 2181225"/>
              <a:gd name="connsiteX3198" fmla="*/ 1873949 w 2457450"/>
              <a:gd name="connsiteY3198" fmla="*/ 2014633 h 2181225"/>
              <a:gd name="connsiteX3199" fmla="*/ 1883950 w 2457450"/>
              <a:gd name="connsiteY3199" fmla="*/ 2024729 h 2181225"/>
              <a:gd name="connsiteX3200" fmla="*/ 1829848 w 2457450"/>
              <a:gd name="connsiteY3200" fmla="*/ 2044637 h 2181225"/>
              <a:gd name="connsiteX3201" fmla="*/ 1839944 w 2457450"/>
              <a:gd name="connsiteY3201" fmla="*/ 2034635 h 2181225"/>
              <a:gd name="connsiteX3202" fmla="*/ 1829848 w 2457450"/>
              <a:gd name="connsiteY3202" fmla="*/ 2024634 h 2181225"/>
              <a:gd name="connsiteX3203" fmla="*/ 1819847 w 2457450"/>
              <a:gd name="connsiteY3203" fmla="*/ 2034635 h 2181225"/>
              <a:gd name="connsiteX3204" fmla="*/ 1829848 w 2457450"/>
              <a:gd name="connsiteY3204" fmla="*/ 2044637 h 2181225"/>
              <a:gd name="connsiteX3205" fmla="*/ 1774889 w 2457450"/>
              <a:gd name="connsiteY3205" fmla="*/ 2053495 h 2181225"/>
              <a:gd name="connsiteX3206" fmla="*/ 1776127 w 2457450"/>
              <a:gd name="connsiteY3206" fmla="*/ 2052257 h 2181225"/>
              <a:gd name="connsiteX3207" fmla="*/ 1774889 w 2457450"/>
              <a:gd name="connsiteY3207" fmla="*/ 2050923 h 2181225"/>
              <a:gd name="connsiteX3208" fmla="*/ 1773650 w 2457450"/>
              <a:gd name="connsiteY3208" fmla="*/ 2052257 h 2181225"/>
              <a:gd name="connsiteX3209" fmla="*/ 1774889 w 2457450"/>
              <a:gd name="connsiteY3209" fmla="*/ 2053495 h 2181225"/>
              <a:gd name="connsiteX3210" fmla="*/ 1719263 w 2457450"/>
              <a:gd name="connsiteY3210" fmla="*/ 2072735 h 2181225"/>
              <a:gd name="connsiteX3211" fmla="*/ 1724597 w 2457450"/>
              <a:gd name="connsiteY3211" fmla="*/ 2067401 h 2181225"/>
              <a:gd name="connsiteX3212" fmla="*/ 1719263 w 2457450"/>
              <a:gd name="connsiteY3212" fmla="*/ 2062067 h 2181225"/>
              <a:gd name="connsiteX3213" fmla="*/ 1713929 w 2457450"/>
              <a:gd name="connsiteY3213" fmla="*/ 2067401 h 2181225"/>
              <a:gd name="connsiteX3214" fmla="*/ 1719263 w 2457450"/>
              <a:gd name="connsiteY3214" fmla="*/ 2072735 h 2181225"/>
              <a:gd name="connsiteX3215" fmla="*/ 1663065 w 2457450"/>
              <a:gd name="connsiteY3215" fmla="*/ 2090928 h 2181225"/>
              <a:gd name="connsiteX3216" fmla="*/ 1673733 w 2457450"/>
              <a:gd name="connsiteY3216" fmla="*/ 2080260 h 2181225"/>
              <a:gd name="connsiteX3217" fmla="*/ 1663065 w 2457450"/>
              <a:gd name="connsiteY3217" fmla="*/ 2069592 h 2181225"/>
              <a:gd name="connsiteX3218" fmla="*/ 1652397 w 2457450"/>
              <a:gd name="connsiteY3218" fmla="*/ 2080260 h 2181225"/>
              <a:gd name="connsiteX3219" fmla="*/ 1663065 w 2457450"/>
              <a:gd name="connsiteY3219" fmla="*/ 2090928 h 2181225"/>
              <a:gd name="connsiteX3220" fmla="*/ 1606391 w 2457450"/>
              <a:gd name="connsiteY3220" fmla="*/ 2105882 h 2181225"/>
              <a:gd name="connsiteX3221" fmla="*/ 1621536 w 2457450"/>
              <a:gd name="connsiteY3221" fmla="*/ 2090738 h 2181225"/>
              <a:gd name="connsiteX3222" fmla="*/ 1606391 w 2457450"/>
              <a:gd name="connsiteY3222" fmla="*/ 2075593 h 2181225"/>
              <a:gd name="connsiteX3223" fmla="*/ 1591247 w 2457450"/>
              <a:gd name="connsiteY3223" fmla="*/ 2090738 h 2181225"/>
              <a:gd name="connsiteX3224" fmla="*/ 1606391 w 2457450"/>
              <a:gd name="connsiteY3224" fmla="*/ 2105882 h 2181225"/>
              <a:gd name="connsiteX3225" fmla="*/ 1549241 w 2457450"/>
              <a:gd name="connsiteY3225" fmla="*/ 2117693 h 2181225"/>
              <a:gd name="connsiteX3226" fmla="*/ 1568291 w 2457450"/>
              <a:gd name="connsiteY3226" fmla="*/ 2098643 h 2181225"/>
              <a:gd name="connsiteX3227" fmla="*/ 1549241 w 2457450"/>
              <a:gd name="connsiteY3227" fmla="*/ 2079593 h 2181225"/>
              <a:gd name="connsiteX3228" fmla="*/ 1530191 w 2457450"/>
              <a:gd name="connsiteY3228" fmla="*/ 2098643 h 2181225"/>
              <a:gd name="connsiteX3229" fmla="*/ 1549241 w 2457450"/>
              <a:gd name="connsiteY3229" fmla="*/ 2117693 h 2181225"/>
              <a:gd name="connsiteX3230" fmla="*/ 1491901 w 2457450"/>
              <a:gd name="connsiteY3230" fmla="*/ 2123599 h 2181225"/>
              <a:gd name="connsiteX3231" fmla="*/ 1511332 w 2457450"/>
              <a:gd name="connsiteY3231" fmla="*/ 2104168 h 2181225"/>
              <a:gd name="connsiteX3232" fmla="*/ 1491901 w 2457450"/>
              <a:gd name="connsiteY3232" fmla="*/ 2084737 h 2181225"/>
              <a:gd name="connsiteX3233" fmla="*/ 1472470 w 2457450"/>
              <a:gd name="connsiteY3233" fmla="*/ 2104168 h 2181225"/>
              <a:gd name="connsiteX3234" fmla="*/ 1491901 w 2457450"/>
              <a:gd name="connsiteY3234" fmla="*/ 2123599 h 2181225"/>
              <a:gd name="connsiteX3235" fmla="*/ 1434275 w 2457450"/>
              <a:gd name="connsiteY3235" fmla="*/ 2125409 h 2181225"/>
              <a:gd name="connsiteX3236" fmla="*/ 1452467 w 2457450"/>
              <a:gd name="connsiteY3236" fmla="*/ 2107216 h 2181225"/>
              <a:gd name="connsiteX3237" fmla="*/ 1434275 w 2457450"/>
              <a:gd name="connsiteY3237" fmla="*/ 2089023 h 2181225"/>
              <a:gd name="connsiteX3238" fmla="*/ 1416082 w 2457450"/>
              <a:gd name="connsiteY3238" fmla="*/ 2107216 h 2181225"/>
              <a:gd name="connsiteX3239" fmla="*/ 1434275 w 2457450"/>
              <a:gd name="connsiteY3239" fmla="*/ 2125409 h 2181225"/>
              <a:gd name="connsiteX3240" fmla="*/ 1376648 w 2457450"/>
              <a:gd name="connsiteY3240" fmla="*/ 2126075 h 2181225"/>
              <a:gd name="connsiteX3241" fmla="*/ 1394841 w 2457450"/>
              <a:gd name="connsiteY3241" fmla="*/ 2107883 h 2181225"/>
              <a:gd name="connsiteX3242" fmla="*/ 1376648 w 2457450"/>
              <a:gd name="connsiteY3242" fmla="*/ 2089690 h 2181225"/>
              <a:gd name="connsiteX3243" fmla="*/ 1358456 w 2457450"/>
              <a:gd name="connsiteY3243" fmla="*/ 2107883 h 2181225"/>
              <a:gd name="connsiteX3244" fmla="*/ 1376648 w 2457450"/>
              <a:gd name="connsiteY3244" fmla="*/ 2126075 h 2181225"/>
              <a:gd name="connsiteX3245" fmla="*/ 1319022 w 2457450"/>
              <a:gd name="connsiteY3245" fmla="*/ 2125885 h 2181225"/>
              <a:gd name="connsiteX3246" fmla="*/ 1338929 w 2457450"/>
              <a:gd name="connsiteY3246" fmla="*/ 2105978 h 2181225"/>
              <a:gd name="connsiteX3247" fmla="*/ 1319022 w 2457450"/>
              <a:gd name="connsiteY3247" fmla="*/ 2086070 h 2181225"/>
              <a:gd name="connsiteX3248" fmla="*/ 1299115 w 2457450"/>
              <a:gd name="connsiteY3248" fmla="*/ 2105978 h 2181225"/>
              <a:gd name="connsiteX3249" fmla="*/ 1319022 w 2457450"/>
              <a:gd name="connsiteY3249" fmla="*/ 2125885 h 2181225"/>
              <a:gd name="connsiteX3250" fmla="*/ 1261491 w 2457450"/>
              <a:gd name="connsiteY3250" fmla="*/ 2122837 h 2181225"/>
              <a:gd name="connsiteX3251" fmla="*/ 1282637 w 2457450"/>
              <a:gd name="connsiteY3251" fmla="*/ 2101691 h 2181225"/>
              <a:gd name="connsiteX3252" fmla="*/ 1261491 w 2457450"/>
              <a:gd name="connsiteY3252" fmla="*/ 2080546 h 2181225"/>
              <a:gd name="connsiteX3253" fmla="*/ 1240346 w 2457450"/>
              <a:gd name="connsiteY3253" fmla="*/ 2101691 h 2181225"/>
              <a:gd name="connsiteX3254" fmla="*/ 1261491 w 2457450"/>
              <a:gd name="connsiteY3254" fmla="*/ 2122837 h 2181225"/>
              <a:gd name="connsiteX3255" fmla="*/ 1204246 w 2457450"/>
              <a:gd name="connsiteY3255" fmla="*/ 2115312 h 2181225"/>
              <a:gd name="connsiteX3256" fmla="*/ 1224534 w 2457450"/>
              <a:gd name="connsiteY3256" fmla="*/ 2095024 h 2181225"/>
              <a:gd name="connsiteX3257" fmla="*/ 1204246 w 2457450"/>
              <a:gd name="connsiteY3257" fmla="*/ 2074736 h 2181225"/>
              <a:gd name="connsiteX3258" fmla="*/ 1183958 w 2457450"/>
              <a:gd name="connsiteY3258" fmla="*/ 2095024 h 2181225"/>
              <a:gd name="connsiteX3259" fmla="*/ 1204246 w 2457450"/>
              <a:gd name="connsiteY3259" fmla="*/ 2115312 h 2181225"/>
              <a:gd name="connsiteX3260" fmla="*/ 1147286 w 2457450"/>
              <a:gd name="connsiteY3260" fmla="*/ 2105406 h 2181225"/>
              <a:gd name="connsiteX3261" fmla="*/ 1166908 w 2457450"/>
              <a:gd name="connsiteY3261" fmla="*/ 2085689 h 2181225"/>
              <a:gd name="connsiteX3262" fmla="*/ 1147286 w 2457450"/>
              <a:gd name="connsiteY3262" fmla="*/ 2066068 h 2181225"/>
              <a:gd name="connsiteX3263" fmla="*/ 1127665 w 2457450"/>
              <a:gd name="connsiteY3263" fmla="*/ 2085689 h 2181225"/>
              <a:gd name="connsiteX3264" fmla="*/ 1147286 w 2457450"/>
              <a:gd name="connsiteY3264" fmla="*/ 2105406 h 2181225"/>
              <a:gd name="connsiteX3265" fmla="*/ 1090898 w 2457450"/>
              <a:gd name="connsiteY3265" fmla="*/ 2095976 h 2181225"/>
              <a:gd name="connsiteX3266" fmla="*/ 1112711 w 2457450"/>
              <a:gd name="connsiteY3266" fmla="*/ 2074164 h 2181225"/>
              <a:gd name="connsiteX3267" fmla="*/ 1090898 w 2457450"/>
              <a:gd name="connsiteY3267" fmla="*/ 2052352 h 2181225"/>
              <a:gd name="connsiteX3268" fmla="*/ 1069086 w 2457450"/>
              <a:gd name="connsiteY3268" fmla="*/ 2074164 h 2181225"/>
              <a:gd name="connsiteX3269" fmla="*/ 1090898 w 2457450"/>
              <a:gd name="connsiteY3269" fmla="*/ 2095976 h 2181225"/>
              <a:gd name="connsiteX3270" fmla="*/ 1034891 w 2457450"/>
              <a:gd name="connsiteY3270" fmla="*/ 2081689 h 2181225"/>
              <a:gd name="connsiteX3271" fmla="*/ 1056513 w 2457450"/>
              <a:gd name="connsiteY3271" fmla="*/ 2060067 h 2181225"/>
              <a:gd name="connsiteX3272" fmla="*/ 1034891 w 2457450"/>
              <a:gd name="connsiteY3272" fmla="*/ 2038445 h 2181225"/>
              <a:gd name="connsiteX3273" fmla="*/ 1013270 w 2457450"/>
              <a:gd name="connsiteY3273" fmla="*/ 2060067 h 2181225"/>
              <a:gd name="connsiteX3274" fmla="*/ 1034891 w 2457450"/>
              <a:gd name="connsiteY3274" fmla="*/ 2081689 h 2181225"/>
              <a:gd name="connsiteX3275" fmla="*/ 979646 w 2457450"/>
              <a:gd name="connsiteY3275" fmla="*/ 2063972 h 2181225"/>
              <a:gd name="connsiteX3276" fmla="*/ 999935 w 2457450"/>
              <a:gd name="connsiteY3276" fmla="*/ 2043684 h 2181225"/>
              <a:gd name="connsiteX3277" fmla="*/ 979646 w 2457450"/>
              <a:gd name="connsiteY3277" fmla="*/ 2023396 h 2181225"/>
              <a:gd name="connsiteX3278" fmla="*/ 959358 w 2457450"/>
              <a:gd name="connsiteY3278" fmla="*/ 2043684 h 2181225"/>
              <a:gd name="connsiteX3279" fmla="*/ 979646 w 2457450"/>
              <a:gd name="connsiteY3279" fmla="*/ 2063972 h 2181225"/>
              <a:gd name="connsiteX3280" fmla="*/ 925163 w 2457450"/>
              <a:gd name="connsiteY3280" fmla="*/ 2045208 h 2181225"/>
              <a:gd name="connsiteX3281" fmla="*/ 945452 w 2457450"/>
              <a:gd name="connsiteY3281" fmla="*/ 2024920 h 2181225"/>
              <a:gd name="connsiteX3282" fmla="*/ 925163 w 2457450"/>
              <a:gd name="connsiteY3282" fmla="*/ 2004632 h 2181225"/>
              <a:gd name="connsiteX3283" fmla="*/ 904875 w 2457450"/>
              <a:gd name="connsiteY3283" fmla="*/ 2024920 h 2181225"/>
              <a:gd name="connsiteX3284" fmla="*/ 925163 w 2457450"/>
              <a:gd name="connsiteY3284" fmla="*/ 2045208 h 2181225"/>
              <a:gd name="connsiteX3285" fmla="*/ 871442 w 2457450"/>
              <a:gd name="connsiteY3285" fmla="*/ 2025872 h 2181225"/>
              <a:gd name="connsiteX3286" fmla="*/ 893445 w 2457450"/>
              <a:gd name="connsiteY3286" fmla="*/ 2003870 h 2181225"/>
              <a:gd name="connsiteX3287" fmla="*/ 871442 w 2457450"/>
              <a:gd name="connsiteY3287" fmla="*/ 1981867 h 2181225"/>
              <a:gd name="connsiteX3288" fmla="*/ 849440 w 2457450"/>
              <a:gd name="connsiteY3288" fmla="*/ 2003870 h 2181225"/>
              <a:gd name="connsiteX3289" fmla="*/ 871442 w 2457450"/>
              <a:gd name="connsiteY3289" fmla="*/ 2025872 h 2181225"/>
              <a:gd name="connsiteX3290" fmla="*/ 818674 w 2457450"/>
              <a:gd name="connsiteY3290" fmla="*/ 2001298 h 2181225"/>
              <a:gd name="connsiteX3291" fmla="*/ 839438 w 2457450"/>
              <a:gd name="connsiteY3291" fmla="*/ 1980533 h 2181225"/>
              <a:gd name="connsiteX3292" fmla="*/ 818674 w 2457450"/>
              <a:gd name="connsiteY3292" fmla="*/ 1959769 h 2181225"/>
              <a:gd name="connsiteX3293" fmla="*/ 797909 w 2457450"/>
              <a:gd name="connsiteY3293" fmla="*/ 1980533 h 2181225"/>
              <a:gd name="connsiteX3294" fmla="*/ 818674 w 2457450"/>
              <a:gd name="connsiteY3294" fmla="*/ 2001298 h 2181225"/>
              <a:gd name="connsiteX3295" fmla="*/ 767048 w 2457450"/>
              <a:gd name="connsiteY3295" fmla="*/ 1976342 h 2181225"/>
              <a:gd name="connsiteX3296" fmla="*/ 788384 w 2457450"/>
              <a:gd name="connsiteY3296" fmla="*/ 1955006 h 2181225"/>
              <a:gd name="connsiteX3297" fmla="*/ 767048 w 2457450"/>
              <a:gd name="connsiteY3297" fmla="*/ 1933670 h 2181225"/>
              <a:gd name="connsiteX3298" fmla="*/ 745712 w 2457450"/>
              <a:gd name="connsiteY3298" fmla="*/ 1955006 h 2181225"/>
              <a:gd name="connsiteX3299" fmla="*/ 767048 w 2457450"/>
              <a:gd name="connsiteY3299" fmla="*/ 1976342 h 2181225"/>
              <a:gd name="connsiteX3300" fmla="*/ 716471 w 2457450"/>
              <a:gd name="connsiteY3300" fmla="*/ 1948815 h 2181225"/>
              <a:gd name="connsiteX3301" fmla="*/ 738092 w 2457450"/>
              <a:gd name="connsiteY3301" fmla="*/ 1927193 h 2181225"/>
              <a:gd name="connsiteX3302" fmla="*/ 716471 w 2457450"/>
              <a:gd name="connsiteY3302" fmla="*/ 1905572 h 2181225"/>
              <a:gd name="connsiteX3303" fmla="*/ 694849 w 2457450"/>
              <a:gd name="connsiteY3303" fmla="*/ 1927193 h 2181225"/>
              <a:gd name="connsiteX3304" fmla="*/ 716471 w 2457450"/>
              <a:gd name="connsiteY3304" fmla="*/ 1948815 h 2181225"/>
              <a:gd name="connsiteX3305" fmla="*/ 667131 w 2457450"/>
              <a:gd name="connsiteY3305" fmla="*/ 1919573 h 2181225"/>
              <a:gd name="connsiteX3306" fmla="*/ 689420 w 2457450"/>
              <a:gd name="connsiteY3306" fmla="*/ 1897380 h 2181225"/>
              <a:gd name="connsiteX3307" fmla="*/ 667131 w 2457450"/>
              <a:gd name="connsiteY3307" fmla="*/ 1875187 h 2181225"/>
              <a:gd name="connsiteX3308" fmla="*/ 644938 w 2457450"/>
              <a:gd name="connsiteY3308" fmla="*/ 1897380 h 2181225"/>
              <a:gd name="connsiteX3309" fmla="*/ 667131 w 2457450"/>
              <a:gd name="connsiteY3309" fmla="*/ 1919573 h 2181225"/>
              <a:gd name="connsiteX3310" fmla="*/ 619220 w 2457450"/>
              <a:gd name="connsiteY3310" fmla="*/ 1887569 h 2181225"/>
              <a:gd name="connsiteX3311" fmla="*/ 641413 w 2457450"/>
              <a:gd name="connsiteY3311" fmla="*/ 1865376 h 2181225"/>
              <a:gd name="connsiteX3312" fmla="*/ 619220 w 2457450"/>
              <a:gd name="connsiteY3312" fmla="*/ 1843183 h 2181225"/>
              <a:gd name="connsiteX3313" fmla="*/ 597027 w 2457450"/>
              <a:gd name="connsiteY3313" fmla="*/ 1865376 h 2181225"/>
              <a:gd name="connsiteX3314" fmla="*/ 619220 w 2457450"/>
              <a:gd name="connsiteY3314" fmla="*/ 1887569 h 2181225"/>
              <a:gd name="connsiteX3315" fmla="*/ 572643 w 2457450"/>
              <a:gd name="connsiteY3315" fmla="*/ 1853756 h 2181225"/>
              <a:gd name="connsiteX3316" fmla="*/ 595122 w 2457450"/>
              <a:gd name="connsiteY3316" fmla="*/ 1831277 h 2181225"/>
              <a:gd name="connsiteX3317" fmla="*/ 572643 w 2457450"/>
              <a:gd name="connsiteY3317" fmla="*/ 1808798 h 2181225"/>
              <a:gd name="connsiteX3318" fmla="*/ 550164 w 2457450"/>
              <a:gd name="connsiteY3318" fmla="*/ 1831277 h 2181225"/>
              <a:gd name="connsiteX3319" fmla="*/ 572643 w 2457450"/>
              <a:gd name="connsiteY3319" fmla="*/ 1853756 h 2181225"/>
              <a:gd name="connsiteX3320" fmla="*/ 527495 w 2457450"/>
              <a:gd name="connsiteY3320" fmla="*/ 1814608 h 2181225"/>
              <a:gd name="connsiteX3321" fmla="*/ 546735 w 2457450"/>
              <a:gd name="connsiteY3321" fmla="*/ 1795367 h 2181225"/>
              <a:gd name="connsiteX3322" fmla="*/ 527495 w 2457450"/>
              <a:gd name="connsiteY3322" fmla="*/ 1776127 h 2181225"/>
              <a:gd name="connsiteX3323" fmla="*/ 508254 w 2457450"/>
              <a:gd name="connsiteY3323" fmla="*/ 1795367 h 2181225"/>
              <a:gd name="connsiteX3324" fmla="*/ 527495 w 2457450"/>
              <a:gd name="connsiteY3324" fmla="*/ 1814608 h 2181225"/>
              <a:gd name="connsiteX3325" fmla="*/ 484061 w 2457450"/>
              <a:gd name="connsiteY3325" fmla="*/ 1778318 h 2181225"/>
              <a:gd name="connsiteX3326" fmla="*/ 504825 w 2457450"/>
              <a:gd name="connsiteY3326" fmla="*/ 1757553 h 2181225"/>
              <a:gd name="connsiteX3327" fmla="*/ 484061 w 2457450"/>
              <a:gd name="connsiteY3327" fmla="*/ 1736789 h 2181225"/>
              <a:gd name="connsiteX3328" fmla="*/ 463296 w 2457450"/>
              <a:gd name="connsiteY3328" fmla="*/ 1757553 h 2181225"/>
              <a:gd name="connsiteX3329" fmla="*/ 484061 w 2457450"/>
              <a:gd name="connsiteY3329" fmla="*/ 1778318 h 2181225"/>
              <a:gd name="connsiteX3330" fmla="*/ 442150 w 2457450"/>
              <a:gd name="connsiteY3330" fmla="*/ 1739741 h 2181225"/>
              <a:gd name="connsiteX3331" fmla="*/ 463963 w 2457450"/>
              <a:gd name="connsiteY3331" fmla="*/ 1717929 h 2181225"/>
              <a:gd name="connsiteX3332" fmla="*/ 442150 w 2457450"/>
              <a:gd name="connsiteY3332" fmla="*/ 1696117 h 2181225"/>
              <a:gd name="connsiteX3333" fmla="*/ 420338 w 2457450"/>
              <a:gd name="connsiteY3333" fmla="*/ 1717929 h 2181225"/>
              <a:gd name="connsiteX3334" fmla="*/ 442150 w 2457450"/>
              <a:gd name="connsiteY3334" fmla="*/ 1739741 h 2181225"/>
              <a:gd name="connsiteX3335" fmla="*/ 402050 w 2457450"/>
              <a:gd name="connsiteY3335" fmla="*/ 1693164 h 2181225"/>
              <a:gd name="connsiteX3336" fmla="*/ 418719 w 2457450"/>
              <a:gd name="connsiteY3336" fmla="*/ 1676495 h 2181225"/>
              <a:gd name="connsiteX3337" fmla="*/ 402050 w 2457450"/>
              <a:gd name="connsiteY3337" fmla="*/ 1659827 h 2181225"/>
              <a:gd name="connsiteX3338" fmla="*/ 385382 w 2457450"/>
              <a:gd name="connsiteY3338" fmla="*/ 1676495 h 2181225"/>
              <a:gd name="connsiteX3339" fmla="*/ 402050 w 2457450"/>
              <a:gd name="connsiteY3339" fmla="*/ 1693164 h 2181225"/>
              <a:gd name="connsiteX3340" fmla="*/ 363760 w 2457450"/>
              <a:gd name="connsiteY3340" fmla="*/ 1654112 h 2181225"/>
              <a:gd name="connsiteX3341" fmla="*/ 384524 w 2457450"/>
              <a:gd name="connsiteY3341" fmla="*/ 1633347 h 2181225"/>
              <a:gd name="connsiteX3342" fmla="*/ 363760 w 2457450"/>
              <a:gd name="connsiteY3342" fmla="*/ 1612583 h 2181225"/>
              <a:gd name="connsiteX3343" fmla="*/ 342995 w 2457450"/>
              <a:gd name="connsiteY3343" fmla="*/ 1633347 h 2181225"/>
              <a:gd name="connsiteX3344" fmla="*/ 363760 w 2457450"/>
              <a:gd name="connsiteY3344" fmla="*/ 1654112 h 2181225"/>
              <a:gd name="connsiteX3345" fmla="*/ 327374 w 2457450"/>
              <a:gd name="connsiteY3345" fmla="*/ 1605534 h 2181225"/>
              <a:gd name="connsiteX3346" fmla="*/ 344234 w 2457450"/>
              <a:gd name="connsiteY3346" fmla="*/ 1588675 h 2181225"/>
              <a:gd name="connsiteX3347" fmla="*/ 327374 w 2457450"/>
              <a:gd name="connsiteY3347" fmla="*/ 1571816 h 2181225"/>
              <a:gd name="connsiteX3348" fmla="*/ 310515 w 2457450"/>
              <a:gd name="connsiteY3348" fmla="*/ 1588675 h 2181225"/>
              <a:gd name="connsiteX3349" fmla="*/ 327374 w 2457450"/>
              <a:gd name="connsiteY3349" fmla="*/ 1605534 h 2181225"/>
              <a:gd name="connsiteX3350" fmla="*/ 292894 w 2457450"/>
              <a:gd name="connsiteY3350" fmla="*/ 1559338 h 2181225"/>
              <a:gd name="connsiteX3351" fmla="*/ 309753 w 2457450"/>
              <a:gd name="connsiteY3351" fmla="*/ 1542479 h 2181225"/>
              <a:gd name="connsiteX3352" fmla="*/ 292894 w 2457450"/>
              <a:gd name="connsiteY3352" fmla="*/ 1525619 h 2181225"/>
              <a:gd name="connsiteX3353" fmla="*/ 276035 w 2457450"/>
              <a:gd name="connsiteY3353" fmla="*/ 1542479 h 2181225"/>
              <a:gd name="connsiteX3354" fmla="*/ 292894 w 2457450"/>
              <a:gd name="connsiteY3354" fmla="*/ 1559338 h 2181225"/>
              <a:gd name="connsiteX3355" fmla="*/ 260414 w 2457450"/>
              <a:gd name="connsiteY3355" fmla="*/ 1503140 h 2181225"/>
              <a:gd name="connsiteX3356" fmla="*/ 268796 w 2457450"/>
              <a:gd name="connsiteY3356" fmla="*/ 1494758 h 2181225"/>
              <a:gd name="connsiteX3357" fmla="*/ 260414 w 2457450"/>
              <a:gd name="connsiteY3357" fmla="*/ 1486376 h 2181225"/>
              <a:gd name="connsiteX3358" fmla="*/ 252031 w 2457450"/>
              <a:gd name="connsiteY3358" fmla="*/ 1494758 h 2181225"/>
              <a:gd name="connsiteX3359" fmla="*/ 260414 w 2457450"/>
              <a:gd name="connsiteY3359" fmla="*/ 1503140 h 2181225"/>
              <a:gd name="connsiteX3360" fmla="*/ 229934 w 2457450"/>
              <a:gd name="connsiteY3360" fmla="*/ 1458659 h 2181225"/>
              <a:gd name="connsiteX3361" fmla="*/ 242792 w 2457450"/>
              <a:gd name="connsiteY3361" fmla="*/ 1445800 h 2181225"/>
              <a:gd name="connsiteX3362" fmla="*/ 229934 w 2457450"/>
              <a:gd name="connsiteY3362" fmla="*/ 1432941 h 2181225"/>
              <a:gd name="connsiteX3363" fmla="*/ 217075 w 2457450"/>
              <a:gd name="connsiteY3363" fmla="*/ 1445800 h 2181225"/>
              <a:gd name="connsiteX3364" fmla="*/ 229934 w 2457450"/>
              <a:gd name="connsiteY3364" fmla="*/ 1458659 h 2181225"/>
              <a:gd name="connsiteX3365" fmla="*/ 201644 w 2457450"/>
              <a:gd name="connsiteY3365" fmla="*/ 1399413 h 2181225"/>
              <a:gd name="connsiteX3366" fmla="*/ 205454 w 2457450"/>
              <a:gd name="connsiteY3366" fmla="*/ 1395603 h 2181225"/>
              <a:gd name="connsiteX3367" fmla="*/ 201644 w 2457450"/>
              <a:gd name="connsiteY3367" fmla="*/ 1391793 h 2181225"/>
              <a:gd name="connsiteX3368" fmla="*/ 197834 w 2457450"/>
              <a:gd name="connsiteY3368" fmla="*/ 1395603 h 2181225"/>
              <a:gd name="connsiteX3369" fmla="*/ 201644 w 2457450"/>
              <a:gd name="connsiteY3369" fmla="*/ 1399413 h 2181225"/>
              <a:gd name="connsiteX3370" fmla="*/ 175546 w 2457450"/>
              <a:gd name="connsiteY3370" fmla="*/ 1352360 h 2181225"/>
              <a:gd name="connsiteX3371" fmla="*/ 183642 w 2457450"/>
              <a:gd name="connsiteY3371" fmla="*/ 1344263 h 2181225"/>
              <a:gd name="connsiteX3372" fmla="*/ 175546 w 2457450"/>
              <a:gd name="connsiteY3372" fmla="*/ 1336167 h 2181225"/>
              <a:gd name="connsiteX3373" fmla="*/ 167450 w 2457450"/>
              <a:gd name="connsiteY3373" fmla="*/ 1344263 h 2181225"/>
              <a:gd name="connsiteX3374" fmla="*/ 175546 w 2457450"/>
              <a:gd name="connsiteY3374" fmla="*/ 1352360 h 2181225"/>
              <a:gd name="connsiteX3375" fmla="*/ 151638 w 2457450"/>
              <a:gd name="connsiteY3375" fmla="*/ 1291971 h 2181225"/>
              <a:gd name="connsiteX3376" fmla="*/ 151829 w 2457450"/>
              <a:gd name="connsiteY3376" fmla="*/ 1291781 h 2181225"/>
              <a:gd name="connsiteX3377" fmla="*/ 151638 w 2457450"/>
              <a:gd name="connsiteY3377" fmla="*/ 1291590 h 2181225"/>
              <a:gd name="connsiteX3378" fmla="*/ 151448 w 2457450"/>
              <a:gd name="connsiteY3378" fmla="*/ 1291781 h 2181225"/>
              <a:gd name="connsiteX3379" fmla="*/ 151638 w 2457450"/>
              <a:gd name="connsiteY3379" fmla="*/ 1291971 h 2181225"/>
              <a:gd name="connsiteX3380" fmla="*/ 130016 w 2457450"/>
              <a:gd name="connsiteY3380" fmla="*/ 1238917 h 2181225"/>
              <a:gd name="connsiteX3381" fmla="*/ 130683 w 2457450"/>
              <a:gd name="connsiteY3381" fmla="*/ 1238250 h 2181225"/>
              <a:gd name="connsiteX3382" fmla="*/ 130016 w 2457450"/>
              <a:gd name="connsiteY3382" fmla="*/ 1237583 h 2181225"/>
              <a:gd name="connsiteX3383" fmla="*/ 129350 w 2457450"/>
              <a:gd name="connsiteY3383" fmla="*/ 1238250 h 2181225"/>
              <a:gd name="connsiteX3384" fmla="*/ 130016 w 2457450"/>
              <a:gd name="connsiteY3384" fmla="*/ 1238917 h 2181225"/>
              <a:gd name="connsiteX3385" fmla="*/ 110681 w 2457450"/>
              <a:gd name="connsiteY3385" fmla="*/ 1185196 h 2181225"/>
              <a:gd name="connsiteX3386" fmla="*/ 111919 w 2457450"/>
              <a:gd name="connsiteY3386" fmla="*/ 1183862 h 2181225"/>
              <a:gd name="connsiteX3387" fmla="*/ 110681 w 2457450"/>
              <a:gd name="connsiteY3387" fmla="*/ 1182624 h 2181225"/>
              <a:gd name="connsiteX3388" fmla="*/ 109442 w 2457450"/>
              <a:gd name="connsiteY3388" fmla="*/ 1183862 h 2181225"/>
              <a:gd name="connsiteX3389" fmla="*/ 110681 w 2457450"/>
              <a:gd name="connsiteY3389" fmla="*/ 1185196 h 2181225"/>
              <a:gd name="connsiteX3390" fmla="*/ 93631 w 2457450"/>
              <a:gd name="connsiteY3390" fmla="*/ 1131665 h 2181225"/>
              <a:gd name="connsiteX3391" fmla="*/ 96393 w 2457450"/>
              <a:gd name="connsiteY3391" fmla="*/ 1128903 h 2181225"/>
              <a:gd name="connsiteX3392" fmla="*/ 93631 w 2457450"/>
              <a:gd name="connsiteY3392" fmla="*/ 1126141 h 2181225"/>
              <a:gd name="connsiteX3393" fmla="*/ 90869 w 2457450"/>
              <a:gd name="connsiteY3393" fmla="*/ 1128903 h 2181225"/>
              <a:gd name="connsiteX3394" fmla="*/ 93631 w 2457450"/>
              <a:gd name="connsiteY3394" fmla="*/ 1131665 h 2181225"/>
              <a:gd name="connsiteX3395" fmla="*/ 1978152 w 2457450"/>
              <a:gd name="connsiteY3395" fmla="*/ 2044637 h 2181225"/>
              <a:gd name="connsiteX3396" fmla="*/ 1978343 w 2457450"/>
              <a:gd name="connsiteY3396" fmla="*/ 2044446 h 2181225"/>
              <a:gd name="connsiteX3397" fmla="*/ 1978152 w 2457450"/>
              <a:gd name="connsiteY3397" fmla="*/ 2044256 h 2181225"/>
              <a:gd name="connsiteX3398" fmla="*/ 1977962 w 2457450"/>
              <a:gd name="connsiteY3398" fmla="*/ 2044446 h 2181225"/>
              <a:gd name="connsiteX3399" fmla="*/ 1978152 w 2457450"/>
              <a:gd name="connsiteY3399" fmla="*/ 2044637 h 2181225"/>
              <a:gd name="connsiteX3400" fmla="*/ 1871472 w 2457450"/>
              <a:gd name="connsiteY3400" fmla="*/ 2088261 h 2181225"/>
              <a:gd name="connsiteX3401" fmla="*/ 1871663 w 2457450"/>
              <a:gd name="connsiteY3401" fmla="*/ 2088071 h 2181225"/>
              <a:gd name="connsiteX3402" fmla="*/ 1871472 w 2457450"/>
              <a:gd name="connsiteY3402" fmla="*/ 2087880 h 2181225"/>
              <a:gd name="connsiteX3403" fmla="*/ 1871282 w 2457450"/>
              <a:gd name="connsiteY3403" fmla="*/ 2088071 h 2181225"/>
              <a:gd name="connsiteX3404" fmla="*/ 1871472 w 2457450"/>
              <a:gd name="connsiteY3404" fmla="*/ 2088261 h 2181225"/>
              <a:gd name="connsiteX3405" fmla="*/ 1816799 w 2457450"/>
              <a:gd name="connsiteY3405" fmla="*/ 2107787 h 2181225"/>
              <a:gd name="connsiteX3406" fmla="*/ 1818037 w 2457450"/>
              <a:gd name="connsiteY3406" fmla="*/ 2106549 h 2181225"/>
              <a:gd name="connsiteX3407" fmla="*/ 1816799 w 2457450"/>
              <a:gd name="connsiteY3407" fmla="*/ 2105311 h 2181225"/>
              <a:gd name="connsiteX3408" fmla="*/ 1815560 w 2457450"/>
              <a:gd name="connsiteY3408" fmla="*/ 2106549 h 2181225"/>
              <a:gd name="connsiteX3409" fmla="*/ 1816799 w 2457450"/>
              <a:gd name="connsiteY3409" fmla="*/ 2107787 h 2181225"/>
              <a:gd name="connsiteX3410" fmla="*/ 1592199 w 2457450"/>
              <a:gd name="connsiteY3410" fmla="*/ 2158460 h 2181225"/>
              <a:gd name="connsiteX3411" fmla="*/ 1592866 w 2457450"/>
              <a:gd name="connsiteY3411" fmla="*/ 2157794 h 2181225"/>
              <a:gd name="connsiteX3412" fmla="*/ 1592199 w 2457450"/>
              <a:gd name="connsiteY3412" fmla="*/ 2157127 h 2181225"/>
              <a:gd name="connsiteX3413" fmla="*/ 1591532 w 2457450"/>
              <a:gd name="connsiteY3413" fmla="*/ 2157794 h 2181225"/>
              <a:gd name="connsiteX3414" fmla="*/ 1592199 w 2457450"/>
              <a:gd name="connsiteY3414" fmla="*/ 2158460 h 2181225"/>
              <a:gd name="connsiteX3415" fmla="*/ 1534954 w 2457450"/>
              <a:gd name="connsiteY3415" fmla="*/ 2165509 h 2181225"/>
              <a:gd name="connsiteX3416" fmla="*/ 1535621 w 2457450"/>
              <a:gd name="connsiteY3416" fmla="*/ 2164842 h 2181225"/>
              <a:gd name="connsiteX3417" fmla="*/ 1534954 w 2457450"/>
              <a:gd name="connsiteY3417" fmla="*/ 2164175 h 2181225"/>
              <a:gd name="connsiteX3418" fmla="*/ 1534287 w 2457450"/>
              <a:gd name="connsiteY3418" fmla="*/ 2164842 h 2181225"/>
              <a:gd name="connsiteX3419" fmla="*/ 1534954 w 2457450"/>
              <a:gd name="connsiteY3419" fmla="*/ 2165509 h 2181225"/>
              <a:gd name="connsiteX3420" fmla="*/ 1477518 w 2457450"/>
              <a:gd name="connsiteY3420" fmla="*/ 2171700 h 2181225"/>
              <a:gd name="connsiteX3421" fmla="*/ 1479614 w 2457450"/>
              <a:gd name="connsiteY3421" fmla="*/ 2169605 h 2181225"/>
              <a:gd name="connsiteX3422" fmla="*/ 1477518 w 2457450"/>
              <a:gd name="connsiteY3422" fmla="*/ 2167509 h 2181225"/>
              <a:gd name="connsiteX3423" fmla="*/ 1475423 w 2457450"/>
              <a:gd name="connsiteY3423" fmla="*/ 2169605 h 2181225"/>
              <a:gd name="connsiteX3424" fmla="*/ 1477518 w 2457450"/>
              <a:gd name="connsiteY3424" fmla="*/ 2171700 h 2181225"/>
              <a:gd name="connsiteX3425" fmla="*/ 1419892 w 2457450"/>
              <a:gd name="connsiteY3425" fmla="*/ 2178558 h 2181225"/>
              <a:gd name="connsiteX3426" fmla="*/ 1426464 w 2457450"/>
              <a:gd name="connsiteY3426" fmla="*/ 2171891 h 2181225"/>
              <a:gd name="connsiteX3427" fmla="*/ 1419892 w 2457450"/>
              <a:gd name="connsiteY3427" fmla="*/ 2165223 h 2181225"/>
              <a:gd name="connsiteX3428" fmla="*/ 1413224 w 2457450"/>
              <a:gd name="connsiteY3428" fmla="*/ 2171891 h 2181225"/>
              <a:gd name="connsiteX3429" fmla="*/ 1419892 w 2457450"/>
              <a:gd name="connsiteY3429" fmla="*/ 2178558 h 2181225"/>
              <a:gd name="connsiteX3430" fmla="*/ 1362266 w 2457450"/>
              <a:gd name="connsiteY3430" fmla="*/ 2178558 h 2181225"/>
              <a:gd name="connsiteX3431" fmla="*/ 1368933 w 2457450"/>
              <a:gd name="connsiteY3431" fmla="*/ 2171891 h 2181225"/>
              <a:gd name="connsiteX3432" fmla="*/ 1362266 w 2457450"/>
              <a:gd name="connsiteY3432" fmla="*/ 2165223 h 2181225"/>
              <a:gd name="connsiteX3433" fmla="*/ 1355598 w 2457450"/>
              <a:gd name="connsiteY3433" fmla="*/ 2171891 h 2181225"/>
              <a:gd name="connsiteX3434" fmla="*/ 1362266 w 2457450"/>
              <a:gd name="connsiteY3434" fmla="*/ 2178558 h 2181225"/>
              <a:gd name="connsiteX3435" fmla="*/ 1304639 w 2457450"/>
              <a:gd name="connsiteY3435" fmla="*/ 2174939 h 2181225"/>
              <a:gd name="connsiteX3436" fmla="*/ 1309973 w 2457450"/>
              <a:gd name="connsiteY3436" fmla="*/ 2169605 h 2181225"/>
              <a:gd name="connsiteX3437" fmla="*/ 1304639 w 2457450"/>
              <a:gd name="connsiteY3437" fmla="*/ 2164271 h 2181225"/>
              <a:gd name="connsiteX3438" fmla="*/ 1299305 w 2457450"/>
              <a:gd name="connsiteY3438" fmla="*/ 2169605 h 2181225"/>
              <a:gd name="connsiteX3439" fmla="*/ 1304639 w 2457450"/>
              <a:gd name="connsiteY3439" fmla="*/ 2174939 h 2181225"/>
              <a:gd name="connsiteX3440" fmla="*/ 1247108 w 2457450"/>
              <a:gd name="connsiteY3440" fmla="*/ 2170176 h 2181225"/>
              <a:gd name="connsiteX3441" fmla="*/ 1252442 w 2457450"/>
              <a:gd name="connsiteY3441" fmla="*/ 2164842 h 2181225"/>
              <a:gd name="connsiteX3442" fmla="*/ 1247108 w 2457450"/>
              <a:gd name="connsiteY3442" fmla="*/ 2159508 h 2181225"/>
              <a:gd name="connsiteX3443" fmla="*/ 1241774 w 2457450"/>
              <a:gd name="connsiteY3443" fmla="*/ 2164842 h 2181225"/>
              <a:gd name="connsiteX3444" fmla="*/ 1247108 w 2457450"/>
              <a:gd name="connsiteY3444" fmla="*/ 2170176 h 2181225"/>
              <a:gd name="connsiteX3445" fmla="*/ 1189958 w 2457450"/>
              <a:gd name="connsiteY3445" fmla="*/ 2163794 h 2181225"/>
              <a:gd name="connsiteX3446" fmla="*/ 1195959 w 2457450"/>
              <a:gd name="connsiteY3446" fmla="*/ 2157794 h 2181225"/>
              <a:gd name="connsiteX3447" fmla="*/ 1189958 w 2457450"/>
              <a:gd name="connsiteY3447" fmla="*/ 2151793 h 2181225"/>
              <a:gd name="connsiteX3448" fmla="*/ 1183958 w 2457450"/>
              <a:gd name="connsiteY3448" fmla="*/ 2157794 h 2181225"/>
              <a:gd name="connsiteX3449" fmla="*/ 1189958 w 2457450"/>
              <a:gd name="connsiteY3449" fmla="*/ 2163794 h 2181225"/>
              <a:gd name="connsiteX3450" fmla="*/ 1132999 w 2457450"/>
              <a:gd name="connsiteY3450" fmla="*/ 2156174 h 2181225"/>
              <a:gd name="connsiteX3451" fmla="*/ 1140714 w 2457450"/>
              <a:gd name="connsiteY3451" fmla="*/ 2148459 h 2181225"/>
              <a:gd name="connsiteX3452" fmla="*/ 1132999 w 2457450"/>
              <a:gd name="connsiteY3452" fmla="*/ 2140744 h 2181225"/>
              <a:gd name="connsiteX3453" fmla="*/ 1125284 w 2457450"/>
              <a:gd name="connsiteY3453" fmla="*/ 2148459 h 2181225"/>
              <a:gd name="connsiteX3454" fmla="*/ 1132999 w 2457450"/>
              <a:gd name="connsiteY3454" fmla="*/ 2156174 h 2181225"/>
              <a:gd name="connsiteX3455" fmla="*/ 1076516 w 2457450"/>
              <a:gd name="connsiteY3455" fmla="*/ 2147030 h 2181225"/>
              <a:gd name="connsiteX3456" fmla="*/ 1086803 w 2457450"/>
              <a:gd name="connsiteY3456" fmla="*/ 2136743 h 2181225"/>
              <a:gd name="connsiteX3457" fmla="*/ 1076516 w 2457450"/>
              <a:gd name="connsiteY3457" fmla="*/ 2126456 h 2181225"/>
              <a:gd name="connsiteX3458" fmla="*/ 1066229 w 2457450"/>
              <a:gd name="connsiteY3458" fmla="*/ 2136743 h 2181225"/>
              <a:gd name="connsiteX3459" fmla="*/ 1076516 w 2457450"/>
              <a:gd name="connsiteY3459" fmla="*/ 2147030 h 2181225"/>
              <a:gd name="connsiteX3460" fmla="*/ 1020604 w 2457450"/>
              <a:gd name="connsiteY3460" fmla="*/ 2129600 h 2181225"/>
              <a:gd name="connsiteX3461" fmla="*/ 1027462 w 2457450"/>
              <a:gd name="connsiteY3461" fmla="*/ 2122742 h 2181225"/>
              <a:gd name="connsiteX3462" fmla="*/ 1020604 w 2457450"/>
              <a:gd name="connsiteY3462" fmla="*/ 2115884 h 2181225"/>
              <a:gd name="connsiteX3463" fmla="*/ 1013746 w 2457450"/>
              <a:gd name="connsiteY3463" fmla="*/ 2122742 h 2181225"/>
              <a:gd name="connsiteX3464" fmla="*/ 1020604 w 2457450"/>
              <a:gd name="connsiteY3464" fmla="*/ 2129600 h 2181225"/>
              <a:gd name="connsiteX3465" fmla="*/ 965263 w 2457450"/>
              <a:gd name="connsiteY3465" fmla="*/ 2128742 h 2181225"/>
              <a:gd name="connsiteX3466" fmla="*/ 987457 w 2457450"/>
              <a:gd name="connsiteY3466" fmla="*/ 2106549 h 2181225"/>
              <a:gd name="connsiteX3467" fmla="*/ 965263 w 2457450"/>
              <a:gd name="connsiteY3467" fmla="*/ 2084356 h 2181225"/>
              <a:gd name="connsiteX3468" fmla="*/ 943070 w 2457450"/>
              <a:gd name="connsiteY3468" fmla="*/ 2106549 h 2181225"/>
              <a:gd name="connsiteX3469" fmla="*/ 965263 w 2457450"/>
              <a:gd name="connsiteY3469" fmla="*/ 2128742 h 2181225"/>
              <a:gd name="connsiteX3470" fmla="*/ 910685 w 2457450"/>
              <a:gd name="connsiteY3470" fmla="*/ 2104930 h 2181225"/>
              <a:gd name="connsiteX3471" fmla="*/ 927545 w 2457450"/>
              <a:gd name="connsiteY3471" fmla="*/ 2088071 h 2181225"/>
              <a:gd name="connsiteX3472" fmla="*/ 910685 w 2457450"/>
              <a:gd name="connsiteY3472" fmla="*/ 2071211 h 2181225"/>
              <a:gd name="connsiteX3473" fmla="*/ 893826 w 2457450"/>
              <a:gd name="connsiteY3473" fmla="*/ 2088071 h 2181225"/>
              <a:gd name="connsiteX3474" fmla="*/ 910685 w 2457450"/>
              <a:gd name="connsiteY3474" fmla="*/ 2104930 h 2181225"/>
              <a:gd name="connsiteX3475" fmla="*/ 856869 w 2457450"/>
              <a:gd name="connsiteY3475" fmla="*/ 2075498 h 2181225"/>
              <a:gd name="connsiteX3476" fmla="*/ 864965 w 2457450"/>
              <a:gd name="connsiteY3476" fmla="*/ 2067401 h 2181225"/>
              <a:gd name="connsiteX3477" fmla="*/ 856869 w 2457450"/>
              <a:gd name="connsiteY3477" fmla="*/ 2059305 h 2181225"/>
              <a:gd name="connsiteX3478" fmla="*/ 848773 w 2457450"/>
              <a:gd name="connsiteY3478" fmla="*/ 2067401 h 2181225"/>
              <a:gd name="connsiteX3479" fmla="*/ 856869 w 2457450"/>
              <a:gd name="connsiteY3479" fmla="*/ 2075498 h 2181225"/>
              <a:gd name="connsiteX3480" fmla="*/ 803910 w 2457450"/>
              <a:gd name="connsiteY3480" fmla="*/ 2067306 h 2181225"/>
              <a:gd name="connsiteX3481" fmla="*/ 826770 w 2457450"/>
              <a:gd name="connsiteY3481" fmla="*/ 2044446 h 2181225"/>
              <a:gd name="connsiteX3482" fmla="*/ 803910 w 2457450"/>
              <a:gd name="connsiteY3482" fmla="*/ 2021586 h 2181225"/>
              <a:gd name="connsiteX3483" fmla="*/ 781050 w 2457450"/>
              <a:gd name="connsiteY3483" fmla="*/ 2044446 h 2181225"/>
              <a:gd name="connsiteX3484" fmla="*/ 803910 w 2457450"/>
              <a:gd name="connsiteY3484" fmla="*/ 2067306 h 2181225"/>
              <a:gd name="connsiteX3485" fmla="*/ 751999 w 2457450"/>
              <a:gd name="connsiteY3485" fmla="*/ 2038255 h 2181225"/>
              <a:gd name="connsiteX3486" fmla="*/ 770763 w 2457450"/>
              <a:gd name="connsiteY3486" fmla="*/ 2019491 h 2181225"/>
              <a:gd name="connsiteX3487" fmla="*/ 751999 w 2457450"/>
              <a:gd name="connsiteY3487" fmla="*/ 2000631 h 2181225"/>
              <a:gd name="connsiteX3488" fmla="*/ 733235 w 2457450"/>
              <a:gd name="connsiteY3488" fmla="*/ 2019491 h 2181225"/>
              <a:gd name="connsiteX3489" fmla="*/ 751999 w 2457450"/>
              <a:gd name="connsiteY3489" fmla="*/ 2038255 h 2181225"/>
              <a:gd name="connsiteX3490" fmla="*/ 701135 w 2457450"/>
              <a:gd name="connsiteY3490" fmla="*/ 1998536 h 2181225"/>
              <a:gd name="connsiteX3491" fmla="*/ 707327 w 2457450"/>
              <a:gd name="connsiteY3491" fmla="*/ 1992344 h 2181225"/>
              <a:gd name="connsiteX3492" fmla="*/ 701135 w 2457450"/>
              <a:gd name="connsiteY3492" fmla="*/ 1986153 h 2181225"/>
              <a:gd name="connsiteX3493" fmla="*/ 694944 w 2457450"/>
              <a:gd name="connsiteY3493" fmla="*/ 1992344 h 2181225"/>
              <a:gd name="connsiteX3494" fmla="*/ 701135 w 2457450"/>
              <a:gd name="connsiteY3494" fmla="*/ 1998536 h 2181225"/>
              <a:gd name="connsiteX3495" fmla="*/ 651320 w 2457450"/>
              <a:gd name="connsiteY3495" fmla="*/ 1974914 h 2181225"/>
              <a:gd name="connsiteX3496" fmla="*/ 663035 w 2457450"/>
              <a:gd name="connsiteY3496" fmla="*/ 1963198 h 2181225"/>
              <a:gd name="connsiteX3497" fmla="*/ 651320 w 2457450"/>
              <a:gd name="connsiteY3497" fmla="*/ 1951482 h 2181225"/>
              <a:gd name="connsiteX3498" fmla="*/ 639509 w 2457450"/>
              <a:gd name="connsiteY3498" fmla="*/ 1963198 h 2181225"/>
              <a:gd name="connsiteX3499" fmla="*/ 651320 w 2457450"/>
              <a:gd name="connsiteY3499" fmla="*/ 1974914 h 2181225"/>
              <a:gd name="connsiteX3500" fmla="*/ 602837 w 2457450"/>
              <a:gd name="connsiteY3500" fmla="*/ 1934813 h 2181225"/>
              <a:gd name="connsiteX3501" fmla="*/ 605600 w 2457450"/>
              <a:gd name="connsiteY3501" fmla="*/ 1932051 h 2181225"/>
              <a:gd name="connsiteX3502" fmla="*/ 602837 w 2457450"/>
              <a:gd name="connsiteY3502" fmla="*/ 1929289 h 2181225"/>
              <a:gd name="connsiteX3503" fmla="*/ 600075 w 2457450"/>
              <a:gd name="connsiteY3503" fmla="*/ 1932051 h 2181225"/>
              <a:gd name="connsiteX3504" fmla="*/ 602837 w 2457450"/>
              <a:gd name="connsiteY3504" fmla="*/ 1934813 h 2181225"/>
              <a:gd name="connsiteX3505" fmla="*/ 555689 w 2457450"/>
              <a:gd name="connsiteY3505" fmla="*/ 1918526 h 2181225"/>
              <a:gd name="connsiteX3506" fmla="*/ 575310 w 2457450"/>
              <a:gd name="connsiteY3506" fmla="*/ 1898904 h 2181225"/>
              <a:gd name="connsiteX3507" fmla="*/ 555689 w 2457450"/>
              <a:gd name="connsiteY3507" fmla="*/ 1879283 h 2181225"/>
              <a:gd name="connsiteX3508" fmla="*/ 535972 w 2457450"/>
              <a:gd name="connsiteY3508" fmla="*/ 1898904 h 2181225"/>
              <a:gd name="connsiteX3509" fmla="*/ 555689 w 2457450"/>
              <a:gd name="connsiteY3509" fmla="*/ 1918526 h 2181225"/>
              <a:gd name="connsiteX3510" fmla="*/ 509873 w 2457450"/>
              <a:gd name="connsiteY3510" fmla="*/ 1875187 h 2181225"/>
              <a:gd name="connsiteX3511" fmla="*/ 521208 w 2457450"/>
              <a:gd name="connsiteY3511" fmla="*/ 1863852 h 2181225"/>
              <a:gd name="connsiteX3512" fmla="*/ 509873 w 2457450"/>
              <a:gd name="connsiteY3512" fmla="*/ 1852517 h 2181225"/>
              <a:gd name="connsiteX3513" fmla="*/ 498539 w 2457450"/>
              <a:gd name="connsiteY3513" fmla="*/ 1863852 h 2181225"/>
              <a:gd name="connsiteX3514" fmla="*/ 509873 w 2457450"/>
              <a:gd name="connsiteY3514" fmla="*/ 1875187 h 2181225"/>
              <a:gd name="connsiteX3515" fmla="*/ 465487 w 2457450"/>
              <a:gd name="connsiteY3515" fmla="*/ 1840039 h 2181225"/>
              <a:gd name="connsiteX3516" fmla="*/ 478536 w 2457450"/>
              <a:gd name="connsiteY3516" fmla="*/ 1826990 h 2181225"/>
              <a:gd name="connsiteX3517" fmla="*/ 465487 w 2457450"/>
              <a:gd name="connsiteY3517" fmla="*/ 1813941 h 2181225"/>
              <a:gd name="connsiteX3518" fmla="*/ 452438 w 2457450"/>
              <a:gd name="connsiteY3518" fmla="*/ 1826990 h 2181225"/>
              <a:gd name="connsiteX3519" fmla="*/ 465487 w 2457450"/>
              <a:gd name="connsiteY3519" fmla="*/ 1840039 h 2181225"/>
              <a:gd name="connsiteX3520" fmla="*/ 422720 w 2457450"/>
              <a:gd name="connsiteY3520" fmla="*/ 1807178 h 2181225"/>
              <a:gd name="connsiteX3521" fmla="*/ 441484 w 2457450"/>
              <a:gd name="connsiteY3521" fmla="*/ 1788319 h 2181225"/>
              <a:gd name="connsiteX3522" fmla="*/ 422720 w 2457450"/>
              <a:gd name="connsiteY3522" fmla="*/ 1769459 h 2181225"/>
              <a:gd name="connsiteX3523" fmla="*/ 403955 w 2457450"/>
              <a:gd name="connsiteY3523" fmla="*/ 1788319 h 2181225"/>
              <a:gd name="connsiteX3524" fmla="*/ 422720 w 2457450"/>
              <a:gd name="connsiteY3524" fmla="*/ 1807178 h 2181225"/>
              <a:gd name="connsiteX3525" fmla="*/ 381476 w 2457450"/>
              <a:gd name="connsiteY3525" fmla="*/ 1752886 h 2181225"/>
              <a:gd name="connsiteX3526" fmla="*/ 386429 w 2457450"/>
              <a:gd name="connsiteY3526" fmla="*/ 1747933 h 2181225"/>
              <a:gd name="connsiteX3527" fmla="*/ 381476 w 2457450"/>
              <a:gd name="connsiteY3527" fmla="*/ 1742980 h 2181225"/>
              <a:gd name="connsiteX3528" fmla="*/ 376523 w 2457450"/>
              <a:gd name="connsiteY3528" fmla="*/ 1747933 h 2181225"/>
              <a:gd name="connsiteX3529" fmla="*/ 381476 w 2457450"/>
              <a:gd name="connsiteY3529" fmla="*/ 1752886 h 2181225"/>
              <a:gd name="connsiteX3530" fmla="*/ 342043 w 2457450"/>
              <a:gd name="connsiteY3530" fmla="*/ 1707452 h 2181225"/>
              <a:gd name="connsiteX3531" fmla="*/ 343567 w 2457450"/>
              <a:gd name="connsiteY3531" fmla="*/ 1705928 h 2181225"/>
              <a:gd name="connsiteX3532" fmla="*/ 342043 w 2457450"/>
              <a:gd name="connsiteY3532" fmla="*/ 1704404 h 2181225"/>
              <a:gd name="connsiteX3533" fmla="*/ 340519 w 2457450"/>
              <a:gd name="connsiteY3533" fmla="*/ 1705928 h 2181225"/>
              <a:gd name="connsiteX3534" fmla="*/ 342043 w 2457450"/>
              <a:gd name="connsiteY3534" fmla="*/ 1707452 h 2181225"/>
              <a:gd name="connsiteX3535" fmla="*/ 304229 w 2457450"/>
              <a:gd name="connsiteY3535" fmla="*/ 1669923 h 2181225"/>
              <a:gd name="connsiteX3536" fmla="*/ 311753 w 2457450"/>
              <a:gd name="connsiteY3536" fmla="*/ 1662398 h 2181225"/>
              <a:gd name="connsiteX3537" fmla="*/ 304229 w 2457450"/>
              <a:gd name="connsiteY3537" fmla="*/ 1654874 h 2181225"/>
              <a:gd name="connsiteX3538" fmla="*/ 296704 w 2457450"/>
              <a:gd name="connsiteY3538" fmla="*/ 1662398 h 2181225"/>
              <a:gd name="connsiteX3539" fmla="*/ 304229 w 2457450"/>
              <a:gd name="connsiteY3539" fmla="*/ 1669923 h 2181225"/>
              <a:gd name="connsiteX3540" fmla="*/ 268319 w 2457450"/>
              <a:gd name="connsiteY3540" fmla="*/ 1617536 h 2181225"/>
              <a:gd name="connsiteX3541" fmla="*/ 268510 w 2457450"/>
              <a:gd name="connsiteY3541" fmla="*/ 1617345 h 2181225"/>
              <a:gd name="connsiteX3542" fmla="*/ 268319 w 2457450"/>
              <a:gd name="connsiteY3542" fmla="*/ 1617155 h 2181225"/>
              <a:gd name="connsiteX3543" fmla="*/ 268129 w 2457450"/>
              <a:gd name="connsiteY3543" fmla="*/ 1617345 h 2181225"/>
              <a:gd name="connsiteX3544" fmla="*/ 268319 w 2457450"/>
              <a:gd name="connsiteY3544" fmla="*/ 1617536 h 2181225"/>
              <a:gd name="connsiteX3545" fmla="*/ 234220 w 2457450"/>
              <a:gd name="connsiteY3545" fmla="*/ 1572768 h 2181225"/>
              <a:gd name="connsiteX3546" fmla="*/ 236125 w 2457450"/>
              <a:gd name="connsiteY3546" fmla="*/ 1570863 h 2181225"/>
              <a:gd name="connsiteX3547" fmla="*/ 234220 w 2457450"/>
              <a:gd name="connsiteY3547" fmla="*/ 1568958 h 2181225"/>
              <a:gd name="connsiteX3548" fmla="*/ 232315 w 2457450"/>
              <a:gd name="connsiteY3548" fmla="*/ 1570863 h 2181225"/>
              <a:gd name="connsiteX3549" fmla="*/ 234220 w 2457450"/>
              <a:gd name="connsiteY3549" fmla="*/ 1572768 h 2181225"/>
              <a:gd name="connsiteX3550" fmla="*/ 202025 w 2457450"/>
              <a:gd name="connsiteY3550" fmla="*/ 1523619 h 2181225"/>
              <a:gd name="connsiteX3551" fmla="*/ 202692 w 2457450"/>
              <a:gd name="connsiteY3551" fmla="*/ 1522952 h 2181225"/>
              <a:gd name="connsiteX3552" fmla="*/ 202025 w 2457450"/>
              <a:gd name="connsiteY3552" fmla="*/ 1522286 h 2181225"/>
              <a:gd name="connsiteX3553" fmla="*/ 201359 w 2457450"/>
              <a:gd name="connsiteY3553" fmla="*/ 1522952 h 2181225"/>
              <a:gd name="connsiteX3554" fmla="*/ 202025 w 2457450"/>
              <a:gd name="connsiteY3554" fmla="*/ 1523619 h 2181225"/>
              <a:gd name="connsiteX3555" fmla="*/ 171831 w 2457450"/>
              <a:gd name="connsiteY3555" fmla="*/ 1474470 h 2181225"/>
              <a:gd name="connsiteX3556" fmla="*/ 172498 w 2457450"/>
              <a:gd name="connsiteY3556" fmla="*/ 1473803 h 2181225"/>
              <a:gd name="connsiteX3557" fmla="*/ 171831 w 2457450"/>
              <a:gd name="connsiteY3557" fmla="*/ 1473137 h 2181225"/>
              <a:gd name="connsiteX3558" fmla="*/ 171164 w 2457450"/>
              <a:gd name="connsiteY3558" fmla="*/ 1473803 h 2181225"/>
              <a:gd name="connsiteX3559" fmla="*/ 171831 w 2457450"/>
              <a:gd name="connsiteY3559" fmla="*/ 1474470 h 2181225"/>
              <a:gd name="connsiteX3560" fmla="*/ 93726 w 2457450"/>
              <a:gd name="connsiteY3560" fmla="*/ 1319784 h 2181225"/>
              <a:gd name="connsiteX3561" fmla="*/ 93917 w 2457450"/>
              <a:gd name="connsiteY3561" fmla="*/ 1319593 h 2181225"/>
              <a:gd name="connsiteX3562" fmla="*/ 93726 w 2457450"/>
              <a:gd name="connsiteY3562" fmla="*/ 1319403 h 2181225"/>
              <a:gd name="connsiteX3563" fmla="*/ 93536 w 2457450"/>
              <a:gd name="connsiteY3563" fmla="*/ 1319593 h 2181225"/>
              <a:gd name="connsiteX3564" fmla="*/ 93726 w 2457450"/>
              <a:gd name="connsiteY3564" fmla="*/ 1319784 h 2181225"/>
              <a:gd name="connsiteX3565" fmla="*/ 950881 w 2457450"/>
              <a:gd name="connsiteY3565" fmla="*/ 2171319 h 2181225"/>
              <a:gd name="connsiteX3566" fmla="*/ 952786 w 2457450"/>
              <a:gd name="connsiteY3566" fmla="*/ 2169414 h 2181225"/>
              <a:gd name="connsiteX3567" fmla="*/ 950881 w 2457450"/>
              <a:gd name="connsiteY3567" fmla="*/ 2167509 h 2181225"/>
              <a:gd name="connsiteX3568" fmla="*/ 948976 w 2457450"/>
              <a:gd name="connsiteY3568" fmla="*/ 2169414 h 2181225"/>
              <a:gd name="connsiteX3569" fmla="*/ 950881 w 2457450"/>
              <a:gd name="connsiteY3569" fmla="*/ 2171319 h 2181225"/>
              <a:gd name="connsiteX3570" fmla="*/ 896207 w 2457450"/>
              <a:gd name="connsiteY3570" fmla="*/ 2151793 h 2181225"/>
              <a:gd name="connsiteX3571" fmla="*/ 896874 w 2457450"/>
              <a:gd name="connsiteY3571" fmla="*/ 2151126 h 2181225"/>
              <a:gd name="connsiteX3572" fmla="*/ 896207 w 2457450"/>
              <a:gd name="connsiteY3572" fmla="*/ 2150459 h 2181225"/>
              <a:gd name="connsiteX3573" fmla="*/ 895540 w 2457450"/>
              <a:gd name="connsiteY3573" fmla="*/ 2151126 h 2181225"/>
              <a:gd name="connsiteX3574" fmla="*/ 896207 w 2457450"/>
              <a:gd name="connsiteY3574" fmla="*/ 2151793 h 2181225"/>
              <a:gd name="connsiteX3575" fmla="*/ 842296 w 2457450"/>
              <a:gd name="connsiteY3575" fmla="*/ 2130933 h 2181225"/>
              <a:gd name="connsiteX3576" fmla="*/ 842486 w 2457450"/>
              <a:gd name="connsiteY3576" fmla="*/ 2130743 h 2181225"/>
              <a:gd name="connsiteX3577" fmla="*/ 842296 w 2457450"/>
              <a:gd name="connsiteY3577" fmla="*/ 2130552 h 2181225"/>
              <a:gd name="connsiteX3578" fmla="*/ 842105 w 2457450"/>
              <a:gd name="connsiteY3578" fmla="*/ 2130743 h 2181225"/>
              <a:gd name="connsiteX3579" fmla="*/ 842296 w 2457450"/>
              <a:gd name="connsiteY3579" fmla="*/ 2130933 h 2181225"/>
              <a:gd name="connsiteX3580" fmla="*/ 789146 w 2457450"/>
              <a:gd name="connsiteY3580" fmla="*/ 2109788 h 2181225"/>
              <a:gd name="connsiteX3581" fmla="*/ 790670 w 2457450"/>
              <a:gd name="connsiteY3581" fmla="*/ 2108264 h 2181225"/>
              <a:gd name="connsiteX3582" fmla="*/ 789146 w 2457450"/>
              <a:gd name="connsiteY3582" fmla="*/ 2106740 h 2181225"/>
              <a:gd name="connsiteX3583" fmla="*/ 787622 w 2457450"/>
              <a:gd name="connsiteY3583" fmla="*/ 2108264 h 2181225"/>
              <a:gd name="connsiteX3584" fmla="*/ 789146 w 2457450"/>
              <a:gd name="connsiteY3584" fmla="*/ 2109788 h 2181225"/>
              <a:gd name="connsiteX3585" fmla="*/ 736949 w 2457450"/>
              <a:gd name="connsiteY3585" fmla="*/ 2085308 h 2181225"/>
              <a:gd name="connsiteX3586" fmla="*/ 738473 w 2457450"/>
              <a:gd name="connsiteY3586" fmla="*/ 2083784 h 2181225"/>
              <a:gd name="connsiteX3587" fmla="*/ 736949 w 2457450"/>
              <a:gd name="connsiteY3587" fmla="*/ 2082260 h 2181225"/>
              <a:gd name="connsiteX3588" fmla="*/ 735425 w 2457450"/>
              <a:gd name="connsiteY3588" fmla="*/ 2083784 h 2181225"/>
              <a:gd name="connsiteX3589" fmla="*/ 736949 w 2457450"/>
              <a:gd name="connsiteY3589" fmla="*/ 2085308 h 2181225"/>
              <a:gd name="connsiteX3590" fmla="*/ 685800 w 2457450"/>
              <a:gd name="connsiteY3590" fmla="*/ 2057495 h 2181225"/>
              <a:gd name="connsiteX3591" fmla="*/ 685990 w 2457450"/>
              <a:gd name="connsiteY3591" fmla="*/ 2057305 h 2181225"/>
              <a:gd name="connsiteX3592" fmla="*/ 685800 w 2457450"/>
              <a:gd name="connsiteY3592" fmla="*/ 2057114 h 2181225"/>
              <a:gd name="connsiteX3593" fmla="*/ 685610 w 2457450"/>
              <a:gd name="connsiteY3593" fmla="*/ 2057305 h 2181225"/>
              <a:gd name="connsiteX3594" fmla="*/ 685800 w 2457450"/>
              <a:gd name="connsiteY3594" fmla="*/ 2057495 h 2181225"/>
              <a:gd name="connsiteX3595" fmla="*/ 635699 w 2457450"/>
              <a:gd name="connsiteY3595" fmla="*/ 2030063 h 2181225"/>
              <a:gd name="connsiteX3596" fmla="*/ 636937 w 2457450"/>
              <a:gd name="connsiteY3596" fmla="*/ 2028825 h 2181225"/>
              <a:gd name="connsiteX3597" fmla="*/ 635699 w 2457450"/>
              <a:gd name="connsiteY3597" fmla="*/ 2027587 h 2181225"/>
              <a:gd name="connsiteX3598" fmla="*/ 634365 w 2457450"/>
              <a:gd name="connsiteY3598" fmla="*/ 2028825 h 2181225"/>
              <a:gd name="connsiteX3599" fmla="*/ 635699 w 2457450"/>
              <a:gd name="connsiteY3599" fmla="*/ 2030063 h 2181225"/>
              <a:gd name="connsiteX3600" fmla="*/ 586645 w 2457450"/>
              <a:gd name="connsiteY3600" fmla="*/ 1998917 h 2181225"/>
              <a:gd name="connsiteX3601" fmla="*/ 587312 w 2457450"/>
              <a:gd name="connsiteY3601" fmla="*/ 1998250 h 2181225"/>
              <a:gd name="connsiteX3602" fmla="*/ 586645 w 2457450"/>
              <a:gd name="connsiteY3602" fmla="*/ 1997583 h 2181225"/>
              <a:gd name="connsiteX3603" fmla="*/ 585978 w 2457450"/>
              <a:gd name="connsiteY3603" fmla="*/ 1998250 h 2181225"/>
              <a:gd name="connsiteX3604" fmla="*/ 586645 w 2457450"/>
              <a:gd name="connsiteY3604" fmla="*/ 1998917 h 2181225"/>
              <a:gd name="connsiteX3605" fmla="*/ 538925 w 2457450"/>
              <a:gd name="connsiteY3605" fmla="*/ 1966627 h 2181225"/>
              <a:gd name="connsiteX3606" fmla="*/ 539591 w 2457450"/>
              <a:gd name="connsiteY3606" fmla="*/ 1965960 h 2181225"/>
              <a:gd name="connsiteX3607" fmla="*/ 538925 w 2457450"/>
              <a:gd name="connsiteY3607" fmla="*/ 1965293 h 2181225"/>
              <a:gd name="connsiteX3608" fmla="*/ 538258 w 2457450"/>
              <a:gd name="connsiteY3608" fmla="*/ 1965960 h 2181225"/>
              <a:gd name="connsiteX3609" fmla="*/ 538925 w 2457450"/>
              <a:gd name="connsiteY3609" fmla="*/ 1966627 h 2181225"/>
              <a:gd name="connsiteX3610" fmla="*/ 492538 w 2457450"/>
              <a:gd name="connsiteY3610" fmla="*/ 1932432 h 2181225"/>
              <a:gd name="connsiteX3611" fmla="*/ 493205 w 2457450"/>
              <a:gd name="connsiteY3611" fmla="*/ 1931765 h 2181225"/>
              <a:gd name="connsiteX3612" fmla="*/ 492538 w 2457450"/>
              <a:gd name="connsiteY3612" fmla="*/ 1931099 h 2181225"/>
              <a:gd name="connsiteX3613" fmla="*/ 491871 w 2457450"/>
              <a:gd name="connsiteY3613" fmla="*/ 1931765 h 2181225"/>
              <a:gd name="connsiteX3614" fmla="*/ 492538 w 2457450"/>
              <a:gd name="connsiteY3614" fmla="*/ 1932432 h 2181225"/>
              <a:gd name="connsiteX3615" fmla="*/ 447389 w 2457450"/>
              <a:gd name="connsiteY3615" fmla="*/ 1897189 h 2181225"/>
              <a:gd name="connsiteX3616" fmla="*/ 448628 w 2457450"/>
              <a:gd name="connsiteY3616" fmla="*/ 1895951 h 2181225"/>
              <a:gd name="connsiteX3617" fmla="*/ 447389 w 2457450"/>
              <a:gd name="connsiteY3617" fmla="*/ 1894713 h 2181225"/>
              <a:gd name="connsiteX3618" fmla="*/ 446151 w 2457450"/>
              <a:gd name="connsiteY3618" fmla="*/ 1895951 h 2181225"/>
              <a:gd name="connsiteX3619" fmla="*/ 447389 w 2457450"/>
              <a:gd name="connsiteY3619" fmla="*/ 1897189 h 2181225"/>
              <a:gd name="connsiteX3620" fmla="*/ 403765 w 2457450"/>
              <a:gd name="connsiteY3620" fmla="*/ 1858423 h 2181225"/>
              <a:gd name="connsiteX3621" fmla="*/ 403955 w 2457450"/>
              <a:gd name="connsiteY3621" fmla="*/ 1858232 h 2181225"/>
              <a:gd name="connsiteX3622" fmla="*/ 403765 w 2457450"/>
              <a:gd name="connsiteY3622" fmla="*/ 1858042 h 2181225"/>
              <a:gd name="connsiteX3623" fmla="*/ 403574 w 2457450"/>
              <a:gd name="connsiteY3623" fmla="*/ 1858232 h 2181225"/>
              <a:gd name="connsiteX3624" fmla="*/ 403765 w 2457450"/>
              <a:gd name="connsiteY3624" fmla="*/ 1858423 h 2181225"/>
              <a:gd name="connsiteX3625" fmla="*/ 361569 w 2457450"/>
              <a:gd name="connsiteY3625" fmla="*/ 1819085 h 2181225"/>
              <a:gd name="connsiteX3626" fmla="*/ 361760 w 2457450"/>
              <a:gd name="connsiteY3626" fmla="*/ 1818894 h 2181225"/>
              <a:gd name="connsiteX3627" fmla="*/ 361569 w 2457450"/>
              <a:gd name="connsiteY3627" fmla="*/ 1818704 h 2181225"/>
              <a:gd name="connsiteX3628" fmla="*/ 361379 w 2457450"/>
              <a:gd name="connsiteY3628" fmla="*/ 1818894 h 2181225"/>
              <a:gd name="connsiteX3629" fmla="*/ 361569 w 2457450"/>
              <a:gd name="connsiteY3629" fmla="*/ 1819085 h 2181225"/>
              <a:gd name="connsiteX3630" fmla="*/ 321088 w 2457450"/>
              <a:gd name="connsiteY3630" fmla="*/ 1778032 h 2181225"/>
              <a:gd name="connsiteX3631" fmla="*/ 321278 w 2457450"/>
              <a:gd name="connsiteY3631" fmla="*/ 1777841 h 2181225"/>
              <a:gd name="connsiteX3632" fmla="*/ 321088 w 2457450"/>
              <a:gd name="connsiteY3632" fmla="*/ 1777651 h 2181225"/>
              <a:gd name="connsiteX3633" fmla="*/ 320897 w 2457450"/>
              <a:gd name="connsiteY3633" fmla="*/ 1777841 h 2181225"/>
              <a:gd name="connsiteX3634" fmla="*/ 321088 w 2457450"/>
              <a:gd name="connsiteY3634" fmla="*/ 1778032 h 2181225"/>
              <a:gd name="connsiteX3635" fmla="*/ 282131 w 2457450"/>
              <a:gd name="connsiteY3635" fmla="*/ 1735550 h 2181225"/>
              <a:gd name="connsiteX3636" fmla="*/ 282321 w 2457450"/>
              <a:gd name="connsiteY3636" fmla="*/ 1735360 h 2181225"/>
              <a:gd name="connsiteX3637" fmla="*/ 282131 w 2457450"/>
              <a:gd name="connsiteY3637" fmla="*/ 1735169 h 2181225"/>
              <a:gd name="connsiteX3638" fmla="*/ 281940 w 2457450"/>
              <a:gd name="connsiteY3638" fmla="*/ 1735360 h 2181225"/>
              <a:gd name="connsiteX3639" fmla="*/ 282131 w 2457450"/>
              <a:gd name="connsiteY3639" fmla="*/ 1735550 h 2181225"/>
              <a:gd name="connsiteX3640" fmla="*/ 209360 w 2457450"/>
              <a:gd name="connsiteY3640" fmla="*/ 1646111 h 2181225"/>
              <a:gd name="connsiteX3641" fmla="*/ 209550 w 2457450"/>
              <a:gd name="connsiteY3641" fmla="*/ 1645920 h 2181225"/>
              <a:gd name="connsiteX3642" fmla="*/ 209360 w 2457450"/>
              <a:gd name="connsiteY3642" fmla="*/ 1645730 h 2181225"/>
              <a:gd name="connsiteX3643" fmla="*/ 209169 w 2457450"/>
              <a:gd name="connsiteY3643" fmla="*/ 1645920 h 2181225"/>
              <a:gd name="connsiteX3644" fmla="*/ 209360 w 2457450"/>
              <a:gd name="connsiteY3644" fmla="*/ 1646111 h 2181225"/>
              <a:gd name="connsiteX3645" fmla="*/ 722090 w 2457450"/>
              <a:gd name="connsiteY3645" fmla="*/ 2148173 h 2181225"/>
              <a:gd name="connsiteX3646" fmla="*/ 722281 w 2457450"/>
              <a:gd name="connsiteY3646" fmla="*/ 2147983 h 2181225"/>
              <a:gd name="connsiteX3647" fmla="*/ 722090 w 2457450"/>
              <a:gd name="connsiteY3647" fmla="*/ 2147792 h 2181225"/>
              <a:gd name="connsiteX3648" fmla="*/ 721900 w 2457450"/>
              <a:gd name="connsiteY3648" fmla="*/ 2147983 h 2181225"/>
              <a:gd name="connsiteX3649" fmla="*/ 722090 w 2457450"/>
              <a:gd name="connsiteY3649" fmla="*/ 2148173 h 2181225"/>
              <a:gd name="connsiteX3650" fmla="*/ 670560 w 2457450"/>
              <a:gd name="connsiteY3650" fmla="*/ 2122170 h 2181225"/>
              <a:gd name="connsiteX3651" fmla="*/ 670751 w 2457450"/>
              <a:gd name="connsiteY3651" fmla="*/ 2121980 h 2181225"/>
              <a:gd name="connsiteX3652" fmla="*/ 670560 w 2457450"/>
              <a:gd name="connsiteY3652" fmla="*/ 2121789 h 2181225"/>
              <a:gd name="connsiteX3653" fmla="*/ 670370 w 2457450"/>
              <a:gd name="connsiteY3653" fmla="*/ 2121980 h 2181225"/>
              <a:gd name="connsiteX3654" fmla="*/ 670560 w 2457450"/>
              <a:gd name="connsiteY3654" fmla="*/ 2122170 h 2181225"/>
              <a:gd name="connsiteX3655" fmla="*/ 620078 w 2457450"/>
              <a:gd name="connsiteY3655" fmla="*/ 2094357 h 2181225"/>
              <a:gd name="connsiteX3656" fmla="*/ 620268 w 2457450"/>
              <a:gd name="connsiteY3656" fmla="*/ 2094167 h 2181225"/>
              <a:gd name="connsiteX3657" fmla="*/ 620078 w 2457450"/>
              <a:gd name="connsiteY3657" fmla="*/ 2093976 h 2181225"/>
              <a:gd name="connsiteX3658" fmla="*/ 619887 w 2457450"/>
              <a:gd name="connsiteY3658" fmla="*/ 2094167 h 2181225"/>
              <a:gd name="connsiteX3659" fmla="*/ 620078 w 2457450"/>
              <a:gd name="connsiteY3659" fmla="*/ 2094357 h 2181225"/>
              <a:gd name="connsiteX3660" fmla="*/ 570738 w 2457450"/>
              <a:gd name="connsiteY3660" fmla="*/ 2064544 h 2181225"/>
              <a:gd name="connsiteX3661" fmla="*/ 570929 w 2457450"/>
              <a:gd name="connsiteY3661" fmla="*/ 2064353 h 2181225"/>
              <a:gd name="connsiteX3662" fmla="*/ 570738 w 2457450"/>
              <a:gd name="connsiteY3662" fmla="*/ 2064163 h 2181225"/>
              <a:gd name="connsiteX3663" fmla="*/ 570548 w 2457450"/>
              <a:gd name="connsiteY3663" fmla="*/ 2064353 h 2181225"/>
              <a:gd name="connsiteX3664" fmla="*/ 570738 w 2457450"/>
              <a:gd name="connsiteY3664" fmla="*/ 2064544 h 2181225"/>
              <a:gd name="connsiteX3665" fmla="*/ 522542 w 2457450"/>
              <a:gd name="connsiteY3665" fmla="*/ 2033016 h 2181225"/>
              <a:gd name="connsiteX3666" fmla="*/ 522732 w 2457450"/>
              <a:gd name="connsiteY3666" fmla="*/ 2032826 h 2181225"/>
              <a:gd name="connsiteX3667" fmla="*/ 522542 w 2457450"/>
              <a:gd name="connsiteY3667" fmla="*/ 2032635 h 2181225"/>
              <a:gd name="connsiteX3668" fmla="*/ 522351 w 2457450"/>
              <a:gd name="connsiteY3668" fmla="*/ 2032826 h 2181225"/>
              <a:gd name="connsiteX3669" fmla="*/ 522542 w 2457450"/>
              <a:gd name="connsiteY3669" fmla="*/ 2033016 h 2181225"/>
              <a:gd name="connsiteX3670" fmla="*/ 475488 w 2457450"/>
              <a:gd name="connsiteY3670" fmla="*/ 1999583 h 2181225"/>
              <a:gd name="connsiteX3671" fmla="*/ 475679 w 2457450"/>
              <a:gd name="connsiteY3671" fmla="*/ 1999393 h 2181225"/>
              <a:gd name="connsiteX3672" fmla="*/ 475488 w 2457450"/>
              <a:gd name="connsiteY3672" fmla="*/ 1999202 h 2181225"/>
              <a:gd name="connsiteX3673" fmla="*/ 475298 w 2457450"/>
              <a:gd name="connsiteY3673" fmla="*/ 1999393 h 2181225"/>
              <a:gd name="connsiteX3674" fmla="*/ 475488 w 2457450"/>
              <a:gd name="connsiteY3674" fmla="*/ 1999583 h 2181225"/>
              <a:gd name="connsiteX3675" fmla="*/ 429768 w 2457450"/>
              <a:gd name="connsiteY3675" fmla="*/ 1964531 h 2181225"/>
              <a:gd name="connsiteX3676" fmla="*/ 429959 w 2457450"/>
              <a:gd name="connsiteY3676" fmla="*/ 1964341 h 2181225"/>
              <a:gd name="connsiteX3677" fmla="*/ 429768 w 2457450"/>
              <a:gd name="connsiteY3677" fmla="*/ 1964150 h 2181225"/>
              <a:gd name="connsiteX3678" fmla="*/ 429578 w 2457450"/>
              <a:gd name="connsiteY3678" fmla="*/ 1964341 h 2181225"/>
              <a:gd name="connsiteX3679" fmla="*/ 429768 w 2457450"/>
              <a:gd name="connsiteY3679" fmla="*/ 1964531 h 2181225"/>
              <a:gd name="connsiteX3680" fmla="*/ 260794 w 2457450"/>
              <a:gd name="connsiteY3680" fmla="*/ 1807750 h 2181225"/>
              <a:gd name="connsiteX3681" fmla="*/ 260985 w 2457450"/>
              <a:gd name="connsiteY3681" fmla="*/ 1807559 h 2181225"/>
              <a:gd name="connsiteX3682" fmla="*/ 260794 w 2457450"/>
              <a:gd name="connsiteY3682" fmla="*/ 1807369 h 2181225"/>
              <a:gd name="connsiteX3683" fmla="*/ 260604 w 2457450"/>
              <a:gd name="connsiteY3683" fmla="*/ 1807559 h 2181225"/>
              <a:gd name="connsiteX3684" fmla="*/ 260794 w 2457450"/>
              <a:gd name="connsiteY3684" fmla="*/ 1807750 h 2181225"/>
              <a:gd name="connsiteX3685" fmla="*/ 222409 w 2457450"/>
              <a:gd name="connsiteY3685" fmla="*/ 1764792 h 2181225"/>
              <a:gd name="connsiteX3686" fmla="*/ 222599 w 2457450"/>
              <a:gd name="connsiteY3686" fmla="*/ 1764602 h 2181225"/>
              <a:gd name="connsiteX3687" fmla="*/ 222409 w 2457450"/>
              <a:gd name="connsiteY3687" fmla="*/ 1764411 h 2181225"/>
              <a:gd name="connsiteX3688" fmla="*/ 222218 w 2457450"/>
              <a:gd name="connsiteY3688" fmla="*/ 1764602 h 2181225"/>
              <a:gd name="connsiteX3689" fmla="*/ 222409 w 2457450"/>
              <a:gd name="connsiteY3689" fmla="*/ 1764792 h 2181225"/>
              <a:gd name="connsiteX3690" fmla="*/ 185547 w 2457450"/>
              <a:gd name="connsiteY3690" fmla="*/ 1720406 h 2181225"/>
              <a:gd name="connsiteX3691" fmla="*/ 185738 w 2457450"/>
              <a:gd name="connsiteY3691" fmla="*/ 1720215 h 2181225"/>
              <a:gd name="connsiteX3692" fmla="*/ 185547 w 2457450"/>
              <a:gd name="connsiteY3692" fmla="*/ 1720025 h 2181225"/>
              <a:gd name="connsiteX3693" fmla="*/ 185356 w 2457450"/>
              <a:gd name="connsiteY3693" fmla="*/ 1720215 h 2181225"/>
              <a:gd name="connsiteX3694" fmla="*/ 185547 w 2457450"/>
              <a:gd name="connsiteY3694" fmla="*/ 1720406 h 2181225"/>
              <a:gd name="connsiteX3695" fmla="*/ 655511 w 2457450"/>
              <a:gd name="connsiteY3695" fmla="*/ 2186845 h 2181225"/>
              <a:gd name="connsiteX3696" fmla="*/ 655701 w 2457450"/>
              <a:gd name="connsiteY3696" fmla="*/ 2186654 h 2181225"/>
              <a:gd name="connsiteX3697" fmla="*/ 655511 w 2457450"/>
              <a:gd name="connsiteY3697" fmla="*/ 2186464 h 2181225"/>
              <a:gd name="connsiteX3698" fmla="*/ 655320 w 2457450"/>
              <a:gd name="connsiteY3698" fmla="*/ 2186654 h 2181225"/>
              <a:gd name="connsiteX3699" fmla="*/ 655511 w 2457450"/>
              <a:gd name="connsiteY3699" fmla="*/ 2186845 h 2181225"/>
              <a:gd name="connsiteX3700" fmla="*/ 367284 w 2457450"/>
              <a:gd name="connsiteY3700" fmla="*/ 1997202 h 2181225"/>
              <a:gd name="connsiteX3701" fmla="*/ 368141 w 2457450"/>
              <a:gd name="connsiteY3701" fmla="*/ 1996345 h 2181225"/>
              <a:gd name="connsiteX3702" fmla="*/ 367284 w 2457450"/>
              <a:gd name="connsiteY3702" fmla="*/ 1995488 h 2181225"/>
              <a:gd name="connsiteX3703" fmla="*/ 366427 w 2457450"/>
              <a:gd name="connsiteY3703" fmla="*/ 1996345 h 2181225"/>
              <a:gd name="connsiteX3704" fmla="*/ 367284 w 2457450"/>
              <a:gd name="connsiteY3704" fmla="*/ 1997202 h 2181225"/>
              <a:gd name="connsiteX3705" fmla="*/ 200692 w 2457450"/>
              <a:gd name="connsiteY3705" fmla="*/ 1837277 h 2181225"/>
              <a:gd name="connsiteX3706" fmla="*/ 200882 w 2457450"/>
              <a:gd name="connsiteY3706" fmla="*/ 1837087 h 2181225"/>
              <a:gd name="connsiteX3707" fmla="*/ 200692 w 2457450"/>
              <a:gd name="connsiteY3707" fmla="*/ 1836896 h 2181225"/>
              <a:gd name="connsiteX3708" fmla="*/ 200501 w 2457450"/>
              <a:gd name="connsiteY3708" fmla="*/ 1837087 h 2181225"/>
              <a:gd name="connsiteX3709" fmla="*/ 200692 w 2457450"/>
              <a:gd name="connsiteY3709" fmla="*/ 1837277 h 2181225"/>
              <a:gd name="connsiteX3710" fmla="*/ 162782 w 2457450"/>
              <a:gd name="connsiteY3710" fmla="*/ 1793843 h 2181225"/>
              <a:gd name="connsiteX3711" fmla="*/ 162973 w 2457450"/>
              <a:gd name="connsiteY3711" fmla="*/ 1793653 h 2181225"/>
              <a:gd name="connsiteX3712" fmla="*/ 162782 w 2457450"/>
              <a:gd name="connsiteY3712" fmla="*/ 1793462 h 2181225"/>
              <a:gd name="connsiteX3713" fmla="*/ 162592 w 2457450"/>
              <a:gd name="connsiteY3713" fmla="*/ 1793653 h 2181225"/>
              <a:gd name="connsiteX3714" fmla="*/ 162782 w 2457450"/>
              <a:gd name="connsiteY3714" fmla="*/ 1793843 h 2181225"/>
              <a:gd name="connsiteX3715" fmla="*/ 395288 w 2457450"/>
              <a:gd name="connsiteY3715" fmla="*/ 2100167 h 2181225"/>
              <a:gd name="connsiteX3716" fmla="*/ 395478 w 2457450"/>
              <a:gd name="connsiteY3716" fmla="*/ 2099977 h 2181225"/>
              <a:gd name="connsiteX3717" fmla="*/ 395288 w 2457450"/>
              <a:gd name="connsiteY3717" fmla="*/ 2099786 h 2181225"/>
              <a:gd name="connsiteX3718" fmla="*/ 395097 w 2457450"/>
              <a:gd name="connsiteY3718" fmla="*/ 2099977 h 2181225"/>
              <a:gd name="connsiteX3719" fmla="*/ 395288 w 2457450"/>
              <a:gd name="connsiteY3719" fmla="*/ 2100167 h 2181225"/>
              <a:gd name="connsiteX3720" fmla="*/ 349663 w 2457450"/>
              <a:gd name="connsiteY3720" fmla="*/ 2064925 h 2181225"/>
              <a:gd name="connsiteX3721" fmla="*/ 349853 w 2457450"/>
              <a:gd name="connsiteY3721" fmla="*/ 2064734 h 2181225"/>
              <a:gd name="connsiteX3722" fmla="*/ 349663 w 2457450"/>
              <a:gd name="connsiteY3722" fmla="*/ 2064544 h 2181225"/>
              <a:gd name="connsiteX3723" fmla="*/ 349472 w 2457450"/>
              <a:gd name="connsiteY3723" fmla="*/ 2064734 h 2181225"/>
              <a:gd name="connsiteX3724" fmla="*/ 349663 w 2457450"/>
              <a:gd name="connsiteY3724" fmla="*/ 2064925 h 2181225"/>
              <a:gd name="connsiteX3725" fmla="*/ 32957 w 2457450"/>
              <a:gd name="connsiteY3725" fmla="*/ 1731455 h 2181225"/>
              <a:gd name="connsiteX3726" fmla="*/ 33147 w 2457450"/>
              <a:gd name="connsiteY3726" fmla="*/ 1731264 h 2181225"/>
              <a:gd name="connsiteX3727" fmla="*/ 32957 w 2457450"/>
              <a:gd name="connsiteY3727" fmla="*/ 1731074 h 2181225"/>
              <a:gd name="connsiteX3728" fmla="*/ 32766 w 2457450"/>
              <a:gd name="connsiteY3728" fmla="*/ 1731264 h 2181225"/>
              <a:gd name="connsiteX3729" fmla="*/ 32957 w 2457450"/>
              <a:gd name="connsiteY3729" fmla="*/ 1731455 h 2181225"/>
              <a:gd name="connsiteX3730" fmla="*/ 191 w 2457450"/>
              <a:gd name="connsiteY3730" fmla="*/ 1684020 h 2181225"/>
              <a:gd name="connsiteX3731" fmla="*/ 381 w 2457450"/>
              <a:gd name="connsiteY3731" fmla="*/ 1683830 h 2181225"/>
              <a:gd name="connsiteX3732" fmla="*/ 191 w 2457450"/>
              <a:gd name="connsiteY3732" fmla="*/ 1683639 h 2181225"/>
              <a:gd name="connsiteX3733" fmla="*/ 0 w 2457450"/>
              <a:gd name="connsiteY3733" fmla="*/ 1683830 h 2181225"/>
              <a:gd name="connsiteX3734" fmla="*/ 191 w 2457450"/>
              <a:gd name="connsiteY3734" fmla="*/ 168402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Lst>
            <a:rect l="l" t="t" r="r" b="b"/>
            <a:pathLst>
              <a:path w="2457450" h="2181225">
                <a:moveTo>
                  <a:pt x="1153001" y="1285875"/>
                </a:moveTo>
                <a:cubicBezTo>
                  <a:pt x="1153001" y="1285780"/>
                  <a:pt x="1153097" y="1285685"/>
                  <a:pt x="1153192" y="1285685"/>
                </a:cubicBezTo>
                <a:cubicBezTo>
                  <a:pt x="1153287" y="1285685"/>
                  <a:pt x="1153382" y="1285780"/>
                  <a:pt x="1153382" y="1285875"/>
                </a:cubicBezTo>
                <a:cubicBezTo>
                  <a:pt x="1153382" y="1285970"/>
                  <a:pt x="1153287" y="1286066"/>
                  <a:pt x="1153192" y="1286066"/>
                </a:cubicBezTo>
                <a:cubicBezTo>
                  <a:pt x="1153097" y="1286066"/>
                  <a:pt x="1153001" y="1285970"/>
                  <a:pt x="1153001" y="1285875"/>
                </a:cubicBezTo>
                <a:close/>
                <a:moveTo>
                  <a:pt x="967169" y="1152716"/>
                </a:moveTo>
                <a:cubicBezTo>
                  <a:pt x="967550" y="1152716"/>
                  <a:pt x="967835" y="1152430"/>
                  <a:pt x="967835" y="1152049"/>
                </a:cubicBezTo>
                <a:cubicBezTo>
                  <a:pt x="967835" y="1151668"/>
                  <a:pt x="967550" y="1151382"/>
                  <a:pt x="967169" y="1151382"/>
                </a:cubicBezTo>
                <a:cubicBezTo>
                  <a:pt x="966788" y="1151382"/>
                  <a:pt x="966502" y="1151668"/>
                  <a:pt x="966502" y="1152049"/>
                </a:cubicBezTo>
                <a:cubicBezTo>
                  <a:pt x="966597" y="1152430"/>
                  <a:pt x="966883" y="1152716"/>
                  <a:pt x="967169" y="1152716"/>
                </a:cubicBezTo>
                <a:close/>
                <a:moveTo>
                  <a:pt x="1834991" y="1223391"/>
                </a:moveTo>
                <a:cubicBezTo>
                  <a:pt x="1835087" y="1223391"/>
                  <a:pt x="1835182" y="1223296"/>
                  <a:pt x="1835182" y="1223201"/>
                </a:cubicBezTo>
                <a:cubicBezTo>
                  <a:pt x="1835182" y="1223105"/>
                  <a:pt x="1835087" y="1223010"/>
                  <a:pt x="1834991" y="1223010"/>
                </a:cubicBezTo>
                <a:cubicBezTo>
                  <a:pt x="1834896" y="1223010"/>
                  <a:pt x="1834801" y="1223105"/>
                  <a:pt x="1834801" y="1223201"/>
                </a:cubicBezTo>
                <a:cubicBezTo>
                  <a:pt x="1834801" y="1223296"/>
                  <a:pt x="1834896" y="1223391"/>
                  <a:pt x="1834991" y="1223391"/>
                </a:cubicBezTo>
                <a:close/>
                <a:moveTo>
                  <a:pt x="1791653" y="1261301"/>
                </a:moveTo>
                <a:cubicBezTo>
                  <a:pt x="1791748" y="1261301"/>
                  <a:pt x="1791843" y="1261205"/>
                  <a:pt x="1791843" y="1261110"/>
                </a:cubicBezTo>
                <a:cubicBezTo>
                  <a:pt x="1791843" y="1261015"/>
                  <a:pt x="1791748" y="1260920"/>
                  <a:pt x="1791653" y="1260920"/>
                </a:cubicBezTo>
                <a:cubicBezTo>
                  <a:pt x="1791557" y="1260920"/>
                  <a:pt x="1791462" y="1261015"/>
                  <a:pt x="1791462" y="1261110"/>
                </a:cubicBezTo>
                <a:cubicBezTo>
                  <a:pt x="1791367" y="1261205"/>
                  <a:pt x="1791462" y="1261301"/>
                  <a:pt x="1791653" y="1261301"/>
                </a:cubicBezTo>
                <a:close/>
                <a:moveTo>
                  <a:pt x="1744980" y="1295210"/>
                </a:moveTo>
                <a:cubicBezTo>
                  <a:pt x="1745075" y="1295210"/>
                  <a:pt x="1745171" y="1295114"/>
                  <a:pt x="1745171" y="1295019"/>
                </a:cubicBezTo>
                <a:cubicBezTo>
                  <a:pt x="1745171" y="1294924"/>
                  <a:pt x="1745075" y="1294829"/>
                  <a:pt x="1744980" y="1294829"/>
                </a:cubicBezTo>
                <a:cubicBezTo>
                  <a:pt x="1744885" y="1294829"/>
                  <a:pt x="1744789" y="1294924"/>
                  <a:pt x="1744789" y="1295019"/>
                </a:cubicBezTo>
                <a:cubicBezTo>
                  <a:pt x="1744789" y="1295114"/>
                  <a:pt x="1744885" y="1295210"/>
                  <a:pt x="1744980" y="1295210"/>
                </a:cubicBezTo>
                <a:close/>
                <a:moveTo>
                  <a:pt x="1695450" y="1324737"/>
                </a:moveTo>
                <a:cubicBezTo>
                  <a:pt x="1695545" y="1324737"/>
                  <a:pt x="1695641" y="1324642"/>
                  <a:pt x="1695641" y="1324547"/>
                </a:cubicBezTo>
                <a:cubicBezTo>
                  <a:pt x="1695641" y="1324451"/>
                  <a:pt x="1695545" y="1324356"/>
                  <a:pt x="1695450" y="1324356"/>
                </a:cubicBezTo>
                <a:cubicBezTo>
                  <a:pt x="1695355" y="1324356"/>
                  <a:pt x="1695260" y="1324451"/>
                  <a:pt x="1695260" y="1324547"/>
                </a:cubicBezTo>
                <a:cubicBezTo>
                  <a:pt x="1695260" y="1324642"/>
                  <a:pt x="1695355" y="1324737"/>
                  <a:pt x="1695450" y="1324737"/>
                </a:cubicBezTo>
                <a:close/>
                <a:moveTo>
                  <a:pt x="1643539" y="1350455"/>
                </a:moveTo>
                <a:cubicBezTo>
                  <a:pt x="1644015" y="1350455"/>
                  <a:pt x="1644396" y="1350074"/>
                  <a:pt x="1644396" y="1349597"/>
                </a:cubicBezTo>
                <a:cubicBezTo>
                  <a:pt x="1644396" y="1349121"/>
                  <a:pt x="1644015" y="1348740"/>
                  <a:pt x="1643539" y="1348740"/>
                </a:cubicBezTo>
                <a:cubicBezTo>
                  <a:pt x="1643063" y="1348740"/>
                  <a:pt x="1642682" y="1349121"/>
                  <a:pt x="1642682" y="1349597"/>
                </a:cubicBezTo>
                <a:cubicBezTo>
                  <a:pt x="1642682" y="1350074"/>
                  <a:pt x="1643063" y="1350455"/>
                  <a:pt x="1643539" y="1350455"/>
                </a:cubicBezTo>
                <a:close/>
                <a:moveTo>
                  <a:pt x="1589532" y="1370457"/>
                </a:moveTo>
                <a:cubicBezTo>
                  <a:pt x="1589913" y="1370457"/>
                  <a:pt x="1590199" y="1370171"/>
                  <a:pt x="1590199" y="1369790"/>
                </a:cubicBezTo>
                <a:cubicBezTo>
                  <a:pt x="1590199" y="1369409"/>
                  <a:pt x="1589913" y="1369124"/>
                  <a:pt x="1589532" y="1369124"/>
                </a:cubicBezTo>
                <a:cubicBezTo>
                  <a:pt x="1589151" y="1369124"/>
                  <a:pt x="1588865" y="1369409"/>
                  <a:pt x="1588865" y="1369790"/>
                </a:cubicBezTo>
                <a:cubicBezTo>
                  <a:pt x="1588961" y="1370171"/>
                  <a:pt x="1589246" y="1370457"/>
                  <a:pt x="1589532" y="1370457"/>
                </a:cubicBezTo>
                <a:close/>
                <a:moveTo>
                  <a:pt x="1534001" y="1385792"/>
                </a:moveTo>
                <a:cubicBezTo>
                  <a:pt x="1534382" y="1385792"/>
                  <a:pt x="1534668" y="1385507"/>
                  <a:pt x="1534668" y="1385126"/>
                </a:cubicBezTo>
                <a:cubicBezTo>
                  <a:pt x="1534668" y="1384745"/>
                  <a:pt x="1534382" y="1384459"/>
                  <a:pt x="1534001" y="1384459"/>
                </a:cubicBezTo>
                <a:cubicBezTo>
                  <a:pt x="1533620" y="1384459"/>
                  <a:pt x="1533335" y="1384745"/>
                  <a:pt x="1533335" y="1385126"/>
                </a:cubicBezTo>
                <a:cubicBezTo>
                  <a:pt x="1533335" y="1385507"/>
                  <a:pt x="1533620" y="1385792"/>
                  <a:pt x="1534001" y="1385792"/>
                </a:cubicBezTo>
                <a:close/>
                <a:moveTo>
                  <a:pt x="1477328" y="1396079"/>
                </a:moveTo>
                <a:cubicBezTo>
                  <a:pt x="1477709" y="1396079"/>
                  <a:pt x="1477994" y="1395793"/>
                  <a:pt x="1477994" y="1395413"/>
                </a:cubicBezTo>
                <a:cubicBezTo>
                  <a:pt x="1477994" y="1395032"/>
                  <a:pt x="1477709" y="1394746"/>
                  <a:pt x="1477328" y="1394746"/>
                </a:cubicBezTo>
                <a:cubicBezTo>
                  <a:pt x="1476947" y="1394746"/>
                  <a:pt x="1476661" y="1395032"/>
                  <a:pt x="1476661" y="1395413"/>
                </a:cubicBezTo>
                <a:cubicBezTo>
                  <a:pt x="1476661" y="1395793"/>
                  <a:pt x="1476947" y="1396079"/>
                  <a:pt x="1477328" y="1396079"/>
                </a:cubicBezTo>
                <a:close/>
                <a:moveTo>
                  <a:pt x="1419892" y="1401223"/>
                </a:moveTo>
                <a:cubicBezTo>
                  <a:pt x="1420273" y="1401223"/>
                  <a:pt x="1420559" y="1400937"/>
                  <a:pt x="1420559" y="1400556"/>
                </a:cubicBezTo>
                <a:cubicBezTo>
                  <a:pt x="1420559" y="1400175"/>
                  <a:pt x="1420273" y="1399889"/>
                  <a:pt x="1419892" y="1399889"/>
                </a:cubicBezTo>
                <a:cubicBezTo>
                  <a:pt x="1419511" y="1399889"/>
                  <a:pt x="1419225" y="1400175"/>
                  <a:pt x="1419225" y="1400556"/>
                </a:cubicBezTo>
                <a:cubicBezTo>
                  <a:pt x="1419225" y="1400937"/>
                  <a:pt x="1419511" y="1401223"/>
                  <a:pt x="1419892" y="1401223"/>
                </a:cubicBezTo>
                <a:close/>
                <a:moveTo>
                  <a:pt x="1362266" y="1401223"/>
                </a:moveTo>
                <a:cubicBezTo>
                  <a:pt x="1362647" y="1401223"/>
                  <a:pt x="1362932" y="1400937"/>
                  <a:pt x="1362932" y="1400556"/>
                </a:cubicBezTo>
                <a:cubicBezTo>
                  <a:pt x="1362932" y="1400175"/>
                  <a:pt x="1362647" y="1399889"/>
                  <a:pt x="1362266" y="1399889"/>
                </a:cubicBezTo>
                <a:cubicBezTo>
                  <a:pt x="1361885" y="1399889"/>
                  <a:pt x="1361599" y="1400175"/>
                  <a:pt x="1361599" y="1400556"/>
                </a:cubicBezTo>
                <a:cubicBezTo>
                  <a:pt x="1361599" y="1400937"/>
                  <a:pt x="1361885" y="1401223"/>
                  <a:pt x="1362266" y="1401223"/>
                </a:cubicBezTo>
                <a:close/>
                <a:moveTo>
                  <a:pt x="1304830" y="1396079"/>
                </a:moveTo>
                <a:cubicBezTo>
                  <a:pt x="1305211" y="1396079"/>
                  <a:pt x="1305497" y="1395793"/>
                  <a:pt x="1305497" y="1395413"/>
                </a:cubicBezTo>
                <a:cubicBezTo>
                  <a:pt x="1305497" y="1395032"/>
                  <a:pt x="1305211" y="1394746"/>
                  <a:pt x="1304830" y="1394746"/>
                </a:cubicBezTo>
                <a:cubicBezTo>
                  <a:pt x="1304449" y="1394746"/>
                  <a:pt x="1304163" y="1395032"/>
                  <a:pt x="1304163" y="1395413"/>
                </a:cubicBezTo>
                <a:cubicBezTo>
                  <a:pt x="1304163" y="1395793"/>
                  <a:pt x="1304449" y="1396079"/>
                  <a:pt x="1304830" y="1396079"/>
                </a:cubicBezTo>
                <a:close/>
                <a:moveTo>
                  <a:pt x="1248061" y="1385792"/>
                </a:moveTo>
                <a:cubicBezTo>
                  <a:pt x="1248442" y="1385792"/>
                  <a:pt x="1248728" y="1385507"/>
                  <a:pt x="1248728" y="1385126"/>
                </a:cubicBezTo>
                <a:cubicBezTo>
                  <a:pt x="1248728" y="1384745"/>
                  <a:pt x="1248442" y="1384459"/>
                  <a:pt x="1248061" y="1384459"/>
                </a:cubicBezTo>
                <a:cubicBezTo>
                  <a:pt x="1247680" y="1384459"/>
                  <a:pt x="1247394" y="1384745"/>
                  <a:pt x="1247394" y="1385126"/>
                </a:cubicBezTo>
                <a:cubicBezTo>
                  <a:pt x="1247489" y="1385507"/>
                  <a:pt x="1247775" y="1385792"/>
                  <a:pt x="1248061" y="1385792"/>
                </a:cubicBezTo>
                <a:close/>
                <a:moveTo>
                  <a:pt x="1192530" y="1370457"/>
                </a:moveTo>
                <a:cubicBezTo>
                  <a:pt x="1192911" y="1370457"/>
                  <a:pt x="1193197" y="1370171"/>
                  <a:pt x="1193197" y="1369790"/>
                </a:cubicBezTo>
                <a:cubicBezTo>
                  <a:pt x="1193197" y="1369409"/>
                  <a:pt x="1192911" y="1369124"/>
                  <a:pt x="1192530" y="1369124"/>
                </a:cubicBezTo>
                <a:cubicBezTo>
                  <a:pt x="1192149" y="1369124"/>
                  <a:pt x="1191863" y="1369409"/>
                  <a:pt x="1191863" y="1369790"/>
                </a:cubicBezTo>
                <a:cubicBezTo>
                  <a:pt x="1191863" y="1370171"/>
                  <a:pt x="1192149" y="1370457"/>
                  <a:pt x="1192530" y="1370457"/>
                </a:cubicBezTo>
                <a:close/>
                <a:moveTo>
                  <a:pt x="1138523" y="1350836"/>
                </a:moveTo>
                <a:cubicBezTo>
                  <a:pt x="1139190" y="1350836"/>
                  <a:pt x="1139762" y="1350264"/>
                  <a:pt x="1139762" y="1349597"/>
                </a:cubicBezTo>
                <a:cubicBezTo>
                  <a:pt x="1139762" y="1348931"/>
                  <a:pt x="1139190" y="1348359"/>
                  <a:pt x="1138523" y="1348359"/>
                </a:cubicBezTo>
                <a:cubicBezTo>
                  <a:pt x="1137857" y="1348359"/>
                  <a:pt x="1137285" y="1348931"/>
                  <a:pt x="1137285" y="1349597"/>
                </a:cubicBezTo>
                <a:cubicBezTo>
                  <a:pt x="1137285" y="1350264"/>
                  <a:pt x="1137857" y="1350836"/>
                  <a:pt x="1138523" y="1350836"/>
                </a:cubicBezTo>
                <a:close/>
                <a:moveTo>
                  <a:pt x="1086612" y="1325404"/>
                </a:moveTo>
                <a:cubicBezTo>
                  <a:pt x="1087088" y="1325404"/>
                  <a:pt x="1087469" y="1325023"/>
                  <a:pt x="1087469" y="1324547"/>
                </a:cubicBezTo>
                <a:cubicBezTo>
                  <a:pt x="1087469" y="1324070"/>
                  <a:pt x="1087088" y="1323689"/>
                  <a:pt x="1086612" y="1323689"/>
                </a:cubicBezTo>
                <a:cubicBezTo>
                  <a:pt x="1086136" y="1323689"/>
                  <a:pt x="1085755" y="1324070"/>
                  <a:pt x="1085755" y="1324547"/>
                </a:cubicBezTo>
                <a:cubicBezTo>
                  <a:pt x="1085755" y="1325023"/>
                  <a:pt x="1086136" y="1325404"/>
                  <a:pt x="1086612" y="1325404"/>
                </a:cubicBezTo>
                <a:close/>
                <a:moveTo>
                  <a:pt x="1037082" y="1296257"/>
                </a:moveTo>
                <a:cubicBezTo>
                  <a:pt x="1037844" y="1296257"/>
                  <a:pt x="1038320" y="1295686"/>
                  <a:pt x="1038320" y="1295019"/>
                </a:cubicBezTo>
                <a:cubicBezTo>
                  <a:pt x="1038320" y="1294257"/>
                  <a:pt x="1037749" y="1293686"/>
                  <a:pt x="1037082" y="1293686"/>
                </a:cubicBezTo>
                <a:cubicBezTo>
                  <a:pt x="1036415" y="1293686"/>
                  <a:pt x="1035844" y="1294257"/>
                  <a:pt x="1035844" y="1295019"/>
                </a:cubicBezTo>
                <a:cubicBezTo>
                  <a:pt x="1035844" y="1295686"/>
                  <a:pt x="1036415" y="1296257"/>
                  <a:pt x="1037082" y="1296257"/>
                </a:cubicBezTo>
                <a:close/>
                <a:moveTo>
                  <a:pt x="990505" y="1261777"/>
                </a:moveTo>
                <a:cubicBezTo>
                  <a:pt x="990886" y="1261777"/>
                  <a:pt x="991172" y="1261491"/>
                  <a:pt x="991172" y="1261110"/>
                </a:cubicBezTo>
                <a:cubicBezTo>
                  <a:pt x="991172" y="1260729"/>
                  <a:pt x="990886" y="1260443"/>
                  <a:pt x="990505" y="1260443"/>
                </a:cubicBezTo>
                <a:cubicBezTo>
                  <a:pt x="990124" y="1260443"/>
                  <a:pt x="989838" y="1260729"/>
                  <a:pt x="989838" y="1261110"/>
                </a:cubicBezTo>
                <a:cubicBezTo>
                  <a:pt x="989838" y="1261491"/>
                  <a:pt x="990124" y="1261777"/>
                  <a:pt x="990505" y="1261777"/>
                </a:cubicBezTo>
                <a:close/>
                <a:moveTo>
                  <a:pt x="947071" y="1224725"/>
                </a:moveTo>
                <a:cubicBezTo>
                  <a:pt x="947928" y="1224725"/>
                  <a:pt x="948595" y="1224058"/>
                  <a:pt x="948595" y="1223201"/>
                </a:cubicBezTo>
                <a:cubicBezTo>
                  <a:pt x="948595" y="1222343"/>
                  <a:pt x="947928" y="1221677"/>
                  <a:pt x="947071" y="1221677"/>
                </a:cubicBezTo>
                <a:cubicBezTo>
                  <a:pt x="946213" y="1221677"/>
                  <a:pt x="945547" y="1222343"/>
                  <a:pt x="945547" y="1223201"/>
                </a:cubicBezTo>
                <a:cubicBezTo>
                  <a:pt x="945547" y="1224058"/>
                  <a:pt x="946213" y="1224725"/>
                  <a:pt x="947071" y="1224725"/>
                </a:cubicBezTo>
                <a:close/>
                <a:moveTo>
                  <a:pt x="907256" y="1183005"/>
                </a:moveTo>
                <a:cubicBezTo>
                  <a:pt x="908113" y="1183005"/>
                  <a:pt x="908780" y="1182338"/>
                  <a:pt x="908780" y="1181481"/>
                </a:cubicBezTo>
                <a:cubicBezTo>
                  <a:pt x="908780" y="1180624"/>
                  <a:pt x="908113" y="1179957"/>
                  <a:pt x="907256" y="1179957"/>
                </a:cubicBezTo>
                <a:cubicBezTo>
                  <a:pt x="906399" y="1179957"/>
                  <a:pt x="905732" y="1180624"/>
                  <a:pt x="905732" y="1181481"/>
                </a:cubicBezTo>
                <a:cubicBezTo>
                  <a:pt x="905732" y="1182338"/>
                  <a:pt x="906399" y="1183005"/>
                  <a:pt x="907256" y="1183005"/>
                </a:cubicBezTo>
                <a:close/>
                <a:moveTo>
                  <a:pt x="871252" y="1137095"/>
                </a:moveTo>
                <a:cubicBezTo>
                  <a:pt x="871633" y="1137095"/>
                  <a:pt x="871919" y="1136809"/>
                  <a:pt x="871919" y="1136428"/>
                </a:cubicBezTo>
                <a:cubicBezTo>
                  <a:pt x="871919" y="1136047"/>
                  <a:pt x="871633" y="1135761"/>
                  <a:pt x="871252" y="1135761"/>
                </a:cubicBezTo>
                <a:cubicBezTo>
                  <a:pt x="870871" y="1135761"/>
                  <a:pt x="870585" y="1136047"/>
                  <a:pt x="870585" y="1136428"/>
                </a:cubicBezTo>
                <a:cubicBezTo>
                  <a:pt x="870585" y="1136809"/>
                  <a:pt x="870966" y="1137095"/>
                  <a:pt x="871252" y="1137095"/>
                </a:cubicBezTo>
                <a:close/>
                <a:moveTo>
                  <a:pt x="839534" y="1089851"/>
                </a:moveTo>
                <a:cubicBezTo>
                  <a:pt x="840391" y="1089851"/>
                  <a:pt x="841058" y="1089184"/>
                  <a:pt x="841058" y="1088327"/>
                </a:cubicBezTo>
                <a:cubicBezTo>
                  <a:pt x="841058" y="1087469"/>
                  <a:pt x="840391" y="1086803"/>
                  <a:pt x="839534" y="1086803"/>
                </a:cubicBezTo>
                <a:cubicBezTo>
                  <a:pt x="838676" y="1086803"/>
                  <a:pt x="838010" y="1087469"/>
                  <a:pt x="838010" y="1088327"/>
                </a:cubicBezTo>
                <a:cubicBezTo>
                  <a:pt x="838010" y="1089184"/>
                  <a:pt x="838676" y="1089851"/>
                  <a:pt x="839534" y="1089851"/>
                </a:cubicBezTo>
                <a:close/>
                <a:moveTo>
                  <a:pt x="812197" y="1038225"/>
                </a:moveTo>
                <a:cubicBezTo>
                  <a:pt x="812578" y="1038225"/>
                  <a:pt x="812863" y="1037939"/>
                  <a:pt x="812863" y="1037558"/>
                </a:cubicBezTo>
                <a:cubicBezTo>
                  <a:pt x="812863" y="1037177"/>
                  <a:pt x="812578" y="1036892"/>
                  <a:pt x="812197" y="1036892"/>
                </a:cubicBezTo>
                <a:cubicBezTo>
                  <a:pt x="811816" y="1036892"/>
                  <a:pt x="811530" y="1037177"/>
                  <a:pt x="811530" y="1037558"/>
                </a:cubicBezTo>
                <a:cubicBezTo>
                  <a:pt x="811625" y="1037939"/>
                  <a:pt x="811911" y="1038225"/>
                  <a:pt x="812197" y="1038225"/>
                </a:cubicBezTo>
                <a:close/>
                <a:moveTo>
                  <a:pt x="789623" y="985838"/>
                </a:moveTo>
                <a:cubicBezTo>
                  <a:pt x="790289" y="985838"/>
                  <a:pt x="790861" y="985266"/>
                  <a:pt x="790861" y="984599"/>
                </a:cubicBezTo>
                <a:cubicBezTo>
                  <a:pt x="790861" y="983933"/>
                  <a:pt x="790289" y="983361"/>
                  <a:pt x="789623" y="983361"/>
                </a:cubicBezTo>
                <a:cubicBezTo>
                  <a:pt x="788861" y="983361"/>
                  <a:pt x="788289" y="983933"/>
                  <a:pt x="788289" y="984599"/>
                </a:cubicBezTo>
                <a:cubicBezTo>
                  <a:pt x="788289" y="985266"/>
                  <a:pt x="788861" y="985838"/>
                  <a:pt x="789623" y="985838"/>
                </a:cubicBezTo>
                <a:close/>
                <a:moveTo>
                  <a:pt x="771811" y="930402"/>
                </a:moveTo>
                <a:cubicBezTo>
                  <a:pt x="772192" y="930402"/>
                  <a:pt x="772478" y="930116"/>
                  <a:pt x="772478" y="929735"/>
                </a:cubicBezTo>
                <a:cubicBezTo>
                  <a:pt x="772478" y="929354"/>
                  <a:pt x="772192" y="929069"/>
                  <a:pt x="771811" y="929069"/>
                </a:cubicBezTo>
                <a:cubicBezTo>
                  <a:pt x="771430" y="929069"/>
                  <a:pt x="771144" y="929354"/>
                  <a:pt x="771144" y="929735"/>
                </a:cubicBezTo>
                <a:cubicBezTo>
                  <a:pt x="771144" y="930116"/>
                  <a:pt x="771430" y="930402"/>
                  <a:pt x="771811" y="930402"/>
                </a:cubicBezTo>
                <a:close/>
                <a:moveTo>
                  <a:pt x="758952" y="873728"/>
                </a:moveTo>
                <a:cubicBezTo>
                  <a:pt x="759047" y="873728"/>
                  <a:pt x="759143" y="873633"/>
                  <a:pt x="759143" y="873538"/>
                </a:cubicBezTo>
                <a:cubicBezTo>
                  <a:pt x="759143" y="873443"/>
                  <a:pt x="759047" y="873347"/>
                  <a:pt x="758952" y="873347"/>
                </a:cubicBezTo>
                <a:cubicBezTo>
                  <a:pt x="758857" y="873347"/>
                  <a:pt x="758762" y="873443"/>
                  <a:pt x="758762" y="873538"/>
                </a:cubicBezTo>
                <a:cubicBezTo>
                  <a:pt x="758762" y="873633"/>
                  <a:pt x="758857" y="873728"/>
                  <a:pt x="758952" y="873728"/>
                </a:cubicBezTo>
                <a:close/>
                <a:moveTo>
                  <a:pt x="789623" y="533305"/>
                </a:moveTo>
                <a:cubicBezTo>
                  <a:pt x="789718" y="533305"/>
                  <a:pt x="789813" y="533210"/>
                  <a:pt x="789813" y="533114"/>
                </a:cubicBezTo>
                <a:cubicBezTo>
                  <a:pt x="789813" y="533019"/>
                  <a:pt x="789718" y="532924"/>
                  <a:pt x="789623" y="532924"/>
                </a:cubicBezTo>
                <a:cubicBezTo>
                  <a:pt x="789527" y="532924"/>
                  <a:pt x="789432" y="533019"/>
                  <a:pt x="789432" y="533114"/>
                </a:cubicBezTo>
                <a:cubicBezTo>
                  <a:pt x="789337" y="533210"/>
                  <a:pt x="789432" y="533305"/>
                  <a:pt x="789623" y="533305"/>
                </a:cubicBezTo>
                <a:close/>
                <a:moveTo>
                  <a:pt x="2097691" y="759047"/>
                </a:moveTo>
                <a:cubicBezTo>
                  <a:pt x="2097786" y="759047"/>
                  <a:pt x="2097881" y="758952"/>
                  <a:pt x="2097881" y="758857"/>
                </a:cubicBezTo>
                <a:cubicBezTo>
                  <a:pt x="2097881" y="758762"/>
                  <a:pt x="2097786" y="758666"/>
                  <a:pt x="2097691" y="758666"/>
                </a:cubicBezTo>
                <a:cubicBezTo>
                  <a:pt x="2097596" y="758666"/>
                  <a:pt x="2097500" y="758762"/>
                  <a:pt x="2097500" y="758857"/>
                </a:cubicBezTo>
                <a:cubicBezTo>
                  <a:pt x="2097500" y="758952"/>
                  <a:pt x="2097596" y="759047"/>
                  <a:pt x="2097691" y="759047"/>
                </a:cubicBezTo>
                <a:close/>
                <a:moveTo>
                  <a:pt x="2095405" y="816674"/>
                </a:moveTo>
                <a:cubicBezTo>
                  <a:pt x="2095500" y="816674"/>
                  <a:pt x="2095595" y="816578"/>
                  <a:pt x="2095595" y="816483"/>
                </a:cubicBezTo>
                <a:cubicBezTo>
                  <a:pt x="2095595" y="816388"/>
                  <a:pt x="2095500" y="816293"/>
                  <a:pt x="2095405" y="816293"/>
                </a:cubicBezTo>
                <a:cubicBezTo>
                  <a:pt x="2095310" y="816293"/>
                  <a:pt x="2095214" y="816388"/>
                  <a:pt x="2095214" y="816483"/>
                </a:cubicBezTo>
                <a:cubicBezTo>
                  <a:pt x="2095119" y="816578"/>
                  <a:pt x="2095310" y="816674"/>
                  <a:pt x="2095405" y="816674"/>
                </a:cubicBezTo>
                <a:close/>
                <a:moveTo>
                  <a:pt x="2088356" y="873824"/>
                </a:moveTo>
                <a:cubicBezTo>
                  <a:pt x="2088452" y="873824"/>
                  <a:pt x="2088547" y="873728"/>
                  <a:pt x="2088547" y="873633"/>
                </a:cubicBezTo>
                <a:cubicBezTo>
                  <a:pt x="2088547" y="873538"/>
                  <a:pt x="2088452" y="873443"/>
                  <a:pt x="2088356" y="873443"/>
                </a:cubicBezTo>
                <a:cubicBezTo>
                  <a:pt x="2088261" y="873443"/>
                  <a:pt x="2088166" y="873538"/>
                  <a:pt x="2088166" y="873633"/>
                </a:cubicBezTo>
                <a:cubicBezTo>
                  <a:pt x="2088166" y="873728"/>
                  <a:pt x="2088261" y="873824"/>
                  <a:pt x="2088356" y="873824"/>
                </a:cubicBezTo>
                <a:close/>
                <a:moveTo>
                  <a:pt x="2076641" y="930307"/>
                </a:moveTo>
                <a:cubicBezTo>
                  <a:pt x="2076736" y="930307"/>
                  <a:pt x="2076831" y="930212"/>
                  <a:pt x="2076831" y="930116"/>
                </a:cubicBezTo>
                <a:cubicBezTo>
                  <a:pt x="2076831" y="930021"/>
                  <a:pt x="2076736" y="929926"/>
                  <a:pt x="2076641" y="929926"/>
                </a:cubicBezTo>
                <a:cubicBezTo>
                  <a:pt x="2076545" y="929926"/>
                  <a:pt x="2076450" y="930021"/>
                  <a:pt x="2076450" y="930116"/>
                </a:cubicBezTo>
                <a:cubicBezTo>
                  <a:pt x="2076450" y="930212"/>
                  <a:pt x="2076545" y="930307"/>
                  <a:pt x="2076641" y="930307"/>
                </a:cubicBezTo>
                <a:close/>
                <a:moveTo>
                  <a:pt x="2060448" y="985647"/>
                </a:moveTo>
                <a:cubicBezTo>
                  <a:pt x="2060543" y="985647"/>
                  <a:pt x="2060639" y="985552"/>
                  <a:pt x="2060639" y="985457"/>
                </a:cubicBezTo>
                <a:cubicBezTo>
                  <a:pt x="2060639" y="985361"/>
                  <a:pt x="2060543" y="985266"/>
                  <a:pt x="2060448" y="985266"/>
                </a:cubicBezTo>
                <a:cubicBezTo>
                  <a:pt x="2060353" y="985266"/>
                  <a:pt x="2060258" y="985361"/>
                  <a:pt x="2060258" y="985457"/>
                </a:cubicBezTo>
                <a:cubicBezTo>
                  <a:pt x="2060162" y="985552"/>
                  <a:pt x="2060258" y="985647"/>
                  <a:pt x="2060448" y="985647"/>
                </a:cubicBezTo>
                <a:close/>
                <a:moveTo>
                  <a:pt x="2039684" y="1039463"/>
                </a:moveTo>
                <a:cubicBezTo>
                  <a:pt x="2039779" y="1039463"/>
                  <a:pt x="2039874" y="1039368"/>
                  <a:pt x="2039874" y="1039273"/>
                </a:cubicBezTo>
                <a:cubicBezTo>
                  <a:pt x="2039874" y="1039178"/>
                  <a:pt x="2039779" y="1039082"/>
                  <a:pt x="2039684" y="1039082"/>
                </a:cubicBezTo>
                <a:cubicBezTo>
                  <a:pt x="2039588" y="1039082"/>
                  <a:pt x="2039493" y="1039178"/>
                  <a:pt x="2039493" y="1039273"/>
                </a:cubicBezTo>
                <a:cubicBezTo>
                  <a:pt x="2039493" y="1039368"/>
                  <a:pt x="2039588" y="1039463"/>
                  <a:pt x="2039684" y="1039463"/>
                </a:cubicBezTo>
                <a:close/>
                <a:moveTo>
                  <a:pt x="2014728" y="1091375"/>
                </a:moveTo>
                <a:cubicBezTo>
                  <a:pt x="2014823" y="1091375"/>
                  <a:pt x="2014918" y="1091279"/>
                  <a:pt x="2014918" y="1091184"/>
                </a:cubicBezTo>
                <a:cubicBezTo>
                  <a:pt x="2014918" y="1091089"/>
                  <a:pt x="2014823" y="1090994"/>
                  <a:pt x="2014728" y="1090994"/>
                </a:cubicBezTo>
                <a:cubicBezTo>
                  <a:pt x="2014633" y="1090994"/>
                  <a:pt x="2014538" y="1091089"/>
                  <a:pt x="2014538" y="1091184"/>
                </a:cubicBezTo>
                <a:cubicBezTo>
                  <a:pt x="2014538" y="1091279"/>
                  <a:pt x="2014633" y="1091375"/>
                  <a:pt x="2014728" y="1091375"/>
                </a:cubicBezTo>
                <a:close/>
                <a:moveTo>
                  <a:pt x="1985582" y="1141095"/>
                </a:moveTo>
                <a:cubicBezTo>
                  <a:pt x="1985677" y="1141095"/>
                  <a:pt x="1985772" y="1141000"/>
                  <a:pt x="1985772" y="1140905"/>
                </a:cubicBezTo>
                <a:cubicBezTo>
                  <a:pt x="1985772" y="1140809"/>
                  <a:pt x="1985677" y="1140714"/>
                  <a:pt x="1985582" y="1140714"/>
                </a:cubicBezTo>
                <a:cubicBezTo>
                  <a:pt x="1985486" y="1140714"/>
                  <a:pt x="1985391" y="1140809"/>
                  <a:pt x="1985391" y="1140905"/>
                </a:cubicBezTo>
                <a:cubicBezTo>
                  <a:pt x="1985391" y="1141000"/>
                  <a:pt x="1985391" y="1141095"/>
                  <a:pt x="1985582" y="1141095"/>
                </a:cubicBezTo>
                <a:close/>
                <a:moveTo>
                  <a:pt x="1952435" y="1188244"/>
                </a:moveTo>
                <a:cubicBezTo>
                  <a:pt x="1952530" y="1188244"/>
                  <a:pt x="1952625" y="1188149"/>
                  <a:pt x="1952625" y="1188053"/>
                </a:cubicBezTo>
                <a:cubicBezTo>
                  <a:pt x="1952625" y="1187958"/>
                  <a:pt x="1952530" y="1187863"/>
                  <a:pt x="1952435" y="1187863"/>
                </a:cubicBezTo>
                <a:cubicBezTo>
                  <a:pt x="1952339" y="1187863"/>
                  <a:pt x="1952244" y="1187958"/>
                  <a:pt x="1952244" y="1188053"/>
                </a:cubicBezTo>
                <a:cubicBezTo>
                  <a:pt x="1952244" y="1188244"/>
                  <a:pt x="1952339" y="1188244"/>
                  <a:pt x="1952435" y="1188244"/>
                </a:cubicBezTo>
                <a:close/>
                <a:moveTo>
                  <a:pt x="1915573" y="1233678"/>
                </a:moveTo>
                <a:cubicBezTo>
                  <a:pt x="1916335" y="1233678"/>
                  <a:pt x="1916906" y="1233107"/>
                  <a:pt x="1916906" y="1232440"/>
                </a:cubicBezTo>
                <a:cubicBezTo>
                  <a:pt x="1916906" y="1231773"/>
                  <a:pt x="1916335" y="1231202"/>
                  <a:pt x="1915573" y="1231202"/>
                </a:cubicBezTo>
                <a:cubicBezTo>
                  <a:pt x="1914906" y="1231202"/>
                  <a:pt x="1914335" y="1231773"/>
                  <a:pt x="1914335" y="1232440"/>
                </a:cubicBezTo>
                <a:cubicBezTo>
                  <a:pt x="1914239" y="1233107"/>
                  <a:pt x="1914906" y="1233678"/>
                  <a:pt x="1915573" y="1233678"/>
                </a:cubicBezTo>
                <a:close/>
                <a:moveTo>
                  <a:pt x="1875282" y="1273778"/>
                </a:moveTo>
                <a:cubicBezTo>
                  <a:pt x="1875377" y="1273778"/>
                  <a:pt x="1875473" y="1273683"/>
                  <a:pt x="1875473" y="1273588"/>
                </a:cubicBezTo>
                <a:cubicBezTo>
                  <a:pt x="1875473" y="1273493"/>
                  <a:pt x="1875377" y="1273397"/>
                  <a:pt x="1875282" y="1273397"/>
                </a:cubicBezTo>
                <a:cubicBezTo>
                  <a:pt x="1875187" y="1273397"/>
                  <a:pt x="1875092" y="1273493"/>
                  <a:pt x="1875092" y="1273588"/>
                </a:cubicBezTo>
                <a:cubicBezTo>
                  <a:pt x="1874996" y="1273683"/>
                  <a:pt x="1875092" y="1273778"/>
                  <a:pt x="1875282" y="1273778"/>
                </a:cubicBezTo>
                <a:close/>
                <a:moveTo>
                  <a:pt x="1831658" y="1312164"/>
                </a:moveTo>
                <a:cubicBezTo>
                  <a:pt x="1832134" y="1312164"/>
                  <a:pt x="1832515" y="1311783"/>
                  <a:pt x="1832515" y="1311307"/>
                </a:cubicBezTo>
                <a:cubicBezTo>
                  <a:pt x="1832515" y="1310831"/>
                  <a:pt x="1832134" y="1310450"/>
                  <a:pt x="1831658" y="1310450"/>
                </a:cubicBezTo>
                <a:cubicBezTo>
                  <a:pt x="1831181" y="1310450"/>
                  <a:pt x="1830800" y="1310831"/>
                  <a:pt x="1830800" y="1311307"/>
                </a:cubicBezTo>
                <a:cubicBezTo>
                  <a:pt x="1830800" y="1311783"/>
                  <a:pt x="1831181" y="1312164"/>
                  <a:pt x="1831658" y="1312164"/>
                </a:cubicBezTo>
                <a:close/>
                <a:moveTo>
                  <a:pt x="1785176" y="1346645"/>
                </a:moveTo>
                <a:cubicBezTo>
                  <a:pt x="1785842" y="1346645"/>
                  <a:pt x="1786414" y="1346073"/>
                  <a:pt x="1786414" y="1345406"/>
                </a:cubicBezTo>
                <a:cubicBezTo>
                  <a:pt x="1786414" y="1344739"/>
                  <a:pt x="1785842" y="1344168"/>
                  <a:pt x="1785176" y="1344168"/>
                </a:cubicBezTo>
                <a:cubicBezTo>
                  <a:pt x="1784509" y="1344168"/>
                  <a:pt x="1783937" y="1344739"/>
                  <a:pt x="1783937" y="1345406"/>
                </a:cubicBezTo>
                <a:cubicBezTo>
                  <a:pt x="1783842" y="1346168"/>
                  <a:pt x="1784414" y="1346645"/>
                  <a:pt x="1785176" y="1346645"/>
                </a:cubicBezTo>
                <a:close/>
                <a:moveTo>
                  <a:pt x="1736027" y="1376839"/>
                </a:moveTo>
                <a:cubicBezTo>
                  <a:pt x="1736789" y="1376839"/>
                  <a:pt x="1737360" y="1376267"/>
                  <a:pt x="1737360" y="1375601"/>
                </a:cubicBezTo>
                <a:cubicBezTo>
                  <a:pt x="1737360" y="1374934"/>
                  <a:pt x="1736789" y="1374362"/>
                  <a:pt x="1736027" y="1374362"/>
                </a:cubicBezTo>
                <a:cubicBezTo>
                  <a:pt x="1735360" y="1374362"/>
                  <a:pt x="1734788" y="1374934"/>
                  <a:pt x="1734788" y="1375601"/>
                </a:cubicBezTo>
                <a:cubicBezTo>
                  <a:pt x="1734788" y="1376267"/>
                  <a:pt x="1735360" y="1376839"/>
                  <a:pt x="1736027" y="1376839"/>
                </a:cubicBezTo>
                <a:close/>
                <a:moveTo>
                  <a:pt x="1684592" y="1402556"/>
                </a:moveTo>
                <a:cubicBezTo>
                  <a:pt x="1685068" y="1402556"/>
                  <a:pt x="1685449" y="1402175"/>
                  <a:pt x="1685449" y="1401699"/>
                </a:cubicBezTo>
                <a:cubicBezTo>
                  <a:pt x="1685449" y="1401223"/>
                  <a:pt x="1685068" y="1400842"/>
                  <a:pt x="1684592" y="1400842"/>
                </a:cubicBezTo>
                <a:cubicBezTo>
                  <a:pt x="1684115" y="1400842"/>
                  <a:pt x="1683734" y="1401223"/>
                  <a:pt x="1683734" y="1401699"/>
                </a:cubicBezTo>
                <a:cubicBezTo>
                  <a:pt x="1683734" y="1402080"/>
                  <a:pt x="1684115" y="1402556"/>
                  <a:pt x="1684592" y="1402556"/>
                </a:cubicBezTo>
                <a:close/>
                <a:moveTo>
                  <a:pt x="1631252" y="1425607"/>
                </a:moveTo>
                <a:cubicBezTo>
                  <a:pt x="1632395" y="1425607"/>
                  <a:pt x="1633347" y="1424654"/>
                  <a:pt x="1633347" y="1423511"/>
                </a:cubicBezTo>
                <a:cubicBezTo>
                  <a:pt x="1633347" y="1422368"/>
                  <a:pt x="1632395" y="1421416"/>
                  <a:pt x="1631252" y="1421416"/>
                </a:cubicBezTo>
                <a:cubicBezTo>
                  <a:pt x="1630013" y="1421416"/>
                  <a:pt x="1629156" y="1422368"/>
                  <a:pt x="1629156" y="1423511"/>
                </a:cubicBezTo>
                <a:cubicBezTo>
                  <a:pt x="1629156" y="1424654"/>
                  <a:pt x="1630013" y="1425607"/>
                  <a:pt x="1631252" y="1425607"/>
                </a:cubicBezTo>
                <a:close/>
                <a:moveTo>
                  <a:pt x="1576292" y="1442942"/>
                </a:moveTo>
                <a:cubicBezTo>
                  <a:pt x="1577531" y="1442942"/>
                  <a:pt x="1578388" y="1441990"/>
                  <a:pt x="1578388" y="1440847"/>
                </a:cubicBezTo>
                <a:cubicBezTo>
                  <a:pt x="1578388" y="1439609"/>
                  <a:pt x="1577435" y="1438656"/>
                  <a:pt x="1576292" y="1438656"/>
                </a:cubicBezTo>
                <a:cubicBezTo>
                  <a:pt x="1575149" y="1438656"/>
                  <a:pt x="1574197" y="1439609"/>
                  <a:pt x="1574197" y="1440847"/>
                </a:cubicBezTo>
                <a:cubicBezTo>
                  <a:pt x="1574102" y="1441990"/>
                  <a:pt x="1575149" y="1442942"/>
                  <a:pt x="1576292" y="1442942"/>
                </a:cubicBezTo>
                <a:close/>
                <a:moveTo>
                  <a:pt x="1520095" y="1456182"/>
                </a:moveTo>
                <a:cubicBezTo>
                  <a:pt x="1521524" y="1456182"/>
                  <a:pt x="1522667" y="1455039"/>
                  <a:pt x="1522667" y="1453610"/>
                </a:cubicBezTo>
                <a:cubicBezTo>
                  <a:pt x="1522667" y="1452182"/>
                  <a:pt x="1521524" y="1451039"/>
                  <a:pt x="1520095" y="1451039"/>
                </a:cubicBezTo>
                <a:cubicBezTo>
                  <a:pt x="1518666" y="1451039"/>
                  <a:pt x="1517523" y="1452182"/>
                  <a:pt x="1517523" y="1453610"/>
                </a:cubicBezTo>
                <a:cubicBezTo>
                  <a:pt x="1517523" y="1455039"/>
                  <a:pt x="1518666" y="1456182"/>
                  <a:pt x="1520095" y="1456182"/>
                </a:cubicBezTo>
                <a:close/>
                <a:moveTo>
                  <a:pt x="1463040" y="1463707"/>
                </a:moveTo>
                <a:cubicBezTo>
                  <a:pt x="1464088" y="1463707"/>
                  <a:pt x="1464945" y="1462850"/>
                  <a:pt x="1464945" y="1461802"/>
                </a:cubicBezTo>
                <a:cubicBezTo>
                  <a:pt x="1464945" y="1460754"/>
                  <a:pt x="1464088" y="1459897"/>
                  <a:pt x="1463040" y="1459897"/>
                </a:cubicBezTo>
                <a:cubicBezTo>
                  <a:pt x="1461992" y="1459897"/>
                  <a:pt x="1461135" y="1460754"/>
                  <a:pt x="1461135" y="1461802"/>
                </a:cubicBezTo>
                <a:cubicBezTo>
                  <a:pt x="1461040" y="1462945"/>
                  <a:pt x="1461897" y="1463707"/>
                  <a:pt x="1463040" y="1463707"/>
                </a:cubicBezTo>
                <a:close/>
                <a:moveTo>
                  <a:pt x="1405509" y="1467517"/>
                </a:moveTo>
                <a:cubicBezTo>
                  <a:pt x="1406652" y="1467517"/>
                  <a:pt x="1407605" y="1466564"/>
                  <a:pt x="1407605" y="1465421"/>
                </a:cubicBezTo>
                <a:cubicBezTo>
                  <a:pt x="1407605" y="1464183"/>
                  <a:pt x="1406652" y="1463326"/>
                  <a:pt x="1405509" y="1463326"/>
                </a:cubicBezTo>
                <a:cubicBezTo>
                  <a:pt x="1404271" y="1463326"/>
                  <a:pt x="1403414" y="1464278"/>
                  <a:pt x="1403414" y="1465421"/>
                </a:cubicBezTo>
                <a:cubicBezTo>
                  <a:pt x="1403318" y="1466564"/>
                  <a:pt x="1404271" y="1467517"/>
                  <a:pt x="1405509" y="1467517"/>
                </a:cubicBezTo>
                <a:close/>
                <a:moveTo>
                  <a:pt x="1347788" y="1466088"/>
                </a:moveTo>
                <a:cubicBezTo>
                  <a:pt x="1348835" y="1466088"/>
                  <a:pt x="1349693" y="1465231"/>
                  <a:pt x="1349693" y="1464183"/>
                </a:cubicBezTo>
                <a:cubicBezTo>
                  <a:pt x="1349693" y="1463135"/>
                  <a:pt x="1348835" y="1462278"/>
                  <a:pt x="1347788" y="1462278"/>
                </a:cubicBezTo>
                <a:cubicBezTo>
                  <a:pt x="1346740" y="1462278"/>
                  <a:pt x="1345883" y="1463135"/>
                  <a:pt x="1345883" y="1464183"/>
                </a:cubicBezTo>
                <a:cubicBezTo>
                  <a:pt x="1345883" y="1465231"/>
                  <a:pt x="1346740" y="1466088"/>
                  <a:pt x="1347788" y="1466088"/>
                </a:cubicBezTo>
                <a:close/>
                <a:moveTo>
                  <a:pt x="1290447" y="1460468"/>
                </a:moveTo>
                <a:cubicBezTo>
                  <a:pt x="1291590" y="1460468"/>
                  <a:pt x="1292543" y="1459516"/>
                  <a:pt x="1292543" y="1458373"/>
                </a:cubicBezTo>
                <a:cubicBezTo>
                  <a:pt x="1292543" y="1457230"/>
                  <a:pt x="1291590" y="1456277"/>
                  <a:pt x="1290447" y="1456277"/>
                </a:cubicBezTo>
                <a:cubicBezTo>
                  <a:pt x="1289209" y="1456277"/>
                  <a:pt x="1288352" y="1457230"/>
                  <a:pt x="1288352" y="1458373"/>
                </a:cubicBezTo>
                <a:cubicBezTo>
                  <a:pt x="1288352" y="1459516"/>
                  <a:pt x="1289304" y="1460468"/>
                  <a:pt x="1290447" y="1460468"/>
                </a:cubicBezTo>
                <a:close/>
                <a:moveTo>
                  <a:pt x="1233773" y="1451039"/>
                </a:moveTo>
                <a:cubicBezTo>
                  <a:pt x="1235583" y="1451039"/>
                  <a:pt x="1237012" y="1449610"/>
                  <a:pt x="1237012" y="1447800"/>
                </a:cubicBezTo>
                <a:cubicBezTo>
                  <a:pt x="1237012" y="1445990"/>
                  <a:pt x="1235583" y="1444562"/>
                  <a:pt x="1233773" y="1444562"/>
                </a:cubicBezTo>
                <a:cubicBezTo>
                  <a:pt x="1231964" y="1444562"/>
                  <a:pt x="1230535" y="1445990"/>
                  <a:pt x="1230535" y="1447800"/>
                </a:cubicBezTo>
                <a:cubicBezTo>
                  <a:pt x="1230630" y="1449610"/>
                  <a:pt x="1232059" y="1451039"/>
                  <a:pt x="1233773" y="1451039"/>
                </a:cubicBezTo>
                <a:close/>
                <a:moveTo>
                  <a:pt x="1178147" y="1436561"/>
                </a:moveTo>
                <a:cubicBezTo>
                  <a:pt x="1180243" y="1436561"/>
                  <a:pt x="1181957" y="1434846"/>
                  <a:pt x="1181957" y="1432751"/>
                </a:cubicBezTo>
                <a:cubicBezTo>
                  <a:pt x="1181957" y="1430655"/>
                  <a:pt x="1180243" y="1428941"/>
                  <a:pt x="1178147" y="1428941"/>
                </a:cubicBezTo>
                <a:cubicBezTo>
                  <a:pt x="1176052" y="1428941"/>
                  <a:pt x="1174337" y="1430655"/>
                  <a:pt x="1174337" y="1432751"/>
                </a:cubicBezTo>
                <a:cubicBezTo>
                  <a:pt x="1174337" y="1434846"/>
                  <a:pt x="1176052" y="1436561"/>
                  <a:pt x="1178147" y="1436561"/>
                </a:cubicBezTo>
                <a:close/>
                <a:moveTo>
                  <a:pt x="1123950" y="1416939"/>
                </a:moveTo>
                <a:cubicBezTo>
                  <a:pt x="1126046" y="1416939"/>
                  <a:pt x="1127760" y="1415225"/>
                  <a:pt x="1127760" y="1413129"/>
                </a:cubicBezTo>
                <a:cubicBezTo>
                  <a:pt x="1127760" y="1411034"/>
                  <a:pt x="1126046" y="1409319"/>
                  <a:pt x="1123950" y="1409319"/>
                </a:cubicBezTo>
                <a:cubicBezTo>
                  <a:pt x="1121855" y="1409319"/>
                  <a:pt x="1120140" y="1411034"/>
                  <a:pt x="1120140" y="1413129"/>
                </a:cubicBezTo>
                <a:cubicBezTo>
                  <a:pt x="1120140" y="1415225"/>
                  <a:pt x="1121855" y="1416939"/>
                  <a:pt x="1123950" y="1416939"/>
                </a:cubicBezTo>
                <a:close/>
                <a:moveTo>
                  <a:pt x="1071467" y="1391317"/>
                </a:moveTo>
                <a:cubicBezTo>
                  <a:pt x="1072610" y="1391317"/>
                  <a:pt x="1073563" y="1390364"/>
                  <a:pt x="1073563" y="1389221"/>
                </a:cubicBezTo>
                <a:cubicBezTo>
                  <a:pt x="1073563" y="1388078"/>
                  <a:pt x="1072610" y="1387126"/>
                  <a:pt x="1071467" y="1387126"/>
                </a:cubicBezTo>
                <a:cubicBezTo>
                  <a:pt x="1070229" y="1387126"/>
                  <a:pt x="1069372" y="1388078"/>
                  <a:pt x="1069372" y="1389221"/>
                </a:cubicBezTo>
                <a:cubicBezTo>
                  <a:pt x="1069372" y="1390364"/>
                  <a:pt x="1070324" y="1391317"/>
                  <a:pt x="1071467" y="1391317"/>
                </a:cubicBezTo>
                <a:close/>
                <a:moveTo>
                  <a:pt x="1021175" y="1363789"/>
                </a:moveTo>
                <a:cubicBezTo>
                  <a:pt x="1022699" y="1363789"/>
                  <a:pt x="1023938" y="1362551"/>
                  <a:pt x="1023938" y="1361027"/>
                </a:cubicBezTo>
                <a:cubicBezTo>
                  <a:pt x="1023938" y="1359503"/>
                  <a:pt x="1022699" y="1358265"/>
                  <a:pt x="1021175" y="1358265"/>
                </a:cubicBezTo>
                <a:cubicBezTo>
                  <a:pt x="1019651" y="1358265"/>
                  <a:pt x="1018413" y="1359503"/>
                  <a:pt x="1018413" y="1361027"/>
                </a:cubicBezTo>
                <a:cubicBezTo>
                  <a:pt x="1018413" y="1362551"/>
                  <a:pt x="1019651" y="1363789"/>
                  <a:pt x="1021175" y="1363789"/>
                </a:cubicBezTo>
                <a:close/>
                <a:moveTo>
                  <a:pt x="973360" y="1331405"/>
                </a:moveTo>
                <a:cubicBezTo>
                  <a:pt x="974788" y="1331405"/>
                  <a:pt x="975932" y="1330262"/>
                  <a:pt x="975932" y="1328833"/>
                </a:cubicBezTo>
                <a:cubicBezTo>
                  <a:pt x="975932" y="1327404"/>
                  <a:pt x="974788" y="1326261"/>
                  <a:pt x="973360" y="1326261"/>
                </a:cubicBezTo>
                <a:cubicBezTo>
                  <a:pt x="971931" y="1326261"/>
                  <a:pt x="970788" y="1327404"/>
                  <a:pt x="970788" y="1328833"/>
                </a:cubicBezTo>
                <a:cubicBezTo>
                  <a:pt x="970788" y="1330262"/>
                  <a:pt x="971931" y="1331405"/>
                  <a:pt x="973360" y="1331405"/>
                </a:cubicBezTo>
                <a:close/>
                <a:moveTo>
                  <a:pt x="928307" y="1295495"/>
                </a:moveTo>
                <a:cubicBezTo>
                  <a:pt x="929735" y="1295495"/>
                  <a:pt x="930878" y="1294352"/>
                  <a:pt x="930878" y="1292924"/>
                </a:cubicBezTo>
                <a:cubicBezTo>
                  <a:pt x="930878" y="1291495"/>
                  <a:pt x="929735" y="1290352"/>
                  <a:pt x="928307" y="1290352"/>
                </a:cubicBezTo>
                <a:cubicBezTo>
                  <a:pt x="926878" y="1290352"/>
                  <a:pt x="925735" y="1291495"/>
                  <a:pt x="925735" y="1292924"/>
                </a:cubicBezTo>
                <a:cubicBezTo>
                  <a:pt x="925735" y="1294352"/>
                  <a:pt x="926878" y="1295495"/>
                  <a:pt x="928307" y="1295495"/>
                </a:cubicBezTo>
                <a:close/>
                <a:moveTo>
                  <a:pt x="886301" y="1256157"/>
                </a:moveTo>
                <a:cubicBezTo>
                  <a:pt x="887825" y="1256157"/>
                  <a:pt x="889063" y="1254919"/>
                  <a:pt x="889063" y="1253395"/>
                </a:cubicBezTo>
                <a:cubicBezTo>
                  <a:pt x="889063" y="1251871"/>
                  <a:pt x="887825" y="1250633"/>
                  <a:pt x="886301" y="1250633"/>
                </a:cubicBezTo>
                <a:cubicBezTo>
                  <a:pt x="884777" y="1250633"/>
                  <a:pt x="883539" y="1251871"/>
                  <a:pt x="883539" y="1253395"/>
                </a:cubicBezTo>
                <a:cubicBezTo>
                  <a:pt x="883539" y="1254919"/>
                  <a:pt x="884777" y="1256157"/>
                  <a:pt x="886301" y="1256157"/>
                </a:cubicBezTo>
                <a:close/>
                <a:moveTo>
                  <a:pt x="847630" y="1212533"/>
                </a:moveTo>
                <a:cubicBezTo>
                  <a:pt x="848678" y="1212533"/>
                  <a:pt x="849535" y="1211675"/>
                  <a:pt x="849535" y="1210628"/>
                </a:cubicBezTo>
                <a:cubicBezTo>
                  <a:pt x="849535" y="1209580"/>
                  <a:pt x="848678" y="1208723"/>
                  <a:pt x="847630" y="1208723"/>
                </a:cubicBezTo>
                <a:cubicBezTo>
                  <a:pt x="846582" y="1208723"/>
                  <a:pt x="845725" y="1209580"/>
                  <a:pt x="845725" y="1210628"/>
                </a:cubicBezTo>
                <a:cubicBezTo>
                  <a:pt x="845725" y="1211675"/>
                  <a:pt x="846582" y="1212533"/>
                  <a:pt x="847630" y="1212533"/>
                </a:cubicBezTo>
                <a:close/>
                <a:moveTo>
                  <a:pt x="812578" y="1166717"/>
                </a:moveTo>
                <a:cubicBezTo>
                  <a:pt x="813626" y="1166717"/>
                  <a:pt x="814483" y="1165860"/>
                  <a:pt x="814483" y="1164812"/>
                </a:cubicBezTo>
                <a:cubicBezTo>
                  <a:pt x="814483" y="1163765"/>
                  <a:pt x="813626" y="1162907"/>
                  <a:pt x="812578" y="1162907"/>
                </a:cubicBezTo>
                <a:cubicBezTo>
                  <a:pt x="811530" y="1162907"/>
                  <a:pt x="810673" y="1163765"/>
                  <a:pt x="810673" y="1164812"/>
                </a:cubicBezTo>
                <a:cubicBezTo>
                  <a:pt x="810673" y="1165860"/>
                  <a:pt x="811625" y="1166717"/>
                  <a:pt x="812578" y="1166717"/>
                </a:cubicBezTo>
                <a:close/>
                <a:moveTo>
                  <a:pt x="781431" y="1118902"/>
                </a:moveTo>
                <a:cubicBezTo>
                  <a:pt x="782860" y="1118902"/>
                  <a:pt x="784003" y="1117759"/>
                  <a:pt x="784003" y="1116330"/>
                </a:cubicBezTo>
                <a:cubicBezTo>
                  <a:pt x="784003" y="1114901"/>
                  <a:pt x="782860" y="1113758"/>
                  <a:pt x="781431" y="1113758"/>
                </a:cubicBezTo>
                <a:cubicBezTo>
                  <a:pt x="780002" y="1113758"/>
                  <a:pt x="778859" y="1114901"/>
                  <a:pt x="778859" y="1116330"/>
                </a:cubicBezTo>
                <a:cubicBezTo>
                  <a:pt x="778859" y="1117759"/>
                  <a:pt x="780002" y="1118902"/>
                  <a:pt x="781431" y="1118902"/>
                </a:cubicBezTo>
                <a:close/>
                <a:moveTo>
                  <a:pt x="754380" y="1067562"/>
                </a:moveTo>
                <a:cubicBezTo>
                  <a:pt x="755523" y="1067562"/>
                  <a:pt x="756476" y="1066610"/>
                  <a:pt x="756476" y="1065467"/>
                </a:cubicBezTo>
                <a:cubicBezTo>
                  <a:pt x="756476" y="1064228"/>
                  <a:pt x="755523" y="1063371"/>
                  <a:pt x="754380" y="1063371"/>
                </a:cubicBezTo>
                <a:cubicBezTo>
                  <a:pt x="753237" y="1063371"/>
                  <a:pt x="752285" y="1064324"/>
                  <a:pt x="752285" y="1065467"/>
                </a:cubicBezTo>
                <a:cubicBezTo>
                  <a:pt x="752189" y="1066610"/>
                  <a:pt x="753142" y="1067562"/>
                  <a:pt x="754380" y="1067562"/>
                </a:cubicBezTo>
                <a:close/>
                <a:moveTo>
                  <a:pt x="731425" y="1014413"/>
                </a:moveTo>
                <a:cubicBezTo>
                  <a:pt x="732473" y="1014413"/>
                  <a:pt x="733330" y="1013555"/>
                  <a:pt x="733330" y="1012508"/>
                </a:cubicBezTo>
                <a:cubicBezTo>
                  <a:pt x="733330" y="1011460"/>
                  <a:pt x="732473" y="1010603"/>
                  <a:pt x="731425" y="1010603"/>
                </a:cubicBezTo>
                <a:cubicBezTo>
                  <a:pt x="730377" y="1010603"/>
                  <a:pt x="729520" y="1011460"/>
                  <a:pt x="729520" y="1012508"/>
                </a:cubicBezTo>
                <a:cubicBezTo>
                  <a:pt x="729520" y="1013555"/>
                  <a:pt x="730377" y="1014413"/>
                  <a:pt x="731425" y="1014413"/>
                </a:cubicBezTo>
                <a:close/>
                <a:moveTo>
                  <a:pt x="713042" y="959453"/>
                </a:moveTo>
                <a:cubicBezTo>
                  <a:pt x="713899" y="959453"/>
                  <a:pt x="714565" y="958787"/>
                  <a:pt x="714565" y="957929"/>
                </a:cubicBezTo>
                <a:cubicBezTo>
                  <a:pt x="714565" y="957072"/>
                  <a:pt x="713899" y="956405"/>
                  <a:pt x="713042" y="956405"/>
                </a:cubicBezTo>
                <a:cubicBezTo>
                  <a:pt x="712184" y="956405"/>
                  <a:pt x="711518" y="957072"/>
                  <a:pt x="711518" y="957929"/>
                </a:cubicBezTo>
                <a:cubicBezTo>
                  <a:pt x="711518" y="958787"/>
                  <a:pt x="712184" y="959453"/>
                  <a:pt x="713042" y="959453"/>
                </a:cubicBezTo>
                <a:close/>
                <a:moveTo>
                  <a:pt x="699040" y="903446"/>
                </a:moveTo>
                <a:cubicBezTo>
                  <a:pt x="699897" y="903446"/>
                  <a:pt x="700564" y="902780"/>
                  <a:pt x="700564" y="901922"/>
                </a:cubicBezTo>
                <a:cubicBezTo>
                  <a:pt x="700564" y="901065"/>
                  <a:pt x="699897" y="900398"/>
                  <a:pt x="699040" y="900398"/>
                </a:cubicBezTo>
                <a:cubicBezTo>
                  <a:pt x="698183" y="900398"/>
                  <a:pt x="697516" y="901065"/>
                  <a:pt x="697516" y="901922"/>
                </a:cubicBezTo>
                <a:cubicBezTo>
                  <a:pt x="697516" y="902780"/>
                  <a:pt x="698183" y="903446"/>
                  <a:pt x="699040" y="903446"/>
                </a:cubicBezTo>
                <a:close/>
                <a:moveTo>
                  <a:pt x="689610" y="846392"/>
                </a:moveTo>
                <a:cubicBezTo>
                  <a:pt x="690277" y="846392"/>
                  <a:pt x="690848" y="845820"/>
                  <a:pt x="690848" y="845153"/>
                </a:cubicBezTo>
                <a:cubicBezTo>
                  <a:pt x="690848" y="844487"/>
                  <a:pt x="690277" y="843915"/>
                  <a:pt x="689610" y="843915"/>
                </a:cubicBezTo>
                <a:cubicBezTo>
                  <a:pt x="688943" y="843915"/>
                  <a:pt x="688372" y="844487"/>
                  <a:pt x="688372" y="845153"/>
                </a:cubicBezTo>
                <a:cubicBezTo>
                  <a:pt x="688372" y="845820"/>
                  <a:pt x="688943" y="846392"/>
                  <a:pt x="689610" y="846392"/>
                </a:cubicBezTo>
                <a:close/>
                <a:moveTo>
                  <a:pt x="684943" y="788480"/>
                </a:moveTo>
                <a:cubicBezTo>
                  <a:pt x="685419" y="788480"/>
                  <a:pt x="685800" y="788099"/>
                  <a:pt x="685800" y="787622"/>
                </a:cubicBezTo>
                <a:cubicBezTo>
                  <a:pt x="685800" y="787146"/>
                  <a:pt x="685419" y="786765"/>
                  <a:pt x="684943" y="786765"/>
                </a:cubicBezTo>
                <a:cubicBezTo>
                  <a:pt x="684467" y="786765"/>
                  <a:pt x="684086" y="787146"/>
                  <a:pt x="684086" y="787622"/>
                </a:cubicBezTo>
                <a:cubicBezTo>
                  <a:pt x="684086" y="788099"/>
                  <a:pt x="684467" y="788480"/>
                  <a:pt x="684943" y="788480"/>
                </a:cubicBezTo>
                <a:close/>
                <a:moveTo>
                  <a:pt x="684943" y="730663"/>
                </a:moveTo>
                <a:cubicBezTo>
                  <a:pt x="685324" y="730663"/>
                  <a:pt x="685610" y="730377"/>
                  <a:pt x="685610" y="729996"/>
                </a:cubicBezTo>
                <a:cubicBezTo>
                  <a:pt x="685610" y="729615"/>
                  <a:pt x="685324" y="729329"/>
                  <a:pt x="684943" y="729329"/>
                </a:cubicBezTo>
                <a:cubicBezTo>
                  <a:pt x="684562" y="729329"/>
                  <a:pt x="684276" y="729615"/>
                  <a:pt x="684276" y="729996"/>
                </a:cubicBezTo>
                <a:cubicBezTo>
                  <a:pt x="684276" y="730377"/>
                  <a:pt x="684562" y="730663"/>
                  <a:pt x="684943" y="730663"/>
                </a:cubicBezTo>
                <a:close/>
                <a:moveTo>
                  <a:pt x="689610" y="672751"/>
                </a:moveTo>
                <a:cubicBezTo>
                  <a:pt x="689705" y="672751"/>
                  <a:pt x="689801" y="672656"/>
                  <a:pt x="689801" y="672560"/>
                </a:cubicBezTo>
                <a:cubicBezTo>
                  <a:pt x="689801" y="672465"/>
                  <a:pt x="689705" y="672370"/>
                  <a:pt x="689610" y="672370"/>
                </a:cubicBezTo>
                <a:cubicBezTo>
                  <a:pt x="689515" y="672370"/>
                  <a:pt x="689420" y="672465"/>
                  <a:pt x="689420" y="672560"/>
                </a:cubicBezTo>
                <a:cubicBezTo>
                  <a:pt x="689420" y="672656"/>
                  <a:pt x="689515" y="672751"/>
                  <a:pt x="689610" y="672751"/>
                </a:cubicBezTo>
                <a:close/>
                <a:moveTo>
                  <a:pt x="699040" y="615887"/>
                </a:moveTo>
                <a:cubicBezTo>
                  <a:pt x="699135" y="615887"/>
                  <a:pt x="699230" y="615791"/>
                  <a:pt x="699230" y="615696"/>
                </a:cubicBezTo>
                <a:cubicBezTo>
                  <a:pt x="699230" y="615601"/>
                  <a:pt x="699135" y="615506"/>
                  <a:pt x="699040" y="615506"/>
                </a:cubicBezTo>
                <a:cubicBezTo>
                  <a:pt x="698945" y="615506"/>
                  <a:pt x="698849" y="615601"/>
                  <a:pt x="698849" y="615696"/>
                </a:cubicBezTo>
                <a:cubicBezTo>
                  <a:pt x="698849" y="615791"/>
                  <a:pt x="698945" y="615887"/>
                  <a:pt x="699040" y="615887"/>
                </a:cubicBezTo>
                <a:close/>
                <a:moveTo>
                  <a:pt x="713042" y="559975"/>
                </a:moveTo>
                <a:cubicBezTo>
                  <a:pt x="713137" y="559975"/>
                  <a:pt x="713232" y="559880"/>
                  <a:pt x="713232" y="559784"/>
                </a:cubicBezTo>
                <a:cubicBezTo>
                  <a:pt x="713232" y="559689"/>
                  <a:pt x="713137" y="559594"/>
                  <a:pt x="713042" y="559594"/>
                </a:cubicBezTo>
                <a:cubicBezTo>
                  <a:pt x="712946" y="559594"/>
                  <a:pt x="712851" y="559689"/>
                  <a:pt x="712851" y="559784"/>
                </a:cubicBezTo>
                <a:cubicBezTo>
                  <a:pt x="712756" y="559880"/>
                  <a:pt x="712851" y="559975"/>
                  <a:pt x="713042" y="559975"/>
                </a:cubicBezTo>
                <a:close/>
                <a:moveTo>
                  <a:pt x="731425" y="505301"/>
                </a:moveTo>
                <a:cubicBezTo>
                  <a:pt x="731520" y="505301"/>
                  <a:pt x="731615" y="505206"/>
                  <a:pt x="731615" y="505111"/>
                </a:cubicBezTo>
                <a:cubicBezTo>
                  <a:pt x="731615" y="505016"/>
                  <a:pt x="731520" y="504920"/>
                  <a:pt x="731425" y="504920"/>
                </a:cubicBezTo>
                <a:cubicBezTo>
                  <a:pt x="731330" y="504920"/>
                  <a:pt x="731234" y="505016"/>
                  <a:pt x="731234" y="505111"/>
                </a:cubicBezTo>
                <a:cubicBezTo>
                  <a:pt x="731234" y="505206"/>
                  <a:pt x="731330" y="505301"/>
                  <a:pt x="731425" y="505301"/>
                </a:cubicBezTo>
                <a:close/>
                <a:moveTo>
                  <a:pt x="847630" y="307276"/>
                </a:moveTo>
                <a:cubicBezTo>
                  <a:pt x="847725" y="307276"/>
                  <a:pt x="847820" y="307181"/>
                  <a:pt x="847820" y="307086"/>
                </a:cubicBezTo>
                <a:cubicBezTo>
                  <a:pt x="847820" y="306991"/>
                  <a:pt x="847725" y="306896"/>
                  <a:pt x="847630" y="306896"/>
                </a:cubicBezTo>
                <a:cubicBezTo>
                  <a:pt x="847535" y="306896"/>
                  <a:pt x="847439" y="306991"/>
                  <a:pt x="847439" y="307086"/>
                </a:cubicBezTo>
                <a:cubicBezTo>
                  <a:pt x="847439" y="307181"/>
                  <a:pt x="847535" y="307276"/>
                  <a:pt x="847630" y="307276"/>
                </a:cubicBezTo>
                <a:close/>
                <a:moveTo>
                  <a:pt x="2088356" y="644176"/>
                </a:moveTo>
                <a:cubicBezTo>
                  <a:pt x="2088452" y="644176"/>
                  <a:pt x="2088547" y="644081"/>
                  <a:pt x="2088547" y="643985"/>
                </a:cubicBezTo>
                <a:cubicBezTo>
                  <a:pt x="2088547" y="643890"/>
                  <a:pt x="2088452" y="643795"/>
                  <a:pt x="2088356" y="643795"/>
                </a:cubicBezTo>
                <a:cubicBezTo>
                  <a:pt x="2088261" y="643795"/>
                  <a:pt x="2088166" y="643890"/>
                  <a:pt x="2088166" y="643985"/>
                </a:cubicBezTo>
                <a:cubicBezTo>
                  <a:pt x="2088166" y="644176"/>
                  <a:pt x="2088261" y="644176"/>
                  <a:pt x="2088356" y="644176"/>
                </a:cubicBezTo>
                <a:close/>
                <a:moveTo>
                  <a:pt x="2095405" y="701421"/>
                </a:moveTo>
                <a:cubicBezTo>
                  <a:pt x="2095500" y="701421"/>
                  <a:pt x="2095595" y="701326"/>
                  <a:pt x="2095595" y="701231"/>
                </a:cubicBezTo>
                <a:cubicBezTo>
                  <a:pt x="2095595" y="701135"/>
                  <a:pt x="2095500" y="701040"/>
                  <a:pt x="2095405" y="701040"/>
                </a:cubicBezTo>
                <a:cubicBezTo>
                  <a:pt x="2095310" y="701040"/>
                  <a:pt x="2095214" y="701135"/>
                  <a:pt x="2095214" y="701231"/>
                </a:cubicBezTo>
                <a:cubicBezTo>
                  <a:pt x="2095119" y="701326"/>
                  <a:pt x="2095310" y="701421"/>
                  <a:pt x="2095405" y="701421"/>
                </a:cubicBezTo>
                <a:close/>
                <a:moveTo>
                  <a:pt x="2159794" y="816674"/>
                </a:moveTo>
                <a:cubicBezTo>
                  <a:pt x="2159889" y="816674"/>
                  <a:pt x="2159984" y="816578"/>
                  <a:pt x="2159984" y="816483"/>
                </a:cubicBezTo>
                <a:cubicBezTo>
                  <a:pt x="2159984" y="816388"/>
                  <a:pt x="2159889" y="816293"/>
                  <a:pt x="2159794" y="816293"/>
                </a:cubicBezTo>
                <a:cubicBezTo>
                  <a:pt x="2159699" y="816293"/>
                  <a:pt x="2159603" y="816388"/>
                  <a:pt x="2159603" y="816483"/>
                </a:cubicBezTo>
                <a:cubicBezTo>
                  <a:pt x="2159603" y="816578"/>
                  <a:pt x="2159699" y="816674"/>
                  <a:pt x="2159794" y="816674"/>
                </a:cubicBezTo>
                <a:close/>
                <a:moveTo>
                  <a:pt x="2153412" y="873919"/>
                </a:moveTo>
                <a:cubicBezTo>
                  <a:pt x="2153507" y="873919"/>
                  <a:pt x="2153603" y="873824"/>
                  <a:pt x="2153603" y="873728"/>
                </a:cubicBezTo>
                <a:cubicBezTo>
                  <a:pt x="2153603" y="873633"/>
                  <a:pt x="2153507" y="873538"/>
                  <a:pt x="2153412" y="873538"/>
                </a:cubicBezTo>
                <a:cubicBezTo>
                  <a:pt x="2153317" y="873538"/>
                  <a:pt x="2153222" y="873633"/>
                  <a:pt x="2153222" y="873728"/>
                </a:cubicBezTo>
                <a:cubicBezTo>
                  <a:pt x="2153126" y="873824"/>
                  <a:pt x="2153222" y="873919"/>
                  <a:pt x="2153412" y="873919"/>
                </a:cubicBezTo>
                <a:close/>
                <a:moveTo>
                  <a:pt x="2142649" y="930593"/>
                </a:moveTo>
                <a:cubicBezTo>
                  <a:pt x="2142744" y="930593"/>
                  <a:pt x="2142839" y="930497"/>
                  <a:pt x="2142839" y="930402"/>
                </a:cubicBezTo>
                <a:cubicBezTo>
                  <a:pt x="2142839" y="930307"/>
                  <a:pt x="2142744" y="930212"/>
                  <a:pt x="2142649" y="930212"/>
                </a:cubicBezTo>
                <a:cubicBezTo>
                  <a:pt x="2142554" y="930212"/>
                  <a:pt x="2142458" y="930307"/>
                  <a:pt x="2142458" y="930402"/>
                </a:cubicBezTo>
                <a:cubicBezTo>
                  <a:pt x="2142458" y="930497"/>
                  <a:pt x="2142554" y="930593"/>
                  <a:pt x="2142649" y="930593"/>
                </a:cubicBezTo>
                <a:close/>
                <a:moveTo>
                  <a:pt x="2127695" y="986314"/>
                </a:moveTo>
                <a:cubicBezTo>
                  <a:pt x="2127790" y="986314"/>
                  <a:pt x="2127885" y="986219"/>
                  <a:pt x="2127885" y="986123"/>
                </a:cubicBezTo>
                <a:cubicBezTo>
                  <a:pt x="2127885" y="986028"/>
                  <a:pt x="2127790" y="985933"/>
                  <a:pt x="2127695" y="985933"/>
                </a:cubicBezTo>
                <a:cubicBezTo>
                  <a:pt x="2127599" y="985933"/>
                  <a:pt x="2127504" y="986028"/>
                  <a:pt x="2127504" y="986123"/>
                </a:cubicBezTo>
                <a:cubicBezTo>
                  <a:pt x="2127504" y="986219"/>
                  <a:pt x="2127599" y="986314"/>
                  <a:pt x="2127695" y="986314"/>
                </a:cubicBezTo>
                <a:close/>
                <a:moveTo>
                  <a:pt x="2108645" y="1040702"/>
                </a:moveTo>
                <a:cubicBezTo>
                  <a:pt x="2108740" y="1040702"/>
                  <a:pt x="2108835" y="1040606"/>
                  <a:pt x="2108835" y="1040511"/>
                </a:cubicBezTo>
                <a:cubicBezTo>
                  <a:pt x="2108835" y="1040416"/>
                  <a:pt x="2108740" y="1040321"/>
                  <a:pt x="2108645" y="1040321"/>
                </a:cubicBezTo>
                <a:cubicBezTo>
                  <a:pt x="2108549" y="1040321"/>
                  <a:pt x="2108454" y="1040416"/>
                  <a:pt x="2108454" y="1040511"/>
                </a:cubicBezTo>
                <a:cubicBezTo>
                  <a:pt x="2108454" y="1040606"/>
                  <a:pt x="2108549" y="1040702"/>
                  <a:pt x="2108645" y="1040702"/>
                </a:cubicBezTo>
                <a:close/>
                <a:moveTo>
                  <a:pt x="2085594" y="1093565"/>
                </a:moveTo>
                <a:cubicBezTo>
                  <a:pt x="2085689" y="1093565"/>
                  <a:pt x="2085785" y="1093470"/>
                  <a:pt x="2085785" y="1093375"/>
                </a:cubicBezTo>
                <a:cubicBezTo>
                  <a:pt x="2085785" y="1093280"/>
                  <a:pt x="2085689" y="1093184"/>
                  <a:pt x="2085594" y="1093184"/>
                </a:cubicBezTo>
                <a:cubicBezTo>
                  <a:pt x="2085499" y="1093184"/>
                  <a:pt x="2085404" y="1093280"/>
                  <a:pt x="2085404" y="1093375"/>
                </a:cubicBezTo>
                <a:cubicBezTo>
                  <a:pt x="2085404" y="1093470"/>
                  <a:pt x="2085499" y="1093565"/>
                  <a:pt x="2085594" y="1093565"/>
                </a:cubicBezTo>
                <a:close/>
                <a:moveTo>
                  <a:pt x="2058734" y="1144524"/>
                </a:moveTo>
                <a:cubicBezTo>
                  <a:pt x="2058829" y="1144524"/>
                  <a:pt x="2058924" y="1144429"/>
                  <a:pt x="2058924" y="1144334"/>
                </a:cubicBezTo>
                <a:cubicBezTo>
                  <a:pt x="2058924" y="1144238"/>
                  <a:pt x="2058829" y="1144143"/>
                  <a:pt x="2058734" y="1144143"/>
                </a:cubicBezTo>
                <a:cubicBezTo>
                  <a:pt x="2058638" y="1144143"/>
                  <a:pt x="2058543" y="1144238"/>
                  <a:pt x="2058543" y="1144334"/>
                </a:cubicBezTo>
                <a:cubicBezTo>
                  <a:pt x="2058448" y="1144429"/>
                  <a:pt x="2058543" y="1144524"/>
                  <a:pt x="2058734" y="1144524"/>
                </a:cubicBezTo>
                <a:close/>
                <a:moveTo>
                  <a:pt x="2028063" y="1193768"/>
                </a:moveTo>
                <a:cubicBezTo>
                  <a:pt x="2028444" y="1193768"/>
                  <a:pt x="2028730" y="1193483"/>
                  <a:pt x="2028730" y="1193102"/>
                </a:cubicBezTo>
                <a:cubicBezTo>
                  <a:pt x="2028730" y="1192721"/>
                  <a:pt x="2028444" y="1192435"/>
                  <a:pt x="2028063" y="1192435"/>
                </a:cubicBezTo>
                <a:cubicBezTo>
                  <a:pt x="2027682" y="1192435"/>
                  <a:pt x="2027396" y="1192721"/>
                  <a:pt x="2027396" y="1193102"/>
                </a:cubicBezTo>
                <a:cubicBezTo>
                  <a:pt x="2027396" y="1193483"/>
                  <a:pt x="2027682" y="1193768"/>
                  <a:pt x="2028063" y="1193768"/>
                </a:cubicBezTo>
                <a:close/>
                <a:moveTo>
                  <a:pt x="1993773" y="1240346"/>
                </a:moveTo>
                <a:cubicBezTo>
                  <a:pt x="1994249" y="1240346"/>
                  <a:pt x="1994630" y="1239964"/>
                  <a:pt x="1994630" y="1239488"/>
                </a:cubicBezTo>
                <a:cubicBezTo>
                  <a:pt x="1994630" y="1239012"/>
                  <a:pt x="1994249" y="1238631"/>
                  <a:pt x="1993773" y="1238631"/>
                </a:cubicBezTo>
                <a:cubicBezTo>
                  <a:pt x="1993297" y="1238631"/>
                  <a:pt x="1992916" y="1239012"/>
                  <a:pt x="1992916" y="1239488"/>
                </a:cubicBezTo>
                <a:cubicBezTo>
                  <a:pt x="1992916" y="1239964"/>
                  <a:pt x="1993297" y="1240346"/>
                  <a:pt x="1993773" y="1240346"/>
                </a:cubicBezTo>
                <a:close/>
                <a:moveTo>
                  <a:pt x="1956149" y="1284732"/>
                </a:moveTo>
                <a:cubicBezTo>
                  <a:pt x="1957007" y="1284732"/>
                  <a:pt x="1957673" y="1284065"/>
                  <a:pt x="1957673" y="1283208"/>
                </a:cubicBezTo>
                <a:cubicBezTo>
                  <a:pt x="1957673" y="1282351"/>
                  <a:pt x="1957007" y="1281684"/>
                  <a:pt x="1956149" y="1281684"/>
                </a:cubicBezTo>
                <a:cubicBezTo>
                  <a:pt x="1955292" y="1281684"/>
                  <a:pt x="1954625" y="1282351"/>
                  <a:pt x="1954625" y="1283208"/>
                </a:cubicBezTo>
                <a:cubicBezTo>
                  <a:pt x="1954625" y="1284065"/>
                  <a:pt x="1955387" y="1284732"/>
                  <a:pt x="1956149" y="1284732"/>
                </a:cubicBezTo>
                <a:close/>
                <a:moveTo>
                  <a:pt x="1915382" y="1325499"/>
                </a:moveTo>
                <a:cubicBezTo>
                  <a:pt x="1916239" y="1325499"/>
                  <a:pt x="1916906" y="1324832"/>
                  <a:pt x="1916906" y="1323975"/>
                </a:cubicBezTo>
                <a:cubicBezTo>
                  <a:pt x="1916906" y="1323118"/>
                  <a:pt x="1916239" y="1322451"/>
                  <a:pt x="1915382" y="1322451"/>
                </a:cubicBezTo>
                <a:cubicBezTo>
                  <a:pt x="1914525" y="1322451"/>
                  <a:pt x="1913858" y="1323118"/>
                  <a:pt x="1913858" y="1323975"/>
                </a:cubicBezTo>
                <a:cubicBezTo>
                  <a:pt x="1913954" y="1324832"/>
                  <a:pt x="1914620" y="1325499"/>
                  <a:pt x="1915382" y="1325499"/>
                </a:cubicBezTo>
                <a:close/>
                <a:moveTo>
                  <a:pt x="1871758" y="1362837"/>
                </a:moveTo>
                <a:cubicBezTo>
                  <a:pt x="1872425" y="1362837"/>
                  <a:pt x="1872996" y="1362266"/>
                  <a:pt x="1872996" y="1361599"/>
                </a:cubicBezTo>
                <a:cubicBezTo>
                  <a:pt x="1872996" y="1360932"/>
                  <a:pt x="1872425" y="1360361"/>
                  <a:pt x="1871758" y="1360361"/>
                </a:cubicBezTo>
                <a:cubicBezTo>
                  <a:pt x="1871091" y="1360361"/>
                  <a:pt x="1870520" y="1360932"/>
                  <a:pt x="1870520" y="1361599"/>
                </a:cubicBezTo>
                <a:cubicBezTo>
                  <a:pt x="1870424" y="1362266"/>
                  <a:pt x="1870996" y="1362837"/>
                  <a:pt x="1871758" y="1362837"/>
                </a:cubicBezTo>
                <a:close/>
                <a:moveTo>
                  <a:pt x="1825276" y="1397032"/>
                </a:moveTo>
                <a:cubicBezTo>
                  <a:pt x="1825943" y="1397032"/>
                  <a:pt x="1826514" y="1396460"/>
                  <a:pt x="1826514" y="1395793"/>
                </a:cubicBezTo>
                <a:cubicBezTo>
                  <a:pt x="1826514" y="1395127"/>
                  <a:pt x="1825943" y="1394555"/>
                  <a:pt x="1825276" y="1394555"/>
                </a:cubicBezTo>
                <a:cubicBezTo>
                  <a:pt x="1824609" y="1394555"/>
                  <a:pt x="1824038" y="1395127"/>
                  <a:pt x="1824038" y="1395793"/>
                </a:cubicBezTo>
                <a:cubicBezTo>
                  <a:pt x="1824038" y="1396460"/>
                  <a:pt x="1824609" y="1397032"/>
                  <a:pt x="1825276" y="1397032"/>
                </a:cubicBezTo>
                <a:close/>
                <a:moveTo>
                  <a:pt x="1776508" y="1430941"/>
                </a:moveTo>
                <a:cubicBezTo>
                  <a:pt x="1778984" y="1430941"/>
                  <a:pt x="1780985" y="1428941"/>
                  <a:pt x="1780985" y="1426464"/>
                </a:cubicBezTo>
                <a:cubicBezTo>
                  <a:pt x="1780985" y="1423988"/>
                  <a:pt x="1778984" y="1421987"/>
                  <a:pt x="1776508" y="1421987"/>
                </a:cubicBezTo>
                <a:cubicBezTo>
                  <a:pt x="1774031" y="1421987"/>
                  <a:pt x="1772031" y="1423988"/>
                  <a:pt x="1772031" y="1426464"/>
                </a:cubicBezTo>
                <a:cubicBezTo>
                  <a:pt x="1772031" y="1428941"/>
                  <a:pt x="1774031" y="1430941"/>
                  <a:pt x="1776508" y="1430941"/>
                </a:cubicBezTo>
                <a:close/>
                <a:moveTo>
                  <a:pt x="1725549" y="1456658"/>
                </a:moveTo>
                <a:cubicBezTo>
                  <a:pt x="1727359" y="1456658"/>
                  <a:pt x="1728788" y="1455230"/>
                  <a:pt x="1728788" y="1453420"/>
                </a:cubicBezTo>
                <a:cubicBezTo>
                  <a:pt x="1728788" y="1451610"/>
                  <a:pt x="1727359" y="1450181"/>
                  <a:pt x="1725549" y="1450181"/>
                </a:cubicBezTo>
                <a:cubicBezTo>
                  <a:pt x="1723739" y="1450181"/>
                  <a:pt x="1722311" y="1451610"/>
                  <a:pt x="1722311" y="1453420"/>
                </a:cubicBezTo>
                <a:cubicBezTo>
                  <a:pt x="1722311" y="1455134"/>
                  <a:pt x="1723739" y="1456658"/>
                  <a:pt x="1725549" y="1456658"/>
                </a:cubicBezTo>
                <a:close/>
                <a:moveTo>
                  <a:pt x="1672685" y="1478375"/>
                </a:moveTo>
                <a:cubicBezTo>
                  <a:pt x="1673733" y="1478375"/>
                  <a:pt x="1674590" y="1477518"/>
                  <a:pt x="1674590" y="1476470"/>
                </a:cubicBezTo>
                <a:cubicBezTo>
                  <a:pt x="1674590" y="1475423"/>
                  <a:pt x="1673733" y="1474565"/>
                  <a:pt x="1672685" y="1474565"/>
                </a:cubicBezTo>
                <a:cubicBezTo>
                  <a:pt x="1671638" y="1474565"/>
                  <a:pt x="1670780" y="1475423"/>
                  <a:pt x="1670780" y="1476470"/>
                </a:cubicBezTo>
                <a:cubicBezTo>
                  <a:pt x="1670780" y="1477518"/>
                  <a:pt x="1671638" y="1478375"/>
                  <a:pt x="1672685" y="1478375"/>
                </a:cubicBezTo>
                <a:close/>
                <a:moveTo>
                  <a:pt x="1618298" y="1498283"/>
                </a:moveTo>
                <a:cubicBezTo>
                  <a:pt x="1619822" y="1498283"/>
                  <a:pt x="1621060" y="1497044"/>
                  <a:pt x="1621060" y="1495520"/>
                </a:cubicBezTo>
                <a:cubicBezTo>
                  <a:pt x="1621060" y="1493996"/>
                  <a:pt x="1619822" y="1492758"/>
                  <a:pt x="1618298" y="1492758"/>
                </a:cubicBezTo>
                <a:cubicBezTo>
                  <a:pt x="1616774" y="1492758"/>
                  <a:pt x="1615535" y="1493996"/>
                  <a:pt x="1615535" y="1495520"/>
                </a:cubicBezTo>
                <a:cubicBezTo>
                  <a:pt x="1615535" y="1497044"/>
                  <a:pt x="1616774" y="1498283"/>
                  <a:pt x="1618298" y="1498283"/>
                </a:cubicBezTo>
                <a:close/>
                <a:moveTo>
                  <a:pt x="1562576" y="1513808"/>
                </a:moveTo>
                <a:cubicBezTo>
                  <a:pt x="1564481" y="1513808"/>
                  <a:pt x="1566005" y="1512284"/>
                  <a:pt x="1566005" y="1510379"/>
                </a:cubicBezTo>
                <a:cubicBezTo>
                  <a:pt x="1566005" y="1508474"/>
                  <a:pt x="1564481" y="1506950"/>
                  <a:pt x="1562576" y="1506950"/>
                </a:cubicBezTo>
                <a:cubicBezTo>
                  <a:pt x="1560671" y="1506950"/>
                  <a:pt x="1559147" y="1508474"/>
                  <a:pt x="1559147" y="1510379"/>
                </a:cubicBezTo>
                <a:cubicBezTo>
                  <a:pt x="1559147" y="1512284"/>
                  <a:pt x="1560671" y="1513808"/>
                  <a:pt x="1562576" y="1513808"/>
                </a:cubicBezTo>
                <a:close/>
                <a:moveTo>
                  <a:pt x="1505998" y="1524572"/>
                </a:moveTo>
                <a:cubicBezTo>
                  <a:pt x="1507903" y="1524572"/>
                  <a:pt x="1509427" y="1523048"/>
                  <a:pt x="1509427" y="1521143"/>
                </a:cubicBezTo>
                <a:cubicBezTo>
                  <a:pt x="1509427" y="1519238"/>
                  <a:pt x="1507903" y="1517714"/>
                  <a:pt x="1505998" y="1517714"/>
                </a:cubicBezTo>
                <a:cubicBezTo>
                  <a:pt x="1504093" y="1517714"/>
                  <a:pt x="1502569" y="1519238"/>
                  <a:pt x="1502569" y="1521143"/>
                </a:cubicBezTo>
                <a:cubicBezTo>
                  <a:pt x="1502569" y="1523048"/>
                  <a:pt x="1504093" y="1524572"/>
                  <a:pt x="1505998" y="1524572"/>
                </a:cubicBezTo>
                <a:close/>
                <a:moveTo>
                  <a:pt x="1448657" y="1530191"/>
                </a:moveTo>
                <a:cubicBezTo>
                  <a:pt x="1450086" y="1530191"/>
                  <a:pt x="1451229" y="1529048"/>
                  <a:pt x="1451229" y="1527620"/>
                </a:cubicBezTo>
                <a:cubicBezTo>
                  <a:pt x="1451229" y="1526191"/>
                  <a:pt x="1450086" y="1525048"/>
                  <a:pt x="1448657" y="1525048"/>
                </a:cubicBezTo>
                <a:cubicBezTo>
                  <a:pt x="1447229" y="1525048"/>
                  <a:pt x="1446086" y="1526191"/>
                  <a:pt x="1446086" y="1527620"/>
                </a:cubicBezTo>
                <a:cubicBezTo>
                  <a:pt x="1446086" y="1529048"/>
                  <a:pt x="1447229" y="1530191"/>
                  <a:pt x="1448657" y="1530191"/>
                </a:cubicBezTo>
                <a:close/>
                <a:moveTo>
                  <a:pt x="1391031" y="1532287"/>
                </a:moveTo>
                <a:cubicBezTo>
                  <a:pt x="1392460" y="1532287"/>
                  <a:pt x="1393603" y="1531144"/>
                  <a:pt x="1393603" y="1529715"/>
                </a:cubicBezTo>
                <a:cubicBezTo>
                  <a:pt x="1393603" y="1528286"/>
                  <a:pt x="1392460" y="1527143"/>
                  <a:pt x="1391031" y="1527143"/>
                </a:cubicBezTo>
                <a:cubicBezTo>
                  <a:pt x="1389602" y="1527143"/>
                  <a:pt x="1388459" y="1528286"/>
                  <a:pt x="1388459" y="1529715"/>
                </a:cubicBezTo>
                <a:cubicBezTo>
                  <a:pt x="1388459" y="1531144"/>
                  <a:pt x="1389602" y="1532287"/>
                  <a:pt x="1391031" y="1532287"/>
                </a:cubicBezTo>
                <a:close/>
                <a:moveTo>
                  <a:pt x="1333405" y="1531430"/>
                </a:moveTo>
                <a:cubicBezTo>
                  <a:pt x="1335500" y="1531430"/>
                  <a:pt x="1337215" y="1529715"/>
                  <a:pt x="1337215" y="1527620"/>
                </a:cubicBezTo>
                <a:cubicBezTo>
                  <a:pt x="1337215" y="1525524"/>
                  <a:pt x="1335500" y="1523810"/>
                  <a:pt x="1333405" y="1523810"/>
                </a:cubicBezTo>
                <a:cubicBezTo>
                  <a:pt x="1331309" y="1523810"/>
                  <a:pt x="1329595" y="1525524"/>
                  <a:pt x="1329595" y="1527620"/>
                </a:cubicBezTo>
                <a:cubicBezTo>
                  <a:pt x="1329595" y="1529715"/>
                  <a:pt x="1331309" y="1531430"/>
                  <a:pt x="1333405" y="1531430"/>
                </a:cubicBezTo>
                <a:close/>
                <a:moveTo>
                  <a:pt x="1276160" y="1524381"/>
                </a:moveTo>
                <a:cubicBezTo>
                  <a:pt x="1277969" y="1524381"/>
                  <a:pt x="1279398" y="1522952"/>
                  <a:pt x="1279398" y="1521143"/>
                </a:cubicBezTo>
                <a:cubicBezTo>
                  <a:pt x="1279398" y="1519333"/>
                  <a:pt x="1277969" y="1517904"/>
                  <a:pt x="1276160" y="1517904"/>
                </a:cubicBezTo>
                <a:cubicBezTo>
                  <a:pt x="1274350" y="1517904"/>
                  <a:pt x="1272921" y="1519333"/>
                  <a:pt x="1272921" y="1521143"/>
                </a:cubicBezTo>
                <a:cubicBezTo>
                  <a:pt x="1272921" y="1522952"/>
                  <a:pt x="1274350" y="1524381"/>
                  <a:pt x="1276160" y="1524381"/>
                </a:cubicBezTo>
                <a:close/>
                <a:moveTo>
                  <a:pt x="1219486" y="1514475"/>
                </a:moveTo>
                <a:cubicBezTo>
                  <a:pt x="1221772" y="1514475"/>
                  <a:pt x="1223582" y="1512665"/>
                  <a:pt x="1223582" y="1510379"/>
                </a:cubicBezTo>
                <a:cubicBezTo>
                  <a:pt x="1223582" y="1508093"/>
                  <a:pt x="1221772" y="1506284"/>
                  <a:pt x="1219486" y="1506284"/>
                </a:cubicBezTo>
                <a:cubicBezTo>
                  <a:pt x="1217295" y="1506284"/>
                  <a:pt x="1215390" y="1508093"/>
                  <a:pt x="1215390" y="1510379"/>
                </a:cubicBezTo>
                <a:cubicBezTo>
                  <a:pt x="1215485" y="1512665"/>
                  <a:pt x="1217295" y="1514475"/>
                  <a:pt x="1219486" y="1514475"/>
                </a:cubicBezTo>
                <a:close/>
                <a:moveTo>
                  <a:pt x="1163860" y="1501045"/>
                </a:moveTo>
                <a:cubicBezTo>
                  <a:pt x="1166908" y="1501045"/>
                  <a:pt x="1169384" y="1498568"/>
                  <a:pt x="1169384" y="1495520"/>
                </a:cubicBezTo>
                <a:cubicBezTo>
                  <a:pt x="1169384" y="1492472"/>
                  <a:pt x="1166908" y="1489996"/>
                  <a:pt x="1163860" y="1489996"/>
                </a:cubicBezTo>
                <a:cubicBezTo>
                  <a:pt x="1160812" y="1489996"/>
                  <a:pt x="1158335" y="1492472"/>
                  <a:pt x="1158335" y="1495520"/>
                </a:cubicBezTo>
                <a:cubicBezTo>
                  <a:pt x="1158240" y="1498568"/>
                  <a:pt x="1160717" y="1501045"/>
                  <a:pt x="1163860" y="1501045"/>
                </a:cubicBezTo>
                <a:close/>
                <a:moveTo>
                  <a:pt x="1109377" y="1481804"/>
                </a:moveTo>
                <a:cubicBezTo>
                  <a:pt x="1112330" y="1481804"/>
                  <a:pt x="1114711" y="1479423"/>
                  <a:pt x="1114711" y="1476470"/>
                </a:cubicBezTo>
                <a:cubicBezTo>
                  <a:pt x="1114711" y="1473518"/>
                  <a:pt x="1112330" y="1471136"/>
                  <a:pt x="1109377" y="1471136"/>
                </a:cubicBezTo>
                <a:cubicBezTo>
                  <a:pt x="1106424" y="1471136"/>
                  <a:pt x="1104043" y="1473518"/>
                  <a:pt x="1104043" y="1476470"/>
                </a:cubicBezTo>
                <a:cubicBezTo>
                  <a:pt x="1104043" y="1479423"/>
                  <a:pt x="1106424" y="1481804"/>
                  <a:pt x="1109377" y="1481804"/>
                </a:cubicBezTo>
                <a:close/>
                <a:moveTo>
                  <a:pt x="1056608" y="1457230"/>
                </a:moveTo>
                <a:cubicBezTo>
                  <a:pt x="1058704" y="1457230"/>
                  <a:pt x="1060418" y="1455515"/>
                  <a:pt x="1060418" y="1453420"/>
                </a:cubicBezTo>
                <a:cubicBezTo>
                  <a:pt x="1060418" y="1451324"/>
                  <a:pt x="1058704" y="1449610"/>
                  <a:pt x="1056608" y="1449610"/>
                </a:cubicBezTo>
                <a:cubicBezTo>
                  <a:pt x="1054513" y="1449610"/>
                  <a:pt x="1052798" y="1451324"/>
                  <a:pt x="1052798" y="1453420"/>
                </a:cubicBezTo>
                <a:cubicBezTo>
                  <a:pt x="1052703" y="1455515"/>
                  <a:pt x="1054418" y="1457230"/>
                  <a:pt x="1056608" y="1457230"/>
                </a:cubicBezTo>
                <a:close/>
                <a:moveTo>
                  <a:pt x="1005554" y="1431989"/>
                </a:moveTo>
                <a:cubicBezTo>
                  <a:pt x="1008602" y="1431989"/>
                  <a:pt x="1011079" y="1429512"/>
                  <a:pt x="1011079" y="1426464"/>
                </a:cubicBezTo>
                <a:cubicBezTo>
                  <a:pt x="1011079" y="1423416"/>
                  <a:pt x="1008602" y="1420939"/>
                  <a:pt x="1005554" y="1420939"/>
                </a:cubicBezTo>
                <a:cubicBezTo>
                  <a:pt x="1002506" y="1420939"/>
                  <a:pt x="1000030" y="1423416"/>
                  <a:pt x="1000030" y="1426464"/>
                </a:cubicBezTo>
                <a:cubicBezTo>
                  <a:pt x="1000030" y="1429512"/>
                  <a:pt x="1002506" y="1431989"/>
                  <a:pt x="1005554" y="1431989"/>
                </a:cubicBezTo>
                <a:close/>
                <a:moveTo>
                  <a:pt x="956786" y="1399604"/>
                </a:moveTo>
                <a:cubicBezTo>
                  <a:pt x="958882" y="1399604"/>
                  <a:pt x="960596" y="1397889"/>
                  <a:pt x="960596" y="1395793"/>
                </a:cubicBezTo>
                <a:cubicBezTo>
                  <a:pt x="960596" y="1393698"/>
                  <a:pt x="958882" y="1391984"/>
                  <a:pt x="956786" y="1391984"/>
                </a:cubicBezTo>
                <a:cubicBezTo>
                  <a:pt x="954691" y="1391984"/>
                  <a:pt x="952976" y="1393698"/>
                  <a:pt x="952976" y="1395793"/>
                </a:cubicBezTo>
                <a:cubicBezTo>
                  <a:pt x="952881" y="1397889"/>
                  <a:pt x="954596" y="1399604"/>
                  <a:pt x="956786" y="1399604"/>
                </a:cubicBezTo>
                <a:close/>
                <a:moveTo>
                  <a:pt x="910400" y="1366266"/>
                </a:moveTo>
                <a:cubicBezTo>
                  <a:pt x="912971" y="1366266"/>
                  <a:pt x="915067" y="1364171"/>
                  <a:pt x="915067" y="1361599"/>
                </a:cubicBezTo>
                <a:cubicBezTo>
                  <a:pt x="915067" y="1359027"/>
                  <a:pt x="912971" y="1356932"/>
                  <a:pt x="910400" y="1356932"/>
                </a:cubicBezTo>
                <a:cubicBezTo>
                  <a:pt x="907828" y="1356932"/>
                  <a:pt x="905732" y="1359027"/>
                  <a:pt x="905732" y="1361599"/>
                </a:cubicBezTo>
                <a:cubicBezTo>
                  <a:pt x="905732" y="1364171"/>
                  <a:pt x="907733" y="1366266"/>
                  <a:pt x="910400" y="1366266"/>
                </a:cubicBezTo>
                <a:close/>
                <a:moveTo>
                  <a:pt x="866680" y="1327976"/>
                </a:moveTo>
                <a:cubicBezTo>
                  <a:pt x="868966" y="1327976"/>
                  <a:pt x="870776" y="1326166"/>
                  <a:pt x="870776" y="1323880"/>
                </a:cubicBezTo>
                <a:cubicBezTo>
                  <a:pt x="870776" y="1321594"/>
                  <a:pt x="868966" y="1319784"/>
                  <a:pt x="866680" y="1319784"/>
                </a:cubicBezTo>
                <a:cubicBezTo>
                  <a:pt x="864489" y="1319784"/>
                  <a:pt x="862584" y="1321594"/>
                  <a:pt x="862584" y="1323880"/>
                </a:cubicBezTo>
                <a:cubicBezTo>
                  <a:pt x="862584" y="1326166"/>
                  <a:pt x="864489" y="1327976"/>
                  <a:pt x="866680" y="1327976"/>
                </a:cubicBezTo>
                <a:close/>
                <a:moveTo>
                  <a:pt x="825913" y="1286637"/>
                </a:moveTo>
                <a:cubicBezTo>
                  <a:pt x="827818" y="1286637"/>
                  <a:pt x="829342" y="1285113"/>
                  <a:pt x="829342" y="1283208"/>
                </a:cubicBezTo>
                <a:cubicBezTo>
                  <a:pt x="829342" y="1281303"/>
                  <a:pt x="827818" y="1279779"/>
                  <a:pt x="825913" y="1279779"/>
                </a:cubicBezTo>
                <a:cubicBezTo>
                  <a:pt x="824008" y="1279779"/>
                  <a:pt x="822484" y="1281303"/>
                  <a:pt x="822484" y="1283208"/>
                </a:cubicBezTo>
                <a:cubicBezTo>
                  <a:pt x="822484" y="1285113"/>
                  <a:pt x="824008" y="1286637"/>
                  <a:pt x="825913" y="1286637"/>
                </a:cubicBezTo>
                <a:close/>
                <a:moveTo>
                  <a:pt x="788289" y="1241679"/>
                </a:moveTo>
                <a:cubicBezTo>
                  <a:pt x="789432" y="1241679"/>
                  <a:pt x="790385" y="1240727"/>
                  <a:pt x="790385" y="1239488"/>
                </a:cubicBezTo>
                <a:cubicBezTo>
                  <a:pt x="790385" y="1238345"/>
                  <a:pt x="789432" y="1237393"/>
                  <a:pt x="788289" y="1237393"/>
                </a:cubicBezTo>
                <a:cubicBezTo>
                  <a:pt x="787051" y="1237393"/>
                  <a:pt x="786194" y="1238345"/>
                  <a:pt x="786194" y="1239488"/>
                </a:cubicBezTo>
                <a:cubicBezTo>
                  <a:pt x="786194" y="1240631"/>
                  <a:pt x="787146" y="1241679"/>
                  <a:pt x="788289" y="1241679"/>
                </a:cubicBezTo>
                <a:close/>
                <a:moveTo>
                  <a:pt x="754094" y="1195673"/>
                </a:moveTo>
                <a:cubicBezTo>
                  <a:pt x="755523" y="1195673"/>
                  <a:pt x="756666" y="1194530"/>
                  <a:pt x="756666" y="1193102"/>
                </a:cubicBezTo>
                <a:cubicBezTo>
                  <a:pt x="756666" y="1191673"/>
                  <a:pt x="755523" y="1190530"/>
                  <a:pt x="754094" y="1190530"/>
                </a:cubicBezTo>
                <a:cubicBezTo>
                  <a:pt x="752665" y="1190530"/>
                  <a:pt x="751523" y="1191673"/>
                  <a:pt x="751523" y="1193102"/>
                </a:cubicBezTo>
                <a:cubicBezTo>
                  <a:pt x="751523" y="1194530"/>
                  <a:pt x="752665" y="1195673"/>
                  <a:pt x="754094" y="1195673"/>
                </a:cubicBezTo>
                <a:close/>
                <a:moveTo>
                  <a:pt x="723424" y="1146429"/>
                </a:moveTo>
                <a:cubicBezTo>
                  <a:pt x="724662" y="1146429"/>
                  <a:pt x="725519" y="1145477"/>
                  <a:pt x="725519" y="1144334"/>
                </a:cubicBezTo>
                <a:cubicBezTo>
                  <a:pt x="725519" y="1143191"/>
                  <a:pt x="724567" y="1142238"/>
                  <a:pt x="723424" y="1142238"/>
                </a:cubicBezTo>
                <a:cubicBezTo>
                  <a:pt x="722281" y="1142238"/>
                  <a:pt x="721328" y="1143191"/>
                  <a:pt x="721328" y="1144334"/>
                </a:cubicBezTo>
                <a:cubicBezTo>
                  <a:pt x="721233" y="1145477"/>
                  <a:pt x="722186" y="1146429"/>
                  <a:pt x="723424" y="1146429"/>
                </a:cubicBezTo>
                <a:close/>
                <a:moveTo>
                  <a:pt x="696468" y="1095470"/>
                </a:moveTo>
                <a:cubicBezTo>
                  <a:pt x="697706" y="1095470"/>
                  <a:pt x="698659" y="1094518"/>
                  <a:pt x="698659" y="1093375"/>
                </a:cubicBezTo>
                <a:cubicBezTo>
                  <a:pt x="698659" y="1092232"/>
                  <a:pt x="697706" y="1091279"/>
                  <a:pt x="696468" y="1091279"/>
                </a:cubicBezTo>
                <a:cubicBezTo>
                  <a:pt x="695325" y="1091279"/>
                  <a:pt x="694373" y="1092232"/>
                  <a:pt x="694373" y="1093375"/>
                </a:cubicBezTo>
                <a:cubicBezTo>
                  <a:pt x="694277" y="1094518"/>
                  <a:pt x="695325" y="1095470"/>
                  <a:pt x="696468" y="1095470"/>
                </a:cubicBezTo>
                <a:close/>
                <a:moveTo>
                  <a:pt x="673418" y="1042416"/>
                </a:moveTo>
                <a:cubicBezTo>
                  <a:pt x="674465" y="1042416"/>
                  <a:pt x="675323" y="1041559"/>
                  <a:pt x="675323" y="1040511"/>
                </a:cubicBezTo>
                <a:cubicBezTo>
                  <a:pt x="675323" y="1039463"/>
                  <a:pt x="674465" y="1038606"/>
                  <a:pt x="673418" y="1038606"/>
                </a:cubicBezTo>
                <a:cubicBezTo>
                  <a:pt x="672370" y="1038606"/>
                  <a:pt x="671513" y="1039463"/>
                  <a:pt x="671513" y="1040511"/>
                </a:cubicBezTo>
                <a:cubicBezTo>
                  <a:pt x="671513" y="1041559"/>
                  <a:pt x="672370" y="1042416"/>
                  <a:pt x="673418" y="1042416"/>
                </a:cubicBezTo>
                <a:close/>
                <a:moveTo>
                  <a:pt x="654368" y="988219"/>
                </a:moveTo>
                <a:cubicBezTo>
                  <a:pt x="655511" y="988219"/>
                  <a:pt x="656463" y="987266"/>
                  <a:pt x="656463" y="986123"/>
                </a:cubicBezTo>
                <a:cubicBezTo>
                  <a:pt x="656463" y="984980"/>
                  <a:pt x="655511" y="984028"/>
                  <a:pt x="654368" y="984028"/>
                </a:cubicBezTo>
                <a:cubicBezTo>
                  <a:pt x="653129" y="984028"/>
                  <a:pt x="652272" y="984980"/>
                  <a:pt x="652272" y="986123"/>
                </a:cubicBezTo>
                <a:cubicBezTo>
                  <a:pt x="652272" y="987266"/>
                  <a:pt x="653225" y="988219"/>
                  <a:pt x="654368" y="988219"/>
                </a:cubicBezTo>
                <a:close/>
                <a:moveTo>
                  <a:pt x="639413" y="932498"/>
                </a:moveTo>
                <a:cubicBezTo>
                  <a:pt x="640556" y="932498"/>
                  <a:pt x="641509" y="931545"/>
                  <a:pt x="641509" y="930402"/>
                </a:cubicBezTo>
                <a:cubicBezTo>
                  <a:pt x="641509" y="929259"/>
                  <a:pt x="640556" y="928211"/>
                  <a:pt x="639413" y="928211"/>
                </a:cubicBezTo>
                <a:cubicBezTo>
                  <a:pt x="638175" y="928211"/>
                  <a:pt x="637318" y="929164"/>
                  <a:pt x="637318" y="930402"/>
                </a:cubicBezTo>
                <a:cubicBezTo>
                  <a:pt x="637318" y="931545"/>
                  <a:pt x="638270" y="932498"/>
                  <a:pt x="639413" y="932498"/>
                </a:cubicBezTo>
                <a:close/>
                <a:moveTo>
                  <a:pt x="628745" y="875633"/>
                </a:moveTo>
                <a:cubicBezTo>
                  <a:pt x="629793" y="875633"/>
                  <a:pt x="630650" y="874776"/>
                  <a:pt x="630650" y="873728"/>
                </a:cubicBezTo>
                <a:cubicBezTo>
                  <a:pt x="630650" y="872681"/>
                  <a:pt x="629793" y="871823"/>
                  <a:pt x="628745" y="871823"/>
                </a:cubicBezTo>
                <a:cubicBezTo>
                  <a:pt x="627698" y="871823"/>
                  <a:pt x="626840" y="872681"/>
                  <a:pt x="626840" y="873728"/>
                </a:cubicBezTo>
                <a:cubicBezTo>
                  <a:pt x="626840" y="874776"/>
                  <a:pt x="627698" y="875633"/>
                  <a:pt x="628745" y="875633"/>
                </a:cubicBezTo>
                <a:close/>
                <a:moveTo>
                  <a:pt x="622268" y="818388"/>
                </a:moveTo>
                <a:cubicBezTo>
                  <a:pt x="623316" y="818388"/>
                  <a:pt x="624173" y="817531"/>
                  <a:pt x="624173" y="816483"/>
                </a:cubicBezTo>
                <a:cubicBezTo>
                  <a:pt x="624173" y="815435"/>
                  <a:pt x="623316" y="814578"/>
                  <a:pt x="622268" y="814578"/>
                </a:cubicBezTo>
                <a:cubicBezTo>
                  <a:pt x="621221" y="814578"/>
                  <a:pt x="620363" y="815435"/>
                  <a:pt x="620363" y="816483"/>
                </a:cubicBezTo>
                <a:cubicBezTo>
                  <a:pt x="620363" y="817531"/>
                  <a:pt x="621221" y="818388"/>
                  <a:pt x="622268" y="818388"/>
                </a:cubicBezTo>
                <a:close/>
                <a:moveTo>
                  <a:pt x="620078" y="760095"/>
                </a:moveTo>
                <a:cubicBezTo>
                  <a:pt x="620840" y="760095"/>
                  <a:pt x="621411" y="759524"/>
                  <a:pt x="621411" y="758857"/>
                </a:cubicBezTo>
                <a:cubicBezTo>
                  <a:pt x="621411" y="758190"/>
                  <a:pt x="620840" y="757619"/>
                  <a:pt x="620078" y="757619"/>
                </a:cubicBezTo>
                <a:cubicBezTo>
                  <a:pt x="619411" y="757619"/>
                  <a:pt x="618839" y="758190"/>
                  <a:pt x="618839" y="758857"/>
                </a:cubicBezTo>
                <a:cubicBezTo>
                  <a:pt x="618839" y="759524"/>
                  <a:pt x="619411" y="760095"/>
                  <a:pt x="620078" y="760095"/>
                </a:cubicBezTo>
                <a:close/>
                <a:moveTo>
                  <a:pt x="622268" y="702088"/>
                </a:moveTo>
                <a:cubicBezTo>
                  <a:pt x="622745" y="702088"/>
                  <a:pt x="623126" y="701707"/>
                  <a:pt x="623126" y="701231"/>
                </a:cubicBezTo>
                <a:cubicBezTo>
                  <a:pt x="623126" y="700754"/>
                  <a:pt x="622745" y="700373"/>
                  <a:pt x="622268" y="700373"/>
                </a:cubicBezTo>
                <a:cubicBezTo>
                  <a:pt x="621792" y="700373"/>
                  <a:pt x="621411" y="700754"/>
                  <a:pt x="621411" y="701231"/>
                </a:cubicBezTo>
                <a:cubicBezTo>
                  <a:pt x="621411" y="701707"/>
                  <a:pt x="621792" y="702088"/>
                  <a:pt x="622268" y="702088"/>
                </a:cubicBezTo>
                <a:close/>
                <a:moveTo>
                  <a:pt x="628745" y="644747"/>
                </a:moveTo>
                <a:cubicBezTo>
                  <a:pt x="629222" y="644747"/>
                  <a:pt x="629603" y="644366"/>
                  <a:pt x="629603" y="643890"/>
                </a:cubicBezTo>
                <a:cubicBezTo>
                  <a:pt x="629603" y="643414"/>
                  <a:pt x="629222" y="643033"/>
                  <a:pt x="628745" y="643033"/>
                </a:cubicBezTo>
                <a:cubicBezTo>
                  <a:pt x="628269" y="643033"/>
                  <a:pt x="627888" y="643414"/>
                  <a:pt x="627888" y="643890"/>
                </a:cubicBezTo>
                <a:cubicBezTo>
                  <a:pt x="627888" y="644366"/>
                  <a:pt x="628269" y="644747"/>
                  <a:pt x="628745" y="644747"/>
                </a:cubicBezTo>
                <a:close/>
                <a:moveTo>
                  <a:pt x="639413" y="587883"/>
                </a:moveTo>
                <a:cubicBezTo>
                  <a:pt x="639794" y="587883"/>
                  <a:pt x="640080" y="587597"/>
                  <a:pt x="640080" y="587216"/>
                </a:cubicBezTo>
                <a:cubicBezTo>
                  <a:pt x="640080" y="586835"/>
                  <a:pt x="639794" y="586550"/>
                  <a:pt x="639413" y="586550"/>
                </a:cubicBezTo>
                <a:cubicBezTo>
                  <a:pt x="639032" y="586550"/>
                  <a:pt x="638747" y="586835"/>
                  <a:pt x="638747" y="587216"/>
                </a:cubicBezTo>
                <a:cubicBezTo>
                  <a:pt x="638747" y="587597"/>
                  <a:pt x="639128" y="587883"/>
                  <a:pt x="639413" y="587883"/>
                </a:cubicBezTo>
                <a:close/>
                <a:moveTo>
                  <a:pt x="654368" y="531781"/>
                </a:moveTo>
                <a:cubicBezTo>
                  <a:pt x="654463" y="531781"/>
                  <a:pt x="654558" y="531686"/>
                  <a:pt x="654558" y="531590"/>
                </a:cubicBezTo>
                <a:cubicBezTo>
                  <a:pt x="654558" y="531495"/>
                  <a:pt x="654463" y="531400"/>
                  <a:pt x="654368" y="531400"/>
                </a:cubicBezTo>
                <a:cubicBezTo>
                  <a:pt x="654272" y="531400"/>
                  <a:pt x="654177" y="531495"/>
                  <a:pt x="654177" y="531590"/>
                </a:cubicBezTo>
                <a:cubicBezTo>
                  <a:pt x="654177" y="531686"/>
                  <a:pt x="654272" y="531781"/>
                  <a:pt x="654368" y="531781"/>
                </a:cubicBezTo>
                <a:close/>
                <a:moveTo>
                  <a:pt x="673418" y="477393"/>
                </a:moveTo>
                <a:cubicBezTo>
                  <a:pt x="673513" y="477393"/>
                  <a:pt x="673608" y="477298"/>
                  <a:pt x="673608" y="477203"/>
                </a:cubicBezTo>
                <a:cubicBezTo>
                  <a:pt x="673608" y="477107"/>
                  <a:pt x="673513" y="477012"/>
                  <a:pt x="673418" y="477012"/>
                </a:cubicBezTo>
                <a:cubicBezTo>
                  <a:pt x="673322" y="477012"/>
                  <a:pt x="673227" y="477107"/>
                  <a:pt x="673227" y="477203"/>
                </a:cubicBezTo>
                <a:cubicBezTo>
                  <a:pt x="673227" y="477298"/>
                  <a:pt x="673322" y="477393"/>
                  <a:pt x="673418" y="477393"/>
                </a:cubicBezTo>
                <a:close/>
                <a:moveTo>
                  <a:pt x="696468" y="424529"/>
                </a:moveTo>
                <a:cubicBezTo>
                  <a:pt x="696563" y="424529"/>
                  <a:pt x="696659" y="424434"/>
                  <a:pt x="696659" y="424339"/>
                </a:cubicBezTo>
                <a:cubicBezTo>
                  <a:pt x="696659" y="424244"/>
                  <a:pt x="696563" y="424148"/>
                  <a:pt x="696468" y="424148"/>
                </a:cubicBezTo>
                <a:cubicBezTo>
                  <a:pt x="696373" y="424148"/>
                  <a:pt x="696278" y="424244"/>
                  <a:pt x="696278" y="424339"/>
                </a:cubicBezTo>
                <a:cubicBezTo>
                  <a:pt x="696278" y="424434"/>
                  <a:pt x="696373" y="424529"/>
                  <a:pt x="696468" y="424529"/>
                </a:cubicBezTo>
                <a:close/>
                <a:moveTo>
                  <a:pt x="723424" y="373571"/>
                </a:moveTo>
                <a:cubicBezTo>
                  <a:pt x="723519" y="373571"/>
                  <a:pt x="723614" y="373475"/>
                  <a:pt x="723614" y="373380"/>
                </a:cubicBezTo>
                <a:cubicBezTo>
                  <a:pt x="723614" y="373285"/>
                  <a:pt x="723519" y="373190"/>
                  <a:pt x="723424" y="373190"/>
                </a:cubicBezTo>
                <a:cubicBezTo>
                  <a:pt x="723329" y="373190"/>
                  <a:pt x="723233" y="373285"/>
                  <a:pt x="723233" y="373380"/>
                </a:cubicBezTo>
                <a:cubicBezTo>
                  <a:pt x="723233" y="373475"/>
                  <a:pt x="723329" y="373571"/>
                  <a:pt x="723424" y="373571"/>
                </a:cubicBezTo>
                <a:close/>
                <a:moveTo>
                  <a:pt x="754094" y="324803"/>
                </a:moveTo>
                <a:cubicBezTo>
                  <a:pt x="754190" y="324803"/>
                  <a:pt x="754285" y="324707"/>
                  <a:pt x="754285" y="324612"/>
                </a:cubicBezTo>
                <a:cubicBezTo>
                  <a:pt x="754285" y="324517"/>
                  <a:pt x="754190" y="324422"/>
                  <a:pt x="754094" y="324422"/>
                </a:cubicBezTo>
                <a:cubicBezTo>
                  <a:pt x="753999" y="324422"/>
                  <a:pt x="753904" y="324517"/>
                  <a:pt x="753904" y="324612"/>
                </a:cubicBezTo>
                <a:cubicBezTo>
                  <a:pt x="753904" y="324707"/>
                  <a:pt x="753999" y="324803"/>
                  <a:pt x="754094" y="324803"/>
                </a:cubicBezTo>
                <a:close/>
                <a:moveTo>
                  <a:pt x="788289" y="278416"/>
                </a:moveTo>
                <a:cubicBezTo>
                  <a:pt x="788384" y="278416"/>
                  <a:pt x="788480" y="278321"/>
                  <a:pt x="788480" y="278225"/>
                </a:cubicBezTo>
                <a:cubicBezTo>
                  <a:pt x="788480" y="278130"/>
                  <a:pt x="788384" y="278035"/>
                  <a:pt x="788289" y="278035"/>
                </a:cubicBezTo>
                <a:cubicBezTo>
                  <a:pt x="788194" y="278035"/>
                  <a:pt x="788099" y="278130"/>
                  <a:pt x="788099" y="278225"/>
                </a:cubicBezTo>
                <a:cubicBezTo>
                  <a:pt x="788099" y="278321"/>
                  <a:pt x="788194" y="278416"/>
                  <a:pt x="788289" y="278416"/>
                </a:cubicBezTo>
                <a:close/>
                <a:moveTo>
                  <a:pt x="825913" y="234696"/>
                </a:moveTo>
                <a:cubicBezTo>
                  <a:pt x="826008" y="234696"/>
                  <a:pt x="826103" y="234601"/>
                  <a:pt x="826103" y="234506"/>
                </a:cubicBezTo>
                <a:cubicBezTo>
                  <a:pt x="826103" y="234410"/>
                  <a:pt x="826008" y="234315"/>
                  <a:pt x="825913" y="234315"/>
                </a:cubicBezTo>
                <a:cubicBezTo>
                  <a:pt x="825818" y="234315"/>
                  <a:pt x="825722" y="234410"/>
                  <a:pt x="825722" y="234506"/>
                </a:cubicBezTo>
                <a:cubicBezTo>
                  <a:pt x="825722" y="234601"/>
                  <a:pt x="825818" y="234696"/>
                  <a:pt x="825913" y="234696"/>
                </a:cubicBezTo>
                <a:close/>
                <a:moveTo>
                  <a:pt x="866680" y="193929"/>
                </a:moveTo>
                <a:cubicBezTo>
                  <a:pt x="866775" y="193929"/>
                  <a:pt x="866870" y="193834"/>
                  <a:pt x="866870" y="193739"/>
                </a:cubicBezTo>
                <a:cubicBezTo>
                  <a:pt x="866870" y="193643"/>
                  <a:pt x="866775" y="193548"/>
                  <a:pt x="866680" y="193548"/>
                </a:cubicBezTo>
                <a:cubicBezTo>
                  <a:pt x="866585" y="193548"/>
                  <a:pt x="866489" y="193643"/>
                  <a:pt x="866489" y="193739"/>
                </a:cubicBezTo>
                <a:cubicBezTo>
                  <a:pt x="866489" y="193834"/>
                  <a:pt x="866585" y="193929"/>
                  <a:pt x="866680" y="193929"/>
                </a:cubicBezTo>
                <a:close/>
                <a:moveTo>
                  <a:pt x="910400" y="156305"/>
                </a:moveTo>
                <a:cubicBezTo>
                  <a:pt x="910495" y="156305"/>
                  <a:pt x="910590" y="156210"/>
                  <a:pt x="910590" y="156115"/>
                </a:cubicBezTo>
                <a:cubicBezTo>
                  <a:pt x="910590" y="156019"/>
                  <a:pt x="910495" y="155924"/>
                  <a:pt x="910400" y="155924"/>
                </a:cubicBezTo>
                <a:cubicBezTo>
                  <a:pt x="910304" y="155924"/>
                  <a:pt x="910209" y="156019"/>
                  <a:pt x="910209" y="156115"/>
                </a:cubicBezTo>
                <a:cubicBezTo>
                  <a:pt x="910209" y="156210"/>
                  <a:pt x="910304" y="156305"/>
                  <a:pt x="910400" y="156305"/>
                </a:cubicBezTo>
                <a:close/>
                <a:moveTo>
                  <a:pt x="956786" y="122111"/>
                </a:moveTo>
                <a:cubicBezTo>
                  <a:pt x="956882" y="122111"/>
                  <a:pt x="956977" y="122015"/>
                  <a:pt x="956977" y="121920"/>
                </a:cubicBezTo>
                <a:cubicBezTo>
                  <a:pt x="956977" y="121825"/>
                  <a:pt x="956882" y="121730"/>
                  <a:pt x="956786" y="121730"/>
                </a:cubicBezTo>
                <a:cubicBezTo>
                  <a:pt x="956691" y="121730"/>
                  <a:pt x="956596" y="121825"/>
                  <a:pt x="956596" y="121920"/>
                </a:cubicBezTo>
                <a:cubicBezTo>
                  <a:pt x="956596" y="122015"/>
                  <a:pt x="956691" y="122111"/>
                  <a:pt x="956786" y="122111"/>
                </a:cubicBezTo>
                <a:close/>
                <a:moveTo>
                  <a:pt x="1005554" y="91440"/>
                </a:moveTo>
                <a:cubicBezTo>
                  <a:pt x="1005650" y="91440"/>
                  <a:pt x="1005745" y="91345"/>
                  <a:pt x="1005745" y="91250"/>
                </a:cubicBezTo>
                <a:cubicBezTo>
                  <a:pt x="1005745" y="91154"/>
                  <a:pt x="1005650" y="91059"/>
                  <a:pt x="1005554" y="91059"/>
                </a:cubicBezTo>
                <a:cubicBezTo>
                  <a:pt x="1005459" y="91059"/>
                  <a:pt x="1005364" y="91154"/>
                  <a:pt x="1005364" y="91250"/>
                </a:cubicBezTo>
                <a:cubicBezTo>
                  <a:pt x="1005364" y="91345"/>
                  <a:pt x="1005459" y="91440"/>
                  <a:pt x="1005554" y="91440"/>
                </a:cubicBezTo>
                <a:close/>
                <a:moveTo>
                  <a:pt x="1109377" y="41434"/>
                </a:moveTo>
                <a:cubicBezTo>
                  <a:pt x="1109472" y="41434"/>
                  <a:pt x="1109567" y="41339"/>
                  <a:pt x="1109567" y="41243"/>
                </a:cubicBezTo>
                <a:cubicBezTo>
                  <a:pt x="1109567" y="41148"/>
                  <a:pt x="1109472" y="41053"/>
                  <a:pt x="1109377" y="41053"/>
                </a:cubicBezTo>
                <a:cubicBezTo>
                  <a:pt x="1109282" y="41053"/>
                  <a:pt x="1109186" y="41148"/>
                  <a:pt x="1109186" y="41243"/>
                </a:cubicBezTo>
                <a:cubicBezTo>
                  <a:pt x="1109186" y="41339"/>
                  <a:pt x="1109282" y="41434"/>
                  <a:pt x="1109377" y="41434"/>
                </a:cubicBezTo>
                <a:close/>
                <a:moveTo>
                  <a:pt x="2153412" y="644176"/>
                </a:moveTo>
                <a:cubicBezTo>
                  <a:pt x="2153507" y="644176"/>
                  <a:pt x="2153603" y="644081"/>
                  <a:pt x="2153603" y="643985"/>
                </a:cubicBezTo>
                <a:cubicBezTo>
                  <a:pt x="2153603" y="643890"/>
                  <a:pt x="2153507" y="643795"/>
                  <a:pt x="2153412" y="643795"/>
                </a:cubicBezTo>
                <a:cubicBezTo>
                  <a:pt x="2153317" y="643795"/>
                  <a:pt x="2153222" y="643890"/>
                  <a:pt x="2153222" y="643985"/>
                </a:cubicBezTo>
                <a:cubicBezTo>
                  <a:pt x="2153126" y="644081"/>
                  <a:pt x="2153222" y="644176"/>
                  <a:pt x="2153412" y="644176"/>
                </a:cubicBezTo>
                <a:close/>
                <a:moveTo>
                  <a:pt x="2159794" y="701421"/>
                </a:moveTo>
                <a:cubicBezTo>
                  <a:pt x="2159889" y="701421"/>
                  <a:pt x="2159984" y="701326"/>
                  <a:pt x="2159984" y="701231"/>
                </a:cubicBezTo>
                <a:cubicBezTo>
                  <a:pt x="2159984" y="701135"/>
                  <a:pt x="2159889" y="701040"/>
                  <a:pt x="2159794" y="701040"/>
                </a:cubicBezTo>
                <a:cubicBezTo>
                  <a:pt x="2159699" y="701040"/>
                  <a:pt x="2159603" y="701135"/>
                  <a:pt x="2159603" y="701231"/>
                </a:cubicBezTo>
                <a:cubicBezTo>
                  <a:pt x="2159603" y="701326"/>
                  <a:pt x="2159699" y="701421"/>
                  <a:pt x="2159794" y="701421"/>
                </a:cubicBezTo>
                <a:close/>
                <a:moveTo>
                  <a:pt x="2226183" y="759047"/>
                </a:moveTo>
                <a:cubicBezTo>
                  <a:pt x="2226278" y="759047"/>
                  <a:pt x="2226374" y="758952"/>
                  <a:pt x="2226374" y="758857"/>
                </a:cubicBezTo>
                <a:cubicBezTo>
                  <a:pt x="2226374" y="758762"/>
                  <a:pt x="2226278" y="758666"/>
                  <a:pt x="2226183" y="758666"/>
                </a:cubicBezTo>
                <a:cubicBezTo>
                  <a:pt x="2226088" y="758666"/>
                  <a:pt x="2225993" y="758762"/>
                  <a:pt x="2225993" y="758857"/>
                </a:cubicBezTo>
                <a:cubicBezTo>
                  <a:pt x="2225993" y="758952"/>
                  <a:pt x="2226088" y="759047"/>
                  <a:pt x="2226183" y="759047"/>
                </a:cubicBezTo>
                <a:close/>
                <a:moveTo>
                  <a:pt x="2224278" y="816674"/>
                </a:moveTo>
                <a:cubicBezTo>
                  <a:pt x="2224373" y="816674"/>
                  <a:pt x="2224469" y="816578"/>
                  <a:pt x="2224469" y="816483"/>
                </a:cubicBezTo>
                <a:cubicBezTo>
                  <a:pt x="2224469" y="816388"/>
                  <a:pt x="2224373" y="816293"/>
                  <a:pt x="2224278" y="816293"/>
                </a:cubicBezTo>
                <a:cubicBezTo>
                  <a:pt x="2224183" y="816293"/>
                  <a:pt x="2224088" y="816388"/>
                  <a:pt x="2224088" y="816483"/>
                </a:cubicBezTo>
                <a:cubicBezTo>
                  <a:pt x="2223992" y="816578"/>
                  <a:pt x="2224088" y="816674"/>
                  <a:pt x="2224278" y="816674"/>
                </a:cubicBezTo>
                <a:close/>
                <a:moveTo>
                  <a:pt x="2218277" y="874014"/>
                </a:moveTo>
                <a:cubicBezTo>
                  <a:pt x="2218373" y="874014"/>
                  <a:pt x="2218468" y="873919"/>
                  <a:pt x="2218468" y="873824"/>
                </a:cubicBezTo>
                <a:cubicBezTo>
                  <a:pt x="2218468" y="873728"/>
                  <a:pt x="2218373" y="873633"/>
                  <a:pt x="2218277" y="873633"/>
                </a:cubicBezTo>
                <a:cubicBezTo>
                  <a:pt x="2218182" y="873633"/>
                  <a:pt x="2218087" y="873728"/>
                  <a:pt x="2218087" y="873824"/>
                </a:cubicBezTo>
                <a:cubicBezTo>
                  <a:pt x="2218087" y="873919"/>
                  <a:pt x="2218182" y="874014"/>
                  <a:pt x="2218277" y="874014"/>
                </a:cubicBezTo>
                <a:close/>
                <a:moveTo>
                  <a:pt x="2208371" y="931259"/>
                </a:moveTo>
                <a:cubicBezTo>
                  <a:pt x="2208752" y="931259"/>
                  <a:pt x="2209038" y="930974"/>
                  <a:pt x="2209038" y="930593"/>
                </a:cubicBezTo>
                <a:cubicBezTo>
                  <a:pt x="2209038" y="930212"/>
                  <a:pt x="2208752" y="929926"/>
                  <a:pt x="2208371" y="929926"/>
                </a:cubicBezTo>
                <a:cubicBezTo>
                  <a:pt x="2207990" y="929926"/>
                  <a:pt x="2207705" y="930212"/>
                  <a:pt x="2207705" y="930593"/>
                </a:cubicBezTo>
                <a:cubicBezTo>
                  <a:pt x="2207705" y="930974"/>
                  <a:pt x="2207990" y="931259"/>
                  <a:pt x="2208371" y="931259"/>
                </a:cubicBezTo>
                <a:close/>
                <a:moveTo>
                  <a:pt x="2194560" y="987171"/>
                </a:moveTo>
                <a:cubicBezTo>
                  <a:pt x="2194941" y="987171"/>
                  <a:pt x="2195227" y="986885"/>
                  <a:pt x="2195227" y="986504"/>
                </a:cubicBezTo>
                <a:cubicBezTo>
                  <a:pt x="2195227" y="986123"/>
                  <a:pt x="2194941" y="985838"/>
                  <a:pt x="2194560" y="985838"/>
                </a:cubicBezTo>
                <a:cubicBezTo>
                  <a:pt x="2194179" y="985838"/>
                  <a:pt x="2193893" y="986123"/>
                  <a:pt x="2193893" y="986504"/>
                </a:cubicBezTo>
                <a:cubicBezTo>
                  <a:pt x="2193893" y="986885"/>
                  <a:pt x="2194274" y="987171"/>
                  <a:pt x="2194560" y="987171"/>
                </a:cubicBezTo>
                <a:close/>
                <a:moveTo>
                  <a:pt x="2176939" y="1042130"/>
                </a:moveTo>
                <a:cubicBezTo>
                  <a:pt x="2177320" y="1042130"/>
                  <a:pt x="2177606" y="1041845"/>
                  <a:pt x="2177606" y="1041463"/>
                </a:cubicBezTo>
                <a:cubicBezTo>
                  <a:pt x="2177606" y="1041083"/>
                  <a:pt x="2177320" y="1040797"/>
                  <a:pt x="2176939" y="1040797"/>
                </a:cubicBezTo>
                <a:cubicBezTo>
                  <a:pt x="2176558" y="1040797"/>
                  <a:pt x="2176272" y="1041083"/>
                  <a:pt x="2176272" y="1041463"/>
                </a:cubicBezTo>
                <a:cubicBezTo>
                  <a:pt x="2176272" y="1041845"/>
                  <a:pt x="2176558" y="1042130"/>
                  <a:pt x="2176939" y="1042130"/>
                </a:cubicBezTo>
                <a:close/>
                <a:moveTo>
                  <a:pt x="2155603" y="1095661"/>
                </a:moveTo>
                <a:cubicBezTo>
                  <a:pt x="2155984" y="1095661"/>
                  <a:pt x="2156270" y="1095375"/>
                  <a:pt x="2156270" y="1094994"/>
                </a:cubicBezTo>
                <a:cubicBezTo>
                  <a:pt x="2156270" y="1094613"/>
                  <a:pt x="2155984" y="1094327"/>
                  <a:pt x="2155603" y="1094327"/>
                </a:cubicBezTo>
                <a:cubicBezTo>
                  <a:pt x="2155222" y="1094327"/>
                  <a:pt x="2154936" y="1094613"/>
                  <a:pt x="2154936" y="1094994"/>
                </a:cubicBezTo>
                <a:cubicBezTo>
                  <a:pt x="2154936" y="1095375"/>
                  <a:pt x="2155222" y="1095661"/>
                  <a:pt x="2155603" y="1095661"/>
                </a:cubicBezTo>
                <a:close/>
                <a:moveTo>
                  <a:pt x="2130552" y="1147191"/>
                </a:moveTo>
                <a:cubicBezTo>
                  <a:pt x="2130647" y="1147191"/>
                  <a:pt x="2130743" y="1147096"/>
                  <a:pt x="2130743" y="1147001"/>
                </a:cubicBezTo>
                <a:cubicBezTo>
                  <a:pt x="2130743" y="1146905"/>
                  <a:pt x="2130647" y="1146810"/>
                  <a:pt x="2130552" y="1146810"/>
                </a:cubicBezTo>
                <a:cubicBezTo>
                  <a:pt x="2130457" y="1146810"/>
                  <a:pt x="2130362" y="1146905"/>
                  <a:pt x="2130362" y="1147001"/>
                </a:cubicBezTo>
                <a:cubicBezTo>
                  <a:pt x="2130362" y="1147096"/>
                  <a:pt x="2130457" y="1147191"/>
                  <a:pt x="2130552" y="1147191"/>
                </a:cubicBezTo>
                <a:close/>
                <a:moveTo>
                  <a:pt x="2101977" y="1197674"/>
                </a:moveTo>
                <a:cubicBezTo>
                  <a:pt x="2102358" y="1197674"/>
                  <a:pt x="2102644" y="1197388"/>
                  <a:pt x="2102644" y="1197007"/>
                </a:cubicBezTo>
                <a:cubicBezTo>
                  <a:pt x="2102644" y="1196626"/>
                  <a:pt x="2102358" y="1196340"/>
                  <a:pt x="2101977" y="1196340"/>
                </a:cubicBezTo>
                <a:cubicBezTo>
                  <a:pt x="2101596" y="1196340"/>
                  <a:pt x="2101310" y="1196626"/>
                  <a:pt x="2101310" y="1197007"/>
                </a:cubicBezTo>
                <a:cubicBezTo>
                  <a:pt x="2101406" y="1197388"/>
                  <a:pt x="2101691" y="1197674"/>
                  <a:pt x="2101977" y="1197674"/>
                </a:cubicBezTo>
                <a:close/>
                <a:moveTo>
                  <a:pt x="2070068" y="1246346"/>
                </a:moveTo>
                <a:cubicBezTo>
                  <a:pt x="2070735" y="1246346"/>
                  <a:pt x="2071307" y="1245775"/>
                  <a:pt x="2071307" y="1245108"/>
                </a:cubicBezTo>
                <a:cubicBezTo>
                  <a:pt x="2071307" y="1244346"/>
                  <a:pt x="2070735" y="1243775"/>
                  <a:pt x="2070068" y="1243775"/>
                </a:cubicBezTo>
                <a:cubicBezTo>
                  <a:pt x="2069402" y="1243775"/>
                  <a:pt x="2068830" y="1244346"/>
                  <a:pt x="2068830" y="1245108"/>
                </a:cubicBezTo>
                <a:cubicBezTo>
                  <a:pt x="2068830" y="1245775"/>
                  <a:pt x="2069402" y="1246346"/>
                  <a:pt x="2070068" y="1246346"/>
                </a:cubicBezTo>
                <a:close/>
                <a:moveTo>
                  <a:pt x="2034921" y="1292066"/>
                </a:moveTo>
                <a:cubicBezTo>
                  <a:pt x="2035588" y="1292066"/>
                  <a:pt x="2036159" y="1291495"/>
                  <a:pt x="2036159" y="1290828"/>
                </a:cubicBezTo>
                <a:cubicBezTo>
                  <a:pt x="2036159" y="1290161"/>
                  <a:pt x="2035588" y="1289590"/>
                  <a:pt x="2034921" y="1289590"/>
                </a:cubicBezTo>
                <a:cubicBezTo>
                  <a:pt x="2034254" y="1289590"/>
                  <a:pt x="2033683" y="1290161"/>
                  <a:pt x="2033683" y="1290828"/>
                </a:cubicBezTo>
                <a:cubicBezTo>
                  <a:pt x="2033683" y="1291495"/>
                  <a:pt x="2034254" y="1292066"/>
                  <a:pt x="2034921" y="1292066"/>
                </a:cubicBezTo>
                <a:close/>
                <a:moveTo>
                  <a:pt x="1996726" y="1335405"/>
                </a:moveTo>
                <a:cubicBezTo>
                  <a:pt x="1997583" y="1335405"/>
                  <a:pt x="1998250" y="1334738"/>
                  <a:pt x="1998250" y="1333881"/>
                </a:cubicBezTo>
                <a:cubicBezTo>
                  <a:pt x="1998250" y="1333024"/>
                  <a:pt x="1997583" y="1332357"/>
                  <a:pt x="1996726" y="1332357"/>
                </a:cubicBezTo>
                <a:cubicBezTo>
                  <a:pt x="1995868" y="1332357"/>
                  <a:pt x="1995202" y="1333024"/>
                  <a:pt x="1995202" y="1333881"/>
                </a:cubicBezTo>
                <a:cubicBezTo>
                  <a:pt x="1995202" y="1334738"/>
                  <a:pt x="1995868" y="1335405"/>
                  <a:pt x="1996726" y="1335405"/>
                </a:cubicBezTo>
                <a:close/>
                <a:moveTo>
                  <a:pt x="1955578" y="1375601"/>
                </a:moveTo>
                <a:cubicBezTo>
                  <a:pt x="1956245" y="1375601"/>
                  <a:pt x="1956816" y="1375029"/>
                  <a:pt x="1956816" y="1374362"/>
                </a:cubicBezTo>
                <a:cubicBezTo>
                  <a:pt x="1956816" y="1373696"/>
                  <a:pt x="1956245" y="1373124"/>
                  <a:pt x="1955578" y="1373124"/>
                </a:cubicBezTo>
                <a:cubicBezTo>
                  <a:pt x="1954911" y="1373124"/>
                  <a:pt x="1954339" y="1373696"/>
                  <a:pt x="1954339" y="1374362"/>
                </a:cubicBezTo>
                <a:cubicBezTo>
                  <a:pt x="1954339" y="1375029"/>
                  <a:pt x="1954911" y="1375601"/>
                  <a:pt x="1955578" y="1375601"/>
                </a:cubicBezTo>
                <a:close/>
                <a:moveTo>
                  <a:pt x="1911763" y="1414558"/>
                </a:moveTo>
                <a:cubicBezTo>
                  <a:pt x="1913287" y="1414558"/>
                  <a:pt x="1914525" y="1413320"/>
                  <a:pt x="1914525" y="1411796"/>
                </a:cubicBezTo>
                <a:cubicBezTo>
                  <a:pt x="1914525" y="1410272"/>
                  <a:pt x="1913287" y="1409033"/>
                  <a:pt x="1911763" y="1409033"/>
                </a:cubicBezTo>
                <a:cubicBezTo>
                  <a:pt x="1910239" y="1409033"/>
                  <a:pt x="1909001" y="1410272"/>
                  <a:pt x="1909001" y="1411796"/>
                </a:cubicBezTo>
                <a:cubicBezTo>
                  <a:pt x="1909001" y="1413320"/>
                  <a:pt x="1910239" y="1414558"/>
                  <a:pt x="1911763" y="1414558"/>
                </a:cubicBezTo>
                <a:close/>
                <a:moveTo>
                  <a:pt x="1865471" y="1450181"/>
                </a:moveTo>
                <a:cubicBezTo>
                  <a:pt x="1867662" y="1450181"/>
                  <a:pt x="1869567" y="1448372"/>
                  <a:pt x="1869567" y="1446086"/>
                </a:cubicBezTo>
                <a:cubicBezTo>
                  <a:pt x="1869567" y="1443800"/>
                  <a:pt x="1867757" y="1441990"/>
                  <a:pt x="1865471" y="1441990"/>
                </a:cubicBezTo>
                <a:cubicBezTo>
                  <a:pt x="1863185" y="1441990"/>
                  <a:pt x="1861376" y="1443800"/>
                  <a:pt x="1861376" y="1446086"/>
                </a:cubicBezTo>
                <a:cubicBezTo>
                  <a:pt x="1861376" y="1448372"/>
                  <a:pt x="1863281" y="1450181"/>
                  <a:pt x="1865471" y="1450181"/>
                </a:cubicBezTo>
                <a:close/>
                <a:moveTo>
                  <a:pt x="1816894" y="1484281"/>
                </a:moveTo>
                <a:cubicBezTo>
                  <a:pt x="1820799" y="1484281"/>
                  <a:pt x="1823942" y="1481138"/>
                  <a:pt x="1823942" y="1477232"/>
                </a:cubicBezTo>
                <a:cubicBezTo>
                  <a:pt x="1823942" y="1473327"/>
                  <a:pt x="1820799" y="1470184"/>
                  <a:pt x="1816894" y="1470184"/>
                </a:cubicBezTo>
                <a:cubicBezTo>
                  <a:pt x="1812989" y="1470184"/>
                  <a:pt x="1809845" y="1473327"/>
                  <a:pt x="1809845" y="1477232"/>
                </a:cubicBezTo>
                <a:cubicBezTo>
                  <a:pt x="1809845" y="1481138"/>
                  <a:pt x="1813084" y="1484281"/>
                  <a:pt x="1816894" y="1484281"/>
                </a:cubicBezTo>
                <a:close/>
                <a:moveTo>
                  <a:pt x="1766316" y="1511999"/>
                </a:moveTo>
                <a:cubicBezTo>
                  <a:pt x="1770221" y="1511999"/>
                  <a:pt x="1773364" y="1508855"/>
                  <a:pt x="1773364" y="1504950"/>
                </a:cubicBezTo>
                <a:cubicBezTo>
                  <a:pt x="1773364" y="1501045"/>
                  <a:pt x="1770221" y="1497902"/>
                  <a:pt x="1766316" y="1497902"/>
                </a:cubicBezTo>
                <a:cubicBezTo>
                  <a:pt x="1762411" y="1497902"/>
                  <a:pt x="1759268" y="1501045"/>
                  <a:pt x="1759268" y="1504950"/>
                </a:cubicBezTo>
                <a:cubicBezTo>
                  <a:pt x="1759268" y="1508855"/>
                  <a:pt x="1762506" y="1511999"/>
                  <a:pt x="1766316" y="1511999"/>
                </a:cubicBezTo>
                <a:close/>
                <a:moveTo>
                  <a:pt x="1714024" y="1533716"/>
                </a:moveTo>
                <a:cubicBezTo>
                  <a:pt x="1716596" y="1533716"/>
                  <a:pt x="1718691" y="1531620"/>
                  <a:pt x="1718691" y="1529048"/>
                </a:cubicBezTo>
                <a:cubicBezTo>
                  <a:pt x="1718691" y="1526477"/>
                  <a:pt x="1716596" y="1524286"/>
                  <a:pt x="1714024" y="1524286"/>
                </a:cubicBezTo>
                <a:cubicBezTo>
                  <a:pt x="1711452" y="1524286"/>
                  <a:pt x="1709357" y="1526381"/>
                  <a:pt x="1709357" y="1529048"/>
                </a:cubicBezTo>
                <a:cubicBezTo>
                  <a:pt x="1709261" y="1531620"/>
                  <a:pt x="1711357" y="1533716"/>
                  <a:pt x="1714024" y="1533716"/>
                </a:cubicBezTo>
                <a:close/>
                <a:moveTo>
                  <a:pt x="1660112" y="1554385"/>
                </a:moveTo>
                <a:cubicBezTo>
                  <a:pt x="1662875" y="1554385"/>
                  <a:pt x="1665065" y="1552194"/>
                  <a:pt x="1665065" y="1549432"/>
                </a:cubicBezTo>
                <a:cubicBezTo>
                  <a:pt x="1665065" y="1546670"/>
                  <a:pt x="1662875" y="1544479"/>
                  <a:pt x="1660112" y="1544479"/>
                </a:cubicBezTo>
                <a:cubicBezTo>
                  <a:pt x="1657445" y="1544479"/>
                  <a:pt x="1655159" y="1546670"/>
                  <a:pt x="1655159" y="1549432"/>
                </a:cubicBezTo>
                <a:cubicBezTo>
                  <a:pt x="1655159" y="1552194"/>
                  <a:pt x="1657350" y="1554385"/>
                  <a:pt x="1660112" y="1554385"/>
                </a:cubicBezTo>
                <a:close/>
                <a:moveTo>
                  <a:pt x="1604867" y="1570196"/>
                </a:moveTo>
                <a:cubicBezTo>
                  <a:pt x="1607058" y="1570196"/>
                  <a:pt x="1608963" y="1568387"/>
                  <a:pt x="1608963" y="1566101"/>
                </a:cubicBezTo>
                <a:cubicBezTo>
                  <a:pt x="1608963" y="1563814"/>
                  <a:pt x="1607153" y="1562005"/>
                  <a:pt x="1604867" y="1562005"/>
                </a:cubicBezTo>
                <a:cubicBezTo>
                  <a:pt x="1602581" y="1562005"/>
                  <a:pt x="1600772" y="1563814"/>
                  <a:pt x="1600772" y="1566101"/>
                </a:cubicBezTo>
                <a:cubicBezTo>
                  <a:pt x="1600772" y="1568387"/>
                  <a:pt x="1602677" y="1570196"/>
                  <a:pt x="1604867" y="1570196"/>
                </a:cubicBezTo>
                <a:close/>
                <a:moveTo>
                  <a:pt x="1548670" y="1581817"/>
                </a:moveTo>
                <a:cubicBezTo>
                  <a:pt x="1550194" y="1581817"/>
                  <a:pt x="1551432" y="1580579"/>
                  <a:pt x="1551432" y="1579055"/>
                </a:cubicBezTo>
                <a:cubicBezTo>
                  <a:pt x="1551432" y="1577531"/>
                  <a:pt x="1550194" y="1576292"/>
                  <a:pt x="1548670" y="1576292"/>
                </a:cubicBezTo>
                <a:cubicBezTo>
                  <a:pt x="1547146" y="1576292"/>
                  <a:pt x="1545908" y="1577531"/>
                  <a:pt x="1545908" y="1579055"/>
                </a:cubicBezTo>
                <a:cubicBezTo>
                  <a:pt x="1545908" y="1580483"/>
                  <a:pt x="1547146" y="1581817"/>
                  <a:pt x="1548670" y="1581817"/>
                </a:cubicBezTo>
                <a:close/>
                <a:moveTo>
                  <a:pt x="1491710" y="1592389"/>
                </a:moveTo>
                <a:cubicBezTo>
                  <a:pt x="1494187" y="1592389"/>
                  <a:pt x="1496187" y="1590389"/>
                  <a:pt x="1496187" y="1587913"/>
                </a:cubicBezTo>
                <a:cubicBezTo>
                  <a:pt x="1496187" y="1585436"/>
                  <a:pt x="1494187" y="1583436"/>
                  <a:pt x="1491710" y="1583436"/>
                </a:cubicBezTo>
                <a:cubicBezTo>
                  <a:pt x="1489234" y="1583436"/>
                  <a:pt x="1487234" y="1585436"/>
                  <a:pt x="1487234" y="1587913"/>
                </a:cubicBezTo>
                <a:cubicBezTo>
                  <a:pt x="1487234" y="1590389"/>
                  <a:pt x="1489234" y="1592389"/>
                  <a:pt x="1491710" y="1592389"/>
                </a:cubicBezTo>
                <a:close/>
                <a:moveTo>
                  <a:pt x="1434275" y="1596295"/>
                </a:moveTo>
                <a:cubicBezTo>
                  <a:pt x="1436180" y="1596295"/>
                  <a:pt x="1437704" y="1594771"/>
                  <a:pt x="1437704" y="1592866"/>
                </a:cubicBezTo>
                <a:cubicBezTo>
                  <a:pt x="1437704" y="1590961"/>
                  <a:pt x="1436180" y="1589437"/>
                  <a:pt x="1434275" y="1589437"/>
                </a:cubicBezTo>
                <a:cubicBezTo>
                  <a:pt x="1432370" y="1589437"/>
                  <a:pt x="1430846" y="1590961"/>
                  <a:pt x="1430846" y="1592866"/>
                </a:cubicBezTo>
                <a:cubicBezTo>
                  <a:pt x="1430846" y="1594771"/>
                  <a:pt x="1432370" y="1596295"/>
                  <a:pt x="1434275" y="1596295"/>
                </a:cubicBezTo>
                <a:close/>
                <a:moveTo>
                  <a:pt x="1376648" y="1597343"/>
                </a:moveTo>
                <a:cubicBezTo>
                  <a:pt x="1378553" y="1597343"/>
                  <a:pt x="1380077" y="1595818"/>
                  <a:pt x="1380077" y="1593914"/>
                </a:cubicBezTo>
                <a:cubicBezTo>
                  <a:pt x="1380077" y="1592009"/>
                  <a:pt x="1378553" y="1590485"/>
                  <a:pt x="1376648" y="1590485"/>
                </a:cubicBezTo>
                <a:cubicBezTo>
                  <a:pt x="1374743" y="1590485"/>
                  <a:pt x="1373219" y="1592009"/>
                  <a:pt x="1373219" y="1593914"/>
                </a:cubicBezTo>
                <a:cubicBezTo>
                  <a:pt x="1373219" y="1595723"/>
                  <a:pt x="1374743" y="1597343"/>
                  <a:pt x="1376648" y="1597343"/>
                </a:cubicBezTo>
                <a:close/>
                <a:moveTo>
                  <a:pt x="1319022" y="1595342"/>
                </a:moveTo>
                <a:cubicBezTo>
                  <a:pt x="1321499" y="1595342"/>
                  <a:pt x="1323499" y="1593342"/>
                  <a:pt x="1323499" y="1590866"/>
                </a:cubicBezTo>
                <a:cubicBezTo>
                  <a:pt x="1323499" y="1588389"/>
                  <a:pt x="1321499" y="1586389"/>
                  <a:pt x="1319022" y="1586389"/>
                </a:cubicBezTo>
                <a:cubicBezTo>
                  <a:pt x="1316546" y="1586389"/>
                  <a:pt x="1314545" y="1588389"/>
                  <a:pt x="1314545" y="1590866"/>
                </a:cubicBezTo>
                <a:cubicBezTo>
                  <a:pt x="1314545" y="1593342"/>
                  <a:pt x="1316546" y="1595342"/>
                  <a:pt x="1319022" y="1595342"/>
                </a:cubicBezTo>
                <a:close/>
                <a:moveTo>
                  <a:pt x="1261777" y="1589532"/>
                </a:moveTo>
                <a:cubicBezTo>
                  <a:pt x="1264825" y="1589532"/>
                  <a:pt x="1267301" y="1587056"/>
                  <a:pt x="1267301" y="1584008"/>
                </a:cubicBezTo>
                <a:cubicBezTo>
                  <a:pt x="1267301" y="1580960"/>
                  <a:pt x="1264825" y="1578483"/>
                  <a:pt x="1261777" y="1578483"/>
                </a:cubicBezTo>
                <a:cubicBezTo>
                  <a:pt x="1258729" y="1578483"/>
                  <a:pt x="1256252" y="1580960"/>
                  <a:pt x="1256252" y="1584008"/>
                </a:cubicBezTo>
                <a:cubicBezTo>
                  <a:pt x="1256252" y="1587056"/>
                  <a:pt x="1258729" y="1589532"/>
                  <a:pt x="1261777" y="1589532"/>
                </a:cubicBezTo>
                <a:close/>
                <a:moveTo>
                  <a:pt x="1205198" y="1577721"/>
                </a:moveTo>
                <a:cubicBezTo>
                  <a:pt x="1207770" y="1577721"/>
                  <a:pt x="1209866" y="1575626"/>
                  <a:pt x="1209866" y="1573054"/>
                </a:cubicBezTo>
                <a:cubicBezTo>
                  <a:pt x="1209866" y="1570482"/>
                  <a:pt x="1207770" y="1568387"/>
                  <a:pt x="1205198" y="1568387"/>
                </a:cubicBezTo>
                <a:cubicBezTo>
                  <a:pt x="1202627" y="1568387"/>
                  <a:pt x="1200531" y="1570482"/>
                  <a:pt x="1200531" y="1573054"/>
                </a:cubicBezTo>
                <a:cubicBezTo>
                  <a:pt x="1200531" y="1575626"/>
                  <a:pt x="1202627" y="1577721"/>
                  <a:pt x="1205198" y="1577721"/>
                </a:cubicBezTo>
                <a:close/>
                <a:moveTo>
                  <a:pt x="1149477" y="1565815"/>
                </a:moveTo>
                <a:cubicBezTo>
                  <a:pt x="1153573" y="1565815"/>
                  <a:pt x="1157002" y="1562481"/>
                  <a:pt x="1157002" y="1558290"/>
                </a:cubicBezTo>
                <a:cubicBezTo>
                  <a:pt x="1157002" y="1554099"/>
                  <a:pt x="1153668" y="1550765"/>
                  <a:pt x="1149477" y="1550765"/>
                </a:cubicBezTo>
                <a:cubicBezTo>
                  <a:pt x="1145381" y="1550765"/>
                  <a:pt x="1141952" y="1554099"/>
                  <a:pt x="1141952" y="1558290"/>
                </a:cubicBezTo>
                <a:cubicBezTo>
                  <a:pt x="1141952" y="1562481"/>
                  <a:pt x="1145381" y="1565815"/>
                  <a:pt x="1149477" y="1565815"/>
                </a:cubicBezTo>
                <a:close/>
                <a:moveTo>
                  <a:pt x="1094899" y="1548956"/>
                </a:moveTo>
                <a:cubicBezTo>
                  <a:pt x="1099947" y="1548956"/>
                  <a:pt x="1104043" y="1544860"/>
                  <a:pt x="1104043" y="1539812"/>
                </a:cubicBezTo>
                <a:cubicBezTo>
                  <a:pt x="1104043" y="1534763"/>
                  <a:pt x="1099947" y="1530668"/>
                  <a:pt x="1094899" y="1530668"/>
                </a:cubicBezTo>
                <a:cubicBezTo>
                  <a:pt x="1089851" y="1530668"/>
                  <a:pt x="1085755" y="1534763"/>
                  <a:pt x="1085755" y="1539812"/>
                </a:cubicBezTo>
                <a:cubicBezTo>
                  <a:pt x="1085755" y="1544860"/>
                  <a:pt x="1089851" y="1548956"/>
                  <a:pt x="1094899" y="1548956"/>
                </a:cubicBezTo>
                <a:close/>
                <a:moveTo>
                  <a:pt x="1041749" y="1524953"/>
                </a:moveTo>
                <a:cubicBezTo>
                  <a:pt x="1045845" y="1524953"/>
                  <a:pt x="1049274" y="1521619"/>
                  <a:pt x="1049274" y="1517428"/>
                </a:cubicBezTo>
                <a:cubicBezTo>
                  <a:pt x="1049274" y="1513332"/>
                  <a:pt x="1045940" y="1509903"/>
                  <a:pt x="1041749" y="1509903"/>
                </a:cubicBezTo>
                <a:cubicBezTo>
                  <a:pt x="1037654" y="1509903"/>
                  <a:pt x="1034225" y="1513237"/>
                  <a:pt x="1034225" y="1517428"/>
                </a:cubicBezTo>
                <a:cubicBezTo>
                  <a:pt x="1034225" y="1521524"/>
                  <a:pt x="1037558" y="1524953"/>
                  <a:pt x="1041749" y="1524953"/>
                </a:cubicBezTo>
                <a:close/>
                <a:moveTo>
                  <a:pt x="990219" y="1499045"/>
                </a:moveTo>
                <a:cubicBezTo>
                  <a:pt x="994315" y="1499045"/>
                  <a:pt x="997744" y="1495711"/>
                  <a:pt x="997744" y="1491520"/>
                </a:cubicBezTo>
                <a:cubicBezTo>
                  <a:pt x="997744" y="1487424"/>
                  <a:pt x="994410" y="1483995"/>
                  <a:pt x="990219" y="1483995"/>
                </a:cubicBezTo>
                <a:cubicBezTo>
                  <a:pt x="986028" y="1483995"/>
                  <a:pt x="982694" y="1487329"/>
                  <a:pt x="982694" y="1491520"/>
                </a:cubicBezTo>
                <a:cubicBezTo>
                  <a:pt x="982694" y="1495616"/>
                  <a:pt x="986123" y="1499045"/>
                  <a:pt x="990219" y="1499045"/>
                </a:cubicBezTo>
                <a:close/>
                <a:moveTo>
                  <a:pt x="940594" y="1470470"/>
                </a:moveTo>
                <a:cubicBezTo>
                  <a:pt x="945166" y="1470470"/>
                  <a:pt x="948976" y="1466755"/>
                  <a:pt x="948976" y="1462088"/>
                </a:cubicBezTo>
                <a:cubicBezTo>
                  <a:pt x="948976" y="1457516"/>
                  <a:pt x="945261" y="1453706"/>
                  <a:pt x="940594" y="1453706"/>
                </a:cubicBezTo>
                <a:cubicBezTo>
                  <a:pt x="936022" y="1453706"/>
                  <a:pt x="932212" y="1457420"/>
                  <a:pt x="932212" y="1462088"/>
                </a:cubicBezTo>
                <a:cubicBezTo>
                  <a:pt x="932307" y="1466755"/>
                  <a:pt x="936022" y="1470470"/>
                  <a:pt x="940594" y="1470470"/>
                </a:cubicBezTo>
                <a:close/>
                <a:moveTo>
                  <a:pt x="893159" y="1439609"/>
                </a:moveTo>
                <a:cubicBezTo>
                  <a:pt x="898874" y="1439609"/>
                  <a:pt x="903446" y="1435037"/>
                  <a:pt x="903446" y="1429322"/>
                </a:cubicBezTo>
                <a:cubicBezTo>
                  <a:pt x="903446" y="1423702"/>
                  <a:pt x="898874" y="1419035"/>
                  <a:pt x="893159" y="1419035"/>
                </a:cubicBezTo>
                <a:cubicBezTo>
                  <a:pt x="887540" y="1419035"/>
                  <a:pt x="882872" y="1423607"/>
                  <a:pt x="882872" y="1429322"/>
                </a:cubicBezTo>
                <a:cubicBezTo>
                  <a:pt x="882872" y="1435037"/>
                  <a:pt x="887540" y="1439609"/>
                  <a:pt x="893159" y="1439609"/>
                </a:cubicBezTo>
                <a:close/>
                <a:moveTo>
                  <a:pt x="848106" y="1398937"/>
                </a:moveTo>
                <a:cubicBezTo>
                  <a:pt x="851154" y="1398937"/>
                  <a:pt x="853631" y="1396460"/>
                  <a:pt x="853631" y="1393412"/>
                </a:cubicBezTo>
                <a:cubicBezTo>
                  <a:pt x="853631" y="1390364"/>
                  <a:pt x="851154" y="1387888"/>
                  <a:pt x="848106" y="1387888"/>
                </a:cubicBezTo>
                <a:cubicBezTo>
                  <a:pt x="845058" y="1387888"/>
                  <a:pt x="842582" y="1390364"/>
                  <a:pt x="842582" y="1393412"/>
                </a:cubicBezTo>
                <a:cubicBezTo>
                  <a:pt x="842582" y="1396460"/>
                  <a:pt x="845058" y="1398937"/>
                  <a:pt x="848106" y="1398937"/>
                </a:cubicBezTo>
                <a:close/>
                <a:moveTo>
                  <a:pt x="805625" y="1359980"/>
                </a:moveTo>
                <a:cubicBezTo>
                  <a:pt x="808673" y="1359980"/>
                  <a:pt x="811149" y="1357503"/>
                  <a:pt x="811149" y="1354455"/>
                </a:cubicBezTo>
                <a:cubicBezTo>
                  <a:pt x="811149" y="1351407"/>
                  <a:pt x="808673" y="1348931"/>
                  <a:pt x="805625" y="1348931"/>
                </a:cubicBezTo>
                <a:cubicBezTo>
                  <a:pt x="802577" y="1348931"/>
                  <a:pt x="800100" y="1351407"/>
                  <a:pt x="800100" y="1354455"/>
                </a:cubicBezTo>
                <a:cubicBezTo>
                  <a:pt x="800100" y="1357503"/>
                  <a:pt x="802577" y="1359980"/>
                  <a:pt x="805625" y="1359980"/>
                </a:cubicBezTo>
                <a:close/>
                <a:moveTo>
                  <a:pt x="765905" y="1317117"/>
                </a:moveTo>
                <a:cubicBezTo>
                  <a:pt x="768382" y="1317117"/>
                  <a:pt x="770382" y="1315117"/>
                  <a:pt x="770382" y="1312640"/>
                </a:cubicBezTo>
                <a:cubicBezTo>
                  <a:pt x="770382" y="1310164"/>
                  <a:pt x="768382" y="1308164"/>
                  <a:pt x="765905" y="1308164"/>
                </a:cubicBezTo>
                <a:cubicBezTo>
                  <a:pt x="763429" y="1308164"/>
                  <a:pt x="761429" y="1310164"/>
                  <a:pt x="761429" y="1312640"/>
                </a:cubicBezTo>
                <a:cubicBezTo>
                  <a:pt x="761429" y="1315117"/>
                  <a:pt x="763429" y="1317117"/>
                  <a:pt x="765905" y="1317117"/>
                </a:cubicBezTo>
                <a:close/>
                <a:moveTo>
                  <a:pt x="729234" y="1272254"/>
                </a:moveTo>
                <a:cubicBezTo>
                  <a:pt x="731425" y="1272254"/>
                  <a:pt x="733330" y="1270445"/>
                  <a:pt x="733330" y="1268159"/>
                </a:cubicBezTo>
                <a:cubicBezTo>
                  <a:pt x="733330" y="1265968"/>
                  <a:pt x="731520" y="1264063"/>
                  <a:pt x="729234" y="1264063"/>
                </a:cubicBezTo>
                <a:cubicBezTo>
                  <a:pt x="726948" y="1264063"/>
                  <a:pt x="725138" y="1265873"/>
                  <a:pt x="725138" y="1268159"/>
                </a:cubicBezTo>
                <a:cubicBezTo>
                  <a:pt x="725138" y="1270445"/>
                  <a:pt x="726948" y="1272254"/>
                  <a:pt x="729234" y="1272254"/>
                </a:cubicBezTo>
                <a:close/>
                <a:moveTo>
                  <a:pt x="695611" y="1225391"/>
                </a:moveTo>
                <a:cubicBezTo>
                  <a:pt x="697897" y="1225391"/>
                  <a:pt x="699707" y="1223582"/>
                  <a:pt x="699707" y="1221296"/>
                </a:cubicBezTo>
                <a:cubicBezTo>
                  <a:pt x="699707" y="1219010"/>
                  <a:pt x="697897" y="1217200"/>
                  <a:pt x="695611" y="1217200"/>
                </a:cubicBezTo>
                <a:cubicBezTo>
                  <a:pt x="693420" y="1217200"/>
                  <a:pt x="691515" y="1219010"/>
                  <a:pt x="691515" y="1221296"/>
                </a:cubicBezTo>
                <a:cubicBezTo>
                  <a:pt x="691610" y="1223582"/>
                  <a:pt x="693420" y="1225391"/>
                  <a:pt x="695611" y="1225391"/>
                </a:cubicBezTo>
                <a:close/>
                <a:moveTo>
                  <a:pt x="665417" y="1176909"/>
                </a:moveTo>
                <a:cubicBezTo>
                  <a:pt x="667988" y="1176909"/>
                  <a:pt x="670084" y="1174814"/>
                  <a:pt x="670084" y="1172242"/>
                </a:cubicBezTo>
                <a:cubicBezTo>
                  <a:pt x="670084" y="1169670"/>
                  <a:pt x="667988" y="1167479"/>
                  <a:pt x="665417" y="1167479"/>
                </a:cubicBezTo>
                <a:cubicBezTo>
                  <a:pt x="662845" y="1167479"/>
                  <a:pt x="660749" y="1169575"/>
                  <a:pt x="660749" y="1172242"/>
                </a:cubicBezTo>
                <a:cubicBezTo>
                  <a:pt x="660654" y="1174814"/>
                  <a:pt x="662750" y="1176909"/>
                  <a:pt x="665417" y="1176909"/>
                </a:cubicBezTo>
                <a:close/>
                <a:moveTo>
                  <a:pt x="638556" y="1124426"/>
                </a:moveTo>
                <a:cubicBezTo>
                  <a:pt x="640366" y="1124426"/>
                  <a:pt x="641795" y="1122998"/>
                  <a:pt x="641795" y="1121188"/>
                </a:cubicBezTo>
                <a:cubicBezTo>
                  <a:pt x="641795" y="1119378"/>
                  <a:pt x="640366" y="1117949"/>
                  <a:pt x="638556" y="1117949"/>
                </a:cubicBezTo>
                <a:cubicBezTo>
                  <a:pt x="636746" y="1117949"/>
                  <a:pt x="635318" y="1119378"/>
                  <a:pt x="635318" y="1121188"/>
                </a:cubicBezTo>
                <a:cubicBezTo>
                  <a:pt x="635413" y="1122998"/>
                  <a:pt x="636842" y="1124426"/>
                  <a:pt x="638556" y="1124426"/>
                </a:cubicBezTo>
                <a:close/>
                <a:moveTo>
                  <a:pt x="615410" y="1070515"/>
                </a:moveTo>
                <a:cubicBezTo>
                  <a:pt x="616553" y="1070515"/>
                  <a:pt x="617506" y="1069562"/>
                  <a:pt x="617506" y="1068419"/>
                </a:cubicBezTo>
                <a:cubicBezTo>
                  <a:pt x="617506" y="1067276"/>
                  <a:pt x="616553" y="1066324"/>
                  <a:pt x="615410" y="1066324"/>
                </a:cubicBezTo>
                <a:cubicBezTo>
                  <a:pt x="614172" y="1066324"/>
                  <a:pt x="613315" y="1067276"/>
                  <a:pt x="613315" y="1068419"/>
                </a:cubicBezTo>
                <a:cubicBezTo>
                  <a:pt x="613315" y="1069562"/>
                  <a:pt x="614172" y="1070515"/>
                  <a:pt x="615410" y="1070515"/>
                </a:cubicBezTo>
                <a:close/>
                <a:moveTo>
                  <a:pt x="595884" y="1016699"/>
                </a:moveTo>
                <a:cubicBezTo>
                  <a:pt x="597313" y="1016699"/>
                  <a:pt x="598456" y="1015556"/>
                  <a:pt x="598456" y="1014127"/>
                </a:cubicBezTo>
                <a:cubicBezTo>
                  <a:pt x="598456" y="1012698"/>
                  <a:pt x="597313" y="1011555"/>
                  <a:pt x="595884" y="1011555"/>
                </a:cubicBezTo>
                <a:cubicBezTo>
                  <a:pt x="594455" y="1011555"/>
                  <a:pt x="593312" y="1012698"/>
                  <a:pt x="593312" y="1014127"/>
                </a:cubicBezTo>
                <a:cubicBezTo>
                  <a:pt x="593312" y="1015556"/>
                  <a:pt x="594455" y="1016699"/>
                  <a:pt x="595884" y="1016699"/>
                </a:cubicBezTo>
                <a:close/>
                <a:moveTo>
                  <a:pt x="580168" y="961263"/>
                </a:moveTo>
                <a:cubicBezTo>
                  <a:pt x="581597" y="961263"/>
                  <a:pt x="582740" y="960120"/>
                  <a:pt x="582740" y="958691"/>
                </a:cubicBezTo>
                <a:cubicBezTo>
                  <a:pt x="582740" y="957263"/>
                  <a:pt x="581597" y="956120"/>
                  <a:pt x="580168" y="956120"/>
                </a:cubicBezTo>
                <a:cubicBezTo>
                  <a:pt x="578739" y="956120"/>
                  <a:pt x="577596" y="957263"/>
                  <a:pt x="577596" y="958691"/>
                </a:cubicBezTo>
                <a:cubicBezTo>
                  <a:pt x="577596" y="960120"/>
                  <a:pt x="578739" y="961263"/>
                  <a:pt x="580168" y="961263"/>
                </a:cubicBezTo>
                <a:close/>
                <a:moveTo>
                  <a:pt x="568262" y="904875"/>
                </a:moveTo>
                <a:cubicBezTo>
                  <a:pt x="569690" y="904875"/>
                  <a:pt x="570833" y="903732"/>
                  <a:pt x="570833" y="902303"/>
                </a:cubicBezTo>
                <a:cubicBezTo>
                  <a:pt x="570833" y="900875"/>
                  <a:pt x="569690" y="899732"/>
                  <a:pt x="568262" y="899732"/>
                </a:cubicBezTo>
                <a:cubicBezTo>
                  <a:pt x="566833" y="899732"/>
                  <a:pt x="565690" y="900875"/>
                  <a:pt x="565690" y="902303"/>
                </a:cubicBezTo>
                <a:cubicBezTo>
                  <a:pt x="565690" y="903732"/>
                  <a:pt x="566833" y="904875"/>
                  <a:pt x="568262" y="904875"/>
                </a:cubicBezTo>
                <a:close/>
                <a:moveTo>
                  <a:pt x="560356" y="847344"/>
                </a:moveTo>
                <a:cubicBezTo>
                  <a:pt x="561499" y="847344"/>
                  <a:pt x="562451" y="846392"/>
                  <a:pt x="562451" y="845249"/>
                </a:cubicBezTo>
                <a:cubicBezTo>
                  <a:pt x="562451" y="844106"/>
                  <a:pt x="561499" y="843153"/>
                  <a:pt x="560356" y="843153"/>
                </a:cubicBezTo>
                <a:cubicBezTo>
                  <a:pt x="559118" y="843153"/>
                  <a:pt x="558260" y="844106"/>
                  <a:pt x="558260" y="845249"/>
                </a:cubicBezTo>
                <a:cubicBezTo>
                  <a:pt x="558260" y="846392"/>
                  <a:pt x="559213" y="847344"/>
                  <a:pt x="560356" y="847344"/>
                </a:cubicBezTo>
                <a:close/>
                <a:moveTo>
                  <a:pt x="556355" y="788956"/>
                </a:moveTo>
                <a:cubicBezTo>
                  <a:pt x="557022" y="788956"/>
                  <a:pt x="557594" y="788384"/>
                  <a:pt x="557594" y="787718"/>
                </a:cubicBezTo>
                <a:cubicBezTo>
                  <a:pt x="557594" y="787051"/>
                  <a:pt x="557022" y="786479"/>
                  <a:pt x="556355" y="786479"/>
                </a:cubicBezTo>
                <a:cubicBezTo>
                  <a:pt x="555689" y="786479"/>
                  <a:pt x="555117" y="787051"/>
                  <a:pt x="555117" y="787718"/>
                </a:cubicBezTo>
                <a:cubicBezTo>
                  <a:pt x="555117" y="788384"/>
                  <a:pt x="555689" y="788956"/>
                  <a:pt x="556355" y="788956"/>
                </a:cubicBezTo>
                <a:close/>
                <a:moveTo>
                  <a:pt x="556355" y="731901"/>
                </a:moveTo>
                <a:cubicBezTo>
                  <a:pt x="557403" y="731901"/>
                  <a:pt x="558260" y="731044"/>
                  <a:pt x="558260" y="729996"/>
                </a:cubicBezTo>
                <a:cubicBezTo>
                  <a:pt x="558260" y="728948"/>
                  <a:pt x="557403" y="728091"/>
                  <a:pt x="556355" y="728091"/>
                </a:cubicBezTo>
                <a:cubicBezTo>
                  <a:pt x="555308" y="728091"/>
                  <a:pt x="554450" y="728948"/>
                  <a:pt x="554450" y="729996"/>
                </a:cubicBezTo>
                <a:cubicBezTo>
                  <a:pt x="554450" y="731044"/>
                  <a:pt x="555308" y="731901"/>
                  <a:pt x="556355" y="731901"/>
                </a:cubicBezTo>
                <a:close/>
                <a:moveTo>
                  <a:pt x="560356" y="674370"/>
                </a:moveTo>
                <a:cubicBezTo>
                  <a:pt x="561404" y="674370"/>
                  <a:pt x="562261" y="673513"/>
                  <a:pt x="562261" y="672465"/>
                </a:cubicBezTo>
                <a:cubicBezTo>
                  <a:pt x="562261" y="671417"/>
                  <a:pt x="561404" y="670560"/>
                  <a:pt x="560356" y="670560"/>
                </a:cubicBezTo>
                <a:cubicBezTo>
                  <a:pt x="559308" y="670560"/>
                  <a:pt x="558451" y="671417"/>
                  <a:pt x="558451" y="672465"/>
                </a:cubicBezTo>
                <a:cubicBezTo>
                  <a:pt x="558451" y="673513"/>
                  <a:pt x="559308" y="674370"/>
                  <a:pt x="560356" y="674370"/>
                </a:cubicBezTo>
                <a:close/>
                <a:moveTo>
                  <a:pt x="568262" y="616268"/>
                </a:moveTo>
                <a:cubicBezTo>
                  <a:pt x="568738" y="616268"/>
                  <a:pt x="569119" y="615887"/>
                  <a:pt x="569119" y="615410"/>
                </a:cubicBezTo>
                <a:cubicBezTo>
                  <a:pt x="569119" y="614934"/>
                  <a:pt x="568738" y="614553"/>
                  <a:pt x="568262" y="614553"/>
                </a:cubicBezTo>
                <a:cubicBezTo>
                  <a:pt x="567785" y="614553"/>
                  <a:pt x="567404" y="614934"/>
                  <a:pt x="567404" y="615410"/>
                </a:cubicBezTo>
                <a:cubicBezTo>
                  <a:pt x="567404" y="615887"/>
                  <a:pt x="567785" y="616268"/>
                  <a:pt x="568262" y="616268"/>
                </a:cubicBezTo>
                <a:close/>
                <a:moveTo>
                  <a:pt x="580168" y="560261"/>
                </a:moveTo>
                <a:cubicBezTo>
                  <a:pt x="580835" y="560261"/>
                  <a:pt x="581406" y="559689"/>
                  <a:pt x="581406" y="559022"/>
                </a:cubicBezTo>
                <a:cubicBezTo>
                  <a:pt x="581406" y="558260"/>
                  <a:pt x="580835" y="557689"/>
                  <a:pt x="580168" y="557689"/>
                </a:cubicBezTo>
                <a:cubicBezTo>
                  <a:pt x="579501" y="557689"/>
                  <a:pt x="578930" y="558260"/>
                  <a:pt x="578930" y="559022"/>
                </a:cubicBezTo>
                <a:cubicBezTo>
                  <a:pt x="578834" y="559689"/>
                  <a:pt x="579406" y="560261"/>
                  <a:pt x="580168" y="560261"/>
                </a:cubicBezTo>
                <a:close/>
                <a:moveTo>
                  <a:pt x="595884" y="504349"/>
                </a:moveTo>
                <a:cubicBezTo>
                  <a:pt x="596360" y="504349"/>
                  <a:pt x="596741" y="503968"/>
                  <a:pt x="596741" y="503492"/>
                </a:cubicBezTo>
                <a:cubicBezTo>
                  <a:pt x="596741" y="503015"/>
                  <a:pt x="596360" y="502634"/>
                  <a:pt x="595884" y="502634"/>
                </a:cubicBezTo>
                <a:cubicBezTo>
                  <a:pt x="595408" y="502634"/>
                  <a:pt x="595027" y="503015"/>
                  <a:pt x="595027" y="503492"/>
                </a:cubicBezTo>
                <a:cubicBezTo>
                  <a:pt x="595027" y="503968"/>
                  <a:pt x="595408" y="504349"/>
                  <a:pt x="595884" y="504349"/>
                </a:cubicBezTo>
                <a:close/>
                <a:moveTo>
                  <a:pt x="615410" y="449485"/>
                </a:moveTo>
                <a:cubicBezTo>
                  <a:pt x="615506" y="449485"/>
                  <a:pt x="615601" y="449390"/>
                  <a:pt x="615601" y="449294"/>
                </a:cubicBezTo>
                <a:cubicBezTo>
                  <a:pt x="615601" y="449199"/>
                  <a:pt x="615506" y="449104"/>
                  <a:pt x="615410" y="449104"/>
                </a:cubicBezTo>
                <a:cubicBezTo>
                  <a:pt x="615315" y="449104"/>
                  <a:pt x="615220" y="449199"/>
                  <a:pt x="615220" y="449294"/>
                </a:cubicBezTo>
                <a:cubicBezTo>
                  <a:pt x="615125" y="449390"/>
                  <a:pt x="615220" y="449485"/>
                  <a:pt x="615410" y="449485"/>
                </a:cubicBezTo>
                <a:close/>
                <a:moveTo>
                  <a:pt x="638556" y="396716"/>
                </a:moveTo>
                <a:cubicBezTo>
                  <a:pt x="638651" y="396716"/>
                  <a:pt x="638747" y="396621"/>
                  <a:pt x="638747" y="396526"/>
                </a:cubicBezTo>
                <a:cubicBezTo>
                  <a:pt x="638747" y="396431"/>
                  <a:pt x="638651" y="396335"/>
                  <a:pt x="638556" y="396335"/>
                </a:cubicBezTo>
                <a:cubicBezTo>
                  <a:pt x="638461" y="396335"/>
                  <a:pt x="638365" y="396431"/>
                  <a:pt x="638365" y="396526"/>
                </a:cubicBezTo>
                <a:cubicBezTo>
                  <a:pt x="638365" y="396621"/>
                  <a:pt x="638461" y="396716"/>
                  <a:pt x="638556" y="396716"/>
                </a:cubicBezTo>
                <a:close/>
                <a:moveTo>
                  <a:pt x="665417" y="346043"/>
                </a:moveTo>
                <a:cubicBezTo>
                  <a:pt x="665798" y="346043"/>
                  <a:pt x="666083" y="345758"/>
                  <a:pt x="666083" y="345376"/>
                </a:cubicBezTo>
                <a:cubicBezTo>
                  <a:pt x="666083" y="344996"/>
                  <a:pt x="665798" y="344710"/>
                  <a:pt x="665417" y="344710"/>
                </a:cubicBezTo>
                <a:cubicBezTo>
                  <a:pt x="665036" y="344710"/>
                  <a:pt x="664750" y="344996"/>
                  <a:pt x="664750" y="345376"/>
                </a:cubicBezTo>
                <a:cubicBezTo>
                  <a:pt x="664750" y="345758"/>
                  <a:pt x="665036" y="346043"/>
                  <a:pt x="665417" y="346043"/>
                </a:cubicBezTo>
                <a:close/>
                <a:moveTo>
                  <a:pt x="695611" y="296990"/>
                </a:moveTo>
                <a:cubicBezTo>
                  <a:pt x="695992" y="296990"/>
                  <a:pt x="696278" y="296704"/>
                  <a:pt x="696278" y="296323"/>
                </a:cubicBezTo>
                <a:cubicBezTo>
                  <a:pt x="696278" y="295942"/>
                  <a:pt x="695992" y="295656"/>
                  <a:pt x="695611" y="295656"/>
                </a:cubicBezTo>
                <a:cubicBezTo>
                  <a:pt x="695230" y="295656"/>
                  <a:pt x="694944" y="295942"/>
                  <a:pt x="694944" y="296323"/>
                </a:cubicBezTo>
                <a:cubicBezTo>
                  <a:pt x="694944" y="296704"/>
                  <a:pt x="695230" y="296990"/>
                  <a:pt x="695611" y="296990"/>
                </a:cubicBezTo>
                <a:close/>
                <a:moveTo>
                  <a:pt x="729234" y="250317"/>
                </a:moveTo>
                <a:cubicBezTo>
                  <a:pt x="729710" y="250317"/>
                  <a:pt x="730091" y="249936"/>
                  <a:pt x="730091" y="249460"/>
                </a:cubicBezTo>
                <a:cubicBezTo>
                  <a:pt x="730091" y="248984"/>
                  <a:pt x="729710" y="248603"/>
                  <a:pt x="729234" y="248603"/>
                </a:cubicBezTo>
                <a:cubicBezTo>
                  <a:pt x="728758" y="248603"/>
                  <a:pt x="728377" y="248984"/>
                  <a:pt x="728377" y="249460"/>
                </a:cubicBezTo>
                <a:cubicBezTo>
                  <a:pt x="728377" y="249936"/>
                  <a:pt x="728758" y="250317"/>
                  <a:pt x="729234" y="250317"/>
                </a:cubicBezTo>
                <a:close/>
                <a:moveTo>
                  <a:pt x="765905" y="205645"/>
                </a:moveTo>
                <a:cubicBezTo>
                  <a:pt x="766286" y="205645"/>
                  <a:pt x="766572" y="205359"/>
                  <a:pt x="766572" y="204978"/>
                </a:cubicBezTo>
                <a:cubicBezTo>
                  <a:pt x="766572" y="204597"/>
                  <a:pt x="766286" y="204311"/>
                  <a:pt x="765905" y="204311"/>
                </a:cubicBezTo>
                <a:cubicBezTo>
                  <a:pt x="765524" y="204311"/>
                  <a:pt x="765238" y="204597"/>
                  <a:pt x="765238" y="204978"/>
                </a:cubicBezTo>
                <a:cubicBezTo>
                  <a:pt x="765238" y="205359"/>
                  <a:pt x="765524" y="205645"/>
                  <a:pt x="765905" y="205645"/>
                </a:cubicBezTo>
                <a:close/>
                <a:moveTo>
                  <a:pt x="805625" y="163830"/>
                </a:moveTo>
                <a:cubicBezTo>
                  <a:pt x="806006" y="163830"/>
                  <a:pt x="806291" y="163544"/>
                  <a:pt x="806291" y="163163"/>
                </a:cubicBezTo>
                <a:cubicBezTo>
                  <a:pt x="806291" y="162782"/>
                  <a:pt x="806006" y="162497"/>
                  <a:pt x="805625" y="162497"/>
                </a:cubicBezTo>
                <a:cubicBezTo>
                  <a:pt x="805244" y="162497"/>
                  <a:pt x="804958" y="162782"/>
                  <a:pt x="804958" y="163163"/>
                </a:cubicBezTo>
                <a:cubicBezTo>
                  <a:pt x="804958" y="163544"/>
                  <a:pt x="805244" y="163830"/>
                  <a:pt x="805625" y="163830"/>
                </a:cubicBezTo>
                <a:close/>
                <a:moveTo>
                  <a:pt x="848106" y="124873"/>
                </a:moveTo>
                <a:cubicBezTo>
                  <a:pt x="848487" y="124873"/>
                  <a:pt x="848773" y="124587"/>
                  <a:pt x="848773" y="124206"/>
                </a:cubicBezTo>
                <a:cubicBezTo>
                  <a:pt x="848773" y="123825"/>
                  <a:pt x="848487" y="123539"/>
                  <a:pt x="848106" y="123539"/>
                </a:cubicBezTo>
                <a:cubicBezTo>
                  <a:pt x="847725" y="123539"/>
                  <a:pt x="847439" y="123825"/>
                  <a:pt x="847439" y="124206"/>
                </a:cubicBezTo>
                <a:cubicBezTo>
                  <a:pt x="847439" y="124587"/>
                  <a:pt x="847725" y="124873"/>
                  <a:pt x="848106" y="124873"/>
                </a:cubicBezTo>
                <a:close/>
                <a:moveTo>
                  <a:pt x="893159" y="88487"/>
                </a:moveTo>
                <a:cubicBezTo>
                  <a:pt x="893255" y="88487"/>
                  <a:pt x="893350" y="88392"/>
                  <a:pt x="893350" y="88297"/>
                </a:cubicBezTo>
                <a:cubicBezTo>
                  <a:pt x="893350" y="88202"/>
                  <a:pt x="893255" y="88106"/>
                  <a:pt x="893159" y="88106"/>
                </a:cubicBezTo>
                <a:cubicBezTo>
                  <a:pt x="893064" y="88106"/>
                  <a:pt x="892969" y="88202"/>
                  <a:pt x="892969" y="88297"/>
                </a:cubicBezTo>
                <a:cubicBezTo>
                  <a:pt x="892969" y="88392"/>
                  <a:pt x="893064" y="88487"/>
                  <a:pt x="893159" y="88487"/>
                </a:cubicBezTo>
                <a:close/>
                <a:moveTo>
                  <a:pt x="940594" y="55721"/>
                </a:moveTo>
                <a:cubicBezTo>
                  <a:pt x="940689" y="55721"/>
                  <a:pt x="940784" y="55626"/>
                  <a:pt x="940784" y="55531"/>
                </a:cubicBezTo>
                <a:cubicBezTo>
                  <a:pt x="940784" y="55436"/>
                  <a:pt x="940689" y="55340"/>
                  <a:pt x="940594" y="55340"/>
                </a:cubicBezTo>
                <a:cubicBezTo>
                  <a:pt x="940499" y="55340"/>
                  <a:pt x="940403" y="55436"/>
                  <a:pt x="940403" y="55531"/>
                </a:cubicBezTo>
                <a:cubicBezTo>
                  <a:pt x="940403" y="55626"/>
                  <a:pt x="940499" y="55721"/>
                  <a:pt x="940594" y="55721"/>
                </a:cubicBezTo>
                <a:close/>
                <a:moveTo>
                  <a:pt x="990219" y="26384"/>
                </a:moveTo>
                <a:cubicBezTo>
                  <a:pt x="990314" y="26384"/>
                  <a:pt x="990410" y="26289"/>
                  <a:pt x="990410" y="26194"/>
                </a:cubicBezTo>
                <a:cubicBezTo>
                  <a:pt x="990410" y="26099"/>
                  <a:pt x="990314" y="26003"/>
                  <a:pt x="990219" y="26003"/>
                </a:cubicBezTo>
                <a:cubicBezTo>
                  <a:pt x="990124" y="26003"/>
                  <a:pt x="990029" y="26099"/>
                  <a:pt x="990029" y="26194"/>
                </a:cubicBezTo>
                <a:cubicBezTo>
                  <a:pt x="990029" y="26289"/>
                  <a:pt x="990124" y="26384"/>
                  <a:pt x="990219" y="26384"/>
                </a:cubicBezTo>
                <a:close/>
                <a:moveTo>
                  <a:pt x="1041749" y="476"/>
                </a:moveTo>
                <a:cubicBezTo>
                  <a:pt x="1041845" y="476"/>
                  <a:pt x="1041940" y="381"/>
                  <a:pt x="1041940" y="286"/>
                </a:cubicBezTo>
                <a:cubicBezTo>
                  <a:pt x="1041940" y="191"/>
                  <a:pt x="1041845" y="0"/>
                  <a:pt x="1041749" y="0"/>
                </a:cubicBezTo>
                <a:cubicBezTo>
                  <a:pt x="1041654" y="0"/>
                  <a:pt x="1041559" y="95"/>
                  <a:pt x="1041559" y="191"/>
                </a:cubicBezTo>
                <a:cubicBezTo>
                  <a:pt x="1041559" y="286"/>
                  <a:pt x="1041654" y="476"/>
                  <a:pt x="1041749" y="476"/>
                </a:cubicBezTo>
                <a:close/>
                <a:moveTo>
                  <a:pt x="2194560" y="531305"/>
                </a:moveTo>
                <a:cubicBezTo>
                  <a:pt x="2194655" y="531305"/>
                  <a:pt x="2194751" y="531209"/>
                  <a:pt x="2194751" y="531114"/>
                </a:cubicBezTo>
                <a:cubicBezTo>
                  <a:pt x="2194751" y="531019"/>
                  <a:pt x="2194655" y="530924"/>
                  <a:pt x="2194560" y="530924"/>
                </a:cubicBezTo>
                <a:cubicBezTo>
                  <a:pt x="2194465" y="530924"/>
                  <a:pt x="2194370" y="531019"/>
                  <a:pt x="2194370" y="531114"/>
                </a:cubicBezTo>
                <a:cubicBezTo>
                  <a:pt x="2194370" y="531209"/>
                  <a:pt x="2194465" y="531305"/>
                  <a:pt x="2194560" y="531305"/>
                </a:cubicBezTo>
                <a:close/>
                <a:moveTo>
                  <a:pt x="2208371" y="587312"/>
                </a:moveTo>
                <a:cubicBezTo>
                  <a:pt x="2208467" y="587312"/>
                  <a:pt x="2208562" y="587216"/>
                  <a:pt x="2208562" y="587121"/>
                </a:cubicBezTo>
                <a:cubicBezTo>
                  <a:pt x="2208562" y="587026"/>
                  <a:pt x="2208467" y="586931"/>
                  <a:pt x="2208371" y="586931"/>
                </a:cubicBezTo>
                <a:cubicBezTo>
                  <a:pt x="2208276" y="586931"/>
                  <a:pt x="2208181" y="587026"/>
                  <a:pt x="2208181" y="587121"/>
                </a:cubicBezTo>
                <a:cubicBezTo>
                  <a:pt x="2208181" y="587216"/>
                  <a:pt x="2208276" y="587312"/>
                  <a:pt x="2208371" y="587312"/>
                </a:cubicBezTo>
                <a:close/>
                <a:moveTo>
                  <a:pt x="2218277" y="644081"/>
                </a:moveTo>
                <a:cubicBezTo>
                  <a:pt x="2218373" y="644081"/>
                  <a:pt x="2218468" y="643985"/>
                  <a:pt x="2218468" y="643890"/>
                </a:cubicBezTo>
                <a:cubicBezTo>
                  <a:pt x="2218468" y="643795"/>
                  <a:pt x="2218373" y="643700"/>
                  <a:pt x="2218277" y="643700"/>
                </a:cubicBezTo>
                <a:cubicBezTo>
                  <a:pt x="2218182" y="643700"/>
                  <a:pt x="2218087" y="643795"/>
                  <a:pt x="2218087" y="643890"/>
                </a:cubicBezTo>
                <a:cubicBezTo>
                  <a:pt x="2218087" y="643985"/>
                  <a:pt x="2218182" y="644081"/>
                  <a:pt x="2218277" y="644081"/>
                </a:cubicBezTo>
                <a:close/>
                <a:moveTo>
                  <a:pt x="2224278" y="701421"/>
                </a:moveTo>
                <a:cubicBezTo>
                  <a:pt x="2224373" y="701421"/>
                  <a:pt x="2224469" y="701326"/>
                  <a:pt x="2224469" y="701231"/>
                </a:cubicBezTo>
                <a:cubicBezTo>
                  <a:pt x="2224469" y="701135"/>
                  <a:pt x="2224373" y="701040"/>
                  <a:pt x="2224278" y="701040"/>
                </a:cubicBezTo>
                <a:cubicBezTo>
                  <a:pt x="2224183" y="701040"/>
                  <a:pt x="2224088" y="701135"/>
                  <a:pt x="2224088" y="701231"/>
                </a:cubicBezTo>
                <a:cubicBezTo>
                  <a:pt x="2223992" y="701326"/>
                  <a:pt x="2224088" y="701421"/>
                  <a:pt x="2224278" y="701421"/>
                </a:cubicBezTo>
                <a:close/>
                <a:moveTo>
                  <a:pt x="2290477" y="759428"/>
                </a:moveTo>
                <a:cubicBezTo>
                  <a:pt x="2290858" y="759428"/>
                  <a:pt x="2291144" y="759143"/>
                  <a:pt x="2291144" y="758762"/>
                </a:cubicBezTo>
                <a:cubicBezTo>
                  <a:pt x="2291144" y="758381"/>
                  <a:pt x="2290858" y="758095"/>
                  <a:pt x="2290477" y="758095"/>
                </a:cubicBezTo>
                <a:cubicBezTo>
                  <a:pt x="2290096" y="758095"/>
                  <a:pt x="2289810" y="758381"/>
                  <a:pt x="2289810" y="758762"/>
                </a:cubicBezTo>
                <a:cubicBezTo>
                  <a:pt x="2289810" y="759143"/>
                  <a:pt x="2290096" y="759428"/>
                  <a:pt x="2290477" y="759428"/>
                </a:cubicBezTo>
                <a:close/>
                <a:moveTo>
                  <a:pt x="2288667" y="817055"/>
                </a:moveTo>
                <a:cubicBezTo>
                  <a:pt x="2289048" y="817055"/>
                  <a:pt x="2289334" y="816769"/>
                  <a:pt x="2289334" y="816388"/>
                </a:cubicBezTo>
                <a:cubicBezTo>
                  <a:pt x="2289334" y="816007"/>
                  <a:pt x="2289048" y="815721"/>
                  <a:pt x="2288667" y="815721"/>
                </a:cubicBezTo>
                <a:cubicBezTo>
                  <a:pt x="2288286" y="815721"/>
                  <a:pt x="2288000" y="816007"/>
                  <a:pt x="2288000" y="816388"/>
                </a:cubicBezTo>
                <a:cubicBezTo>
                  <a:pt x="2288000" y="816769"/>
                  <a:pt x="2288286" y="817055"/>
                  <a:pt x="2288667" y="817055"/>
                </a:cubicBezTo>
                <a:close/>
                <a:moveTo>
                  <a:pt x="2283047" y="874490"/>
                </a:moveTo>
                <a:cubicBezTo>
                  <a:pt x="2283428" y="874490"/>
                  <a:pt x="2283714" y="874205"/>
                  <a:pt x="2283714" y="873824"/>
                </a:cubicBezTo>
                <a:cubicBezTo>
                  <a:pt x="2283714" y="873443"/>
                  <a:pt x="2283428" y="873157"/>
                  <a:pt x="2283047" y="873157"/>
                </a:cubicBezTo>
                <a:cubicBezTo>
                  <a:pt x="2282666" y="873157"/>
                  <a:pt x="2282381" y="873443"/>
                  <a:pt x="2282381" y="873824"/>
                </a:cubicBezTo>
                <a:cubicBezTo>
                  <a:pt x="2282476" y="874205"/>
                  <a:pt x="2282762" y="874490"/>
                  <a:pt x="2283047" y="874490"/>
                </a:cubicBezTo>
                <a:close/>
                <a:moveTo>
                  <a:pt x="2273903" y="931640"/>
                </a:moveTo>
                <a:cubicBezTo>
                  <a:pt x="2274380" y="931640"/>
                  <a:pt x="2274761" y="931259"/>
                  <a:pt x="2274761" y="930783"/>
                </a:cubicBezTo>
                <a:cubicBezTo>
                  <a:pt x="2274761" y="930307"/>
                  <a:pt x="2274380" y="929926"/>
                  <a:pt x="2273903" y="929926"/>
                </a:cubicBezTo>
                <a:cubicBezTo>
                  <a:pt x="2273427" y="929926"/>
                  <a:pt x="2273046" y="930307"/>
                  <a:pt x="2273046" y="930783"/>
                </a:cubicBezTo>
                <a:cubicBezTo>
                  <a:pt x="2273046" y="931259"/>
                  <a:pt x="2273427" y="931640"/>
                  <a:pt x="2273903" y="931640"/>
                </a:cubicBezTo>
                <a:close/>
                <a:moveTo>
                  <a:pt x="2261045" y="987838"/>
                </a:moveTo>
                <a:cubicBezTo>
                  <a:pt x="2261521" y="987838"/>
                  <a:pt x="2261902" y="987457"/>
                  <a:pt x="2261902" y="986981"/>
                </a:cubicBezTo>
                <a:cubicBezTo>
                  <a:pt x="2261902" y="986504"/>
                  <a:pt x="2261521" y="986123"/>
                  <a:pt x="2261045" y="986123"/>
                </a:cubicBezTo>
                <a:cubicBezTo>
                  <a:pt x="2260568" y="986123"/>
                  <a:pt x="2260187" y="986504"/>
                  <a:pt x="2260187" y="986981"/>
                </a:cubicBezTo>
                <a:cubicBezTo>
                  <a:pt x="2260187" y="987457"/>
                  <a:pt x="2260568" y="987838"/>
                  <a:pt x="2261045" y="987838"/>
                </a:cubicBezTo>
                <a:close/>
                <a:moveTo>
                  <a:pt x="2244662" y="1044131"/>
                </a:moveTo>
                <a:cubicBezTo>
                  <a:pt x="2245709" y="1044131"/>
                  <a:pt x="2246567" y="1043273"/>
                  <a:pt x="2246567" y="1042226"/>
                </a:cubicBezTo>
                <a:cubicBezTo>
                  <a:pt x="2246567" y="1041178"/>
                  <a:pt x="2245709" y="1040321"/>
                  <a:pt x="2244662" y="1040321"/>
                </a:cubicBezTo>
                <a:cubicBezTo>
                  <a:pt x="2243614" y="1040321"/>
                  <a:pt x="2242757" y="1041178"/>
                  <a:pt x="2242757" y="1042226"/>
                </a:cubicBezTo>
                <a:cubicBezTo>
                  <a:pt x="2242757" y="1043273"/>
                  <a:pt x="2243614" y="1044131"/>
                  <a:pt x="2244662" y="1044131"/>
                </a:cubicBezTo>
                <a:close/>
                <a:moveTo>
                  <a:pt x="2224754" y="1098899"/>
                </a:moveTo>
                <a:cubicBezTo>
                  <a:pt x="2226183" y="1098899"/>
                  <a:pt x="2227326" y="1097756"/>
                  <a:pt x="2227326" y="1096328"/>
                </a:cubicBezTo>
                <a:cubicBezTo>
                  <a:pt x="2227326" y="1094899"/>
                  <a:pt x="2226183" y="1093756"/>
                  <a:pt x="2224754" y="1093756"/>
                </a:cubicBezTo>
                <a:cubicBezTo>
                  <a:pt x="2223326" y="1093756"/>
                  <a:pt x="2222183" y="1094899"/>
                  <a:pt x="2222183" y="1096328"/>
                </a:cubicBezTo>
                <a:cubicBezTo>
                  <a:pt x="2222183" y="1097756"/>
                  <a:pt x="2223326" y="1098899"/>
                  <a:pt x="2224754" y="1098899"/>
                </a:cubicBezTo>
                <a:close/>
                <a:moveTo>
                  <a:pt x="2201418" y="1149763"/>
                </a:moveTo>
                <a:cubicBezTo>
                  <a:pt x="2201799" y="1149763"/>
                  <a:pt x="2202085" y="1149477"/>
                  <a:pt x="2202085" y="1149096"/>
                </a:cubicBezTo>
                <a:cubicBezTo>
                  <a:pt x="2202085" y="1148715"/>
                  <a:pt x="2201799" y="1148429"/>
                  <a:pt x="2201418" y="1148429"/>
                </a:cubicBezTo>
                <a:cubicBezTo>
                  <a:pt x="2201037" y="1148429"/>
                  <a:pt x="2200751" y="1148715"/>
                  <a:pt x="2200751" y="1149096"/>
                </a:cubicBezTo>
                <a:cubicBezTo>
                  <a:pt x="2200751" y="1149382"/>
                  <a:pt x="2201037" y="1149763"/>
                  <a:pt x="2201418" y="1149763"/>
                </a:cubicBezTo>
                <a:close/>
                <a:moveTo>
                  <a:pt x="2174748" y="1200817"/>
                </a:moveTo>
                <a:cubicBezTo>
                  <a:pt x="2175129" y="1200817"/>
                  <a:pt x="2175415" y="1200531"/>
                  <a:pt x="2175415" y="1200150"/>
                </a:cubicBezTo>
                <a:cubicBezTo>
                  <a:pt x="2175415" y="1199769"/>
                  <a:pt x="2175129" y="1199483"/>
                  <a:pt x="2174748" y="1199483"/>
                </a:cubicBezTo>
                <a:cubicBezTo>
                  <a:pt x="2174367" y="1199483"/>
                  <a:pt x="2174081" y="1199769"/>
                  <a:pt x="2174081" y="1200150"/>
                </a:cubicBezTo>
                <a:cubicBezTo>
                  <a:pt x="2174081" y="1200531"/>
                  <a:pt x="2174367" y="1200817"/>
                  <a:pt x="2174748" y="1200817"/>
                </a:cubicBezTo>
                <a:close/>
                <a:moveTo>
                  <a:pt x="2144840" y="1250823"/>
                </a:moveTo>
                <a:cubicBezTo>
                  <a:pt x="2145506" y="1250823"/>
                  <a:pt x="2146078" y="1250252"/>
                  <a:pt x="2146078" y="1249585"/>
                </a:cubicBezTo>
                <a:cubicBezTo>
                  <a:pt x="2146078" y="1248918"/>
                  <a:pt x="2145506" y="1248251"/>
                  <a:pt x="2144840" y="1248251"/>
                </a:cubicBezTo>
                <a:cubicBezTo>
                  <a:pt x="2144173" y="1248251"/>
                  <a:pt x="2143601" y="1248823"/>
                  <a:pt x="2143601" y="1249585"/>
                </a:cubicBezTo>
                <a:cubicBezTo>
                  <a:pt x="2143506" y="1250156"/>
                  <a:pt x="2144173" y="1250823"/>
                  <a:pt x="2144840" y="1250823"/>
                </a:cubicBezTo>
                <a:close/>
                <a:moveTo>
                  <a:pt x="2111883" y="1297591"/>
                </a:moveTo>
                <a:cubicBezTo>
                  <a:pt x="2112359" y="1297591"/>
                  <a:pt x="2112740" y="1297210"/>
                  <a:pt x="2112740" y="1296734"/>
                </a:cubicBezTo>
                <a:cubicBezTo>
                  <a:pt x="2112740" y="1296257"/>
                  <a:pt x="2112359" y="1295876"/>
                  <a:pt x="2111883" y="1295876"/>
                </a:cubicBezTo>
                <a:cubicBezTo>
                  <a:pt x="2111407" y="1295876"/>
                  <a:pt x="2111026" y="1296257"/>
                  <a:pt x="2111026" y="1296734"/>
                </a:cubicBezTo>
                <a:cubicBezTo>
                  <a:pt x="2111026" y="1297210"/>
                  <a:pt x="2111407" y="1297591"/>
                  <a:pt x="2111883" y="1297591"/>
                </a:cubicBezTo>
                <a:close/>
                <a:moveTo>
                  <a:pt x="2075879" y="1343120"/>
                </a:moveTo>
                <a:cubicBezTo>
                  <a:pt x="2076545" y="1343120"/>
                  <a:pt x="2077117" y="1342549"/>
                  <a:pt x="2077117" y="1341882"/>
                </a:cubicBezTo>
                <a:cubicBezTo>
                  <a:pt x="2077117" y="1341215"/>
                  <a:pt x="2076545" y="1340549"/>
                  <a:pt x="2075879" y="1340549"/>
                </a:cubicBezTo>
                <a:cubicBezTo>
                  <a:pt x="2075212" y="1340549"/>
                  <a:pt x="2074640" y="1341120"/>
                  <a:pt x="2074640" y="1341882"/>
                </a:cubicBezTo>
                <a:cubicBezTo>
                  <a:pt x="2074640" y="1342549"/>
                  <a:pt x="2075212" y="1343120"/>
                  <a:pt x="2075879" y="1343120"/>
                </a:cubicBezTo>
                <a:close/>
                <a:moveTo>
                  <a:pt x="2037112" y="1387316"/>
                </a:moveTo>
                <a:cubicBezTo>
                  <a:pt x="2038636" y="1387316"/>
                  <a:pt x="2039874" y="1386078"/>
                  <a:pt x="2039874" y="1384554"/>
                </a:cubicBezTo>
                <a:cubicBezTo>
                  <a:pt x="2039874" y="1383030"/>
                  <a:pt x="2038636" y="1381792"/>
                  <a:pt x="2037112" y="1381792"/>
                </a:cubicBezTo>
                <a:cubicBezTo>
                  <a:pt x="2035588" y="1381792"/>
                  <a:pt x="2034350" y="1383030"/>
                  <a:pt x="2034350" y="1384554"/>
                </a:cubicBezTo>
                <a:cubicBezTo>
                  <a:pt x="2034350" y="1386078"/>
                  <a:pt x="2035588" y="1387316"/>
                  <a:pt x="2037112" y="1387316"/>
                </a:cubicBezTo>
                <a:close/>
                <a:moveTo>
                  <a:pt x="1995773" y="1428464"/>
                </a:moveTo>
                <a:cubicBezTo>
                  <a:pt x="1997869" y="1428464"/>
                  <a:pt x="1999583" y="1426750"/>
                  <a:pt x="1999583" y="1424654"/>
                </a:cubicBezTo>
                <a:cubicBezTo>
                  <a:pt x="1999583" y="1422559"/>
                  <a:pt x="1997869" y="1420844"/>
                  <a:pt x="1995773" y="1420844"/>
                </a:cubicBezTo>
                <a:cubicBezTo>
                  <a:pt x="1993678" y="1420844"/>
                  <a:pt x="1991963" y="1422559"/>
                  <a:pt x="1991963" y="1424654"/>
                </a:cubicBezTo>
                <a:cubicBezTo>
                  <a:pt x="1991868" y="1426750"/>
                  <a:pt x="1993583" y="1428464"/>
                  <a:pt x="1995773" y="1428464"/>
                </a:cubicBezTo>
                <a:close/>
                <a:moveTo>
                  <a:pt x="1951863" y="1464755"/>
                </a:moveTo>
                <a:cubicBezTo>
                  <a:pt x="1953387" y="1464755"/>
                  <a:pt x="1954625" y="1463516"/>
                  <a:pt x="1954625" y="1461992"/>
                </a:cubicBezTo>
                <a:cubicBezTo>
                  <a:pt x="1954625" y="1460468"/>
                  <a:pt x="1953387" y="1459230"/>
                  <a:pt x="1951863" y="1459230"/>
                </a:cubicBezTo>
                <a:cubicBezTo>
                  <a:pt x="1950339" y="1459230"/>
                  <a:pt x="1949101" y="1460468"/>
                  <a:pt x="1949101" y="1461992"/>
                </a:cubicBezTo>
                <a:cubicBezTo>
                  <a:pt x="1949101" y="1463516"/>
                  <a:pt x="1950339" y="1464755"/>
                  <a:pt x="1951863" y="1464755"/>
                </a:cubicBezTo>
                <a:close/>
                <a:moveTo>
                  <a:pt x="1905572" y="1501045"/>
                </a:moveTo>
                <a:cubicBezTo>
                  <a:pt x="1908048" y="1501045"/>
                  <a:pt x="1910048" y="1499045"/>
                  <a:pt x="1910048" y="1496568"/>
                </a:cubicBezTo>
                <a:cubicBezTo>
                  <a:pt x="1910048" y="1494092"/>
                  <a:pt x="1908048" y="1492091"/>
                  <a:pt x="1905572" y="1492091"/>
                </a:cubicBezTo>
                <a:cubicBezTo>
                  <a:pt x="1903095" y="1492091"/>
                  <a:pt x="1901095" y="1494092"/>
                  <a:pt x="1901095" y="1496568"/>
                </a:cubicBezTo>
                <a:cubicBezTo>
                  <a:pt x="1901095" y="1498949"/>
                  <a:pt x="1903095" y="1501045"/>
                  <a:pt x="1905572" y="1501045"/>
                </a:cubicBezTo>
                <a:close/>
                <a:moveTo>
                  <a:pt x="1857280" y="1534192"/>
                </a:moveTo>
                <a:cubicBezTo>
                  <a:pt x="1860709" y="1534192"/>
                  <a:pt x="1863471" y="1531430"/>
                  <a:pt x="1863471" y="1528001"/>
                </a:cubicBezTo>
                <a:cubicBezTo>
                  <a:pt x="1863471" y="1524572"/>
                  <a:pt x="1860709" y="1521809"/>
                  <a:pt x="1857280" y="1521809"/>
                </a:cubicBezTo>
                <a:cubicBezTo>
                  <a:pt x="1853851" y="1521809"/>
                  <a:pt x="1851089" y="1524572"/>
                  <a:pt x="1851089" y="1528001"/>
                </a:cubicBezTo>
                <a:cubicBezTo>
                  <a:pt x="1851089" y="1531334"/>
                  <a:pt x="1853851" y="1534192"/>
                  <a:pt x="1857280" y="1534192"/>
                </a:cubicBezTo>
                <a:close/>
                <a:moveTo>
                  <a:pt x="1807083" y="1564767"/>
                </a:moveTo>
                <a:cubicBezTo>
                  <a:pt x="1811846" y="1564767"/>
                  <a:pt x="1815656" y="1560957"/>
                  <a:pt x="1815656" y="1556195"/>
                </a:cubicBezTo>
                <a:cubicBezTo>
                  <a:pt x="1815656" y="1551432"/>
                  <a:pt x="1811846" y="1547622"/>
                  <a:pt x="1807083" y="1547622"/>
                </a:cubicBezTo>
                <a:cubicBezTo>
                  <a:pt x="1802321" y="1547622"/>
                  <a:pt x="1798511" y="1551432"/>
                  <a:pt x="1798511" y="1556195"/>
                </a:cubicBezTo>
                <a:cubicBezTo>
                  <a:pt x="1798511" y="1560957"/>
                  <a:pt x="1802321" y="1564767"/>
                  <a:pt x="1807083" y="1564767"/>
                </a:cubicBezTo>
                <a:close/>
                <a:moveTo>
                  <a:pt x="1755077" y="1587437"/>
                </a:moveTo>
                <a:cubicBezTo>
                  <a:pt x="1758506" y="1587437"/>
                  <a:pt x="1761268" y="1584674"/>
                  <a:pt x="1761268" y="1581245"/>
                </a:cubicBezTo>
                <a:cubicBezTo>
                  <a:pt x="1761268" y="1577816"/>
                  <a:pt x="1758506" y="1575054"/>
                  <a:pt x="1755077" y="1575054"/>
                </a:cubicBezTo>
                <a:cubicBezTo>
                  <a:pt x="1751648" y="1575054"/>
                  <a:pt x="1748885" y="1577816"/>
                  <a:pt x="1748885" y="1581245"/>
                </a:cubicBezTo>
                <a:cubicBezTo>
                  <a:pt x="1748885" y="1584674"/>
                  <a:pt x="1751648" y="1587437"/>
                  <a:pt x="1755077" y="1587437"/>
                </a:cubicBezTo>
                <a:close/>
                <a:moveTo>
                  <a:pt x="1701641" y="1612106"/>
                </a:moveTo>
                <a:cubicBezTo>
                  <a:pt x="1706689" y="1612106"/>
                  <a:pt x="1710785" y="1608011"/>
                  <a:pt x="1710785" y="1602962"/>
                </a:cubicBezTo>
                <a:cubicBezTo>
                  <a:pt x="1710785" y="1597914"/>
                  <a:pt x="1706689" y="1593818"/>
                  <a:pt x="1701641" y="1593818"/>
                </a:cubicBezTo>
                <a:cubicBezTo>
                  <a:pt x="1696593" y="1593818"/>
                  <a:pt x="1692497" y="1597914"/>
                  <a:pt x="1692497" y="1602962"/>
                </a:cubicBezTo>
                <a:cubicBezTo>
                  <a:pt x="1692497" y="1608011"/>
                  <a:pt x="1696593" y="1612106"/>
                  <a:pt x="1701641" y="1612106"/>
                </a:cubicBezTo>
                <a:close/>
                <a:moveTo>
                  <a:pt x="1646968" y="1630299"/>
                </a:moveTo>
                <a:cubicBezTo>
                  <a:pt x="1652016" y="1630299"/>
                  <a:pt x="1656112" y="1626203"/>
                  <a:pt x="1656112" y="1621060"/>
                </a:cubicBezTo>
                <a:cubicBezTo>
                  <a:pt x="1656112" y="1615916"/>
                  <a:pt x="1652016" y="1611916"/>
                  <a:pt x="1646968" y="1611916"/>
                </a:cubicBezTo>
                <a:cubicBezTo>
                  <a:pt x="1641920" y="1611916"/>
                  <a:pt x="1637824" y="1616012"/>
                  <a:pt x="1637824" y="1621060"/>
                </a:cubicBezTo>
                <a:cubicBezTo>
                  <a:pt x="1637824" y="1626108"/>
                  <a:pt x="1641920" y="1630299"/>
                  <a:pt x="1646968" y="1630299"/>
                </a:cubicBezTo>
                <a:close/>
                <a:moveTo>
                  <a:pt x="1591151" y="1641253"/>
                </a:moveTo>
                <a:cubicBezTo>
                  <a:pt x="1594199" y="1641253"/>
                  <a:pt x="1596676" y="1638776"/>
                  <a:pt x="1596676" y="1635728"/>
                </a:cubicBezTo>
                <a:cubicBezTo>
                  <a:pt x="1596676" y="1632680"/>
                  <a:pt x="1594199" y="1630204"/>
                  <a:pt x="1591151" y="1630204"/>
                </a:cubicBezTo>
                <a:cubicBezTo>
                  <a:pt x="1588103" y="1630204"/>
                  <a:pt x="1585627" y="1632680"/>
                  <a:pt x="1585627" y="1635728"/>
                </a:cubicBezTo>
                <a:cubicBezTo>
                  <a:pt x="1585627" y="1638776"/>
                  <a:pt x="1588103" y="1641253"/>
                  <a:pt x="1591151" y="1641253"/>
                </a:cubicBezTo>
                <a:close/>
                <a:moveTo>
                  <a:pt x="1534573" y="1652683"/>
                </a:moveTo>
                <a:cubicBezTo>
                  <a:pt x="1537907" y="1652683"/>
                  <a:pt x="1540574" y="1650016"/>
                  <a:pt x="1540574" y="1646682"/>
                </a:cubicBezTo>
                <a:cubicBezTo>
                  <a:pt x="1540574" y="1643348"/>
                  <a:pt x="1537907" y="1640681"/>
                  <a:pt x="1534573" y="1640681"/>
                </a:cubicBezTo>
                <a:cubicBezTo>
                  <a:pt x="1531239" y="1640681"/>
                  <a:pt x="1528572" y="1643348"/>
                  <a:pt x="1528572" y="1646682"/>
                </a:cubicBezTo>
                <a:cubicBezTo>
                  <a:pt x="1528572" y="1650016"/>
                  <a:pt x="1531334" y="1652683"/>
                  <a:pt x="1534573" y="1652683"/>
                </a:cubicBezTo>
                <a:close/>
                <a:moveTo>
                  <a:pt x="1477423" y="1661160"/>
                </a:moveTo>
                <a:cubicBezTo>
                  <a:pt x="1481328" y="1661160"/>
                  <a:pt x="1484471" y="1658017"/>
                  <a:pt x="1484471" y="1654112"/>
                </a:cubicBezTo>
                <a:cubicBezTo>
                  <a:pt x="1484471" y="1650206"/>
                  <a:pt x="1481328" y="1647063"/>
                  <a:pt x="1477423" y="1647063"/>
                </a:cubicBezTo>
                <a:cubicBezTo>
                  <a:pt x="1473518" y="1647063"/>
                  <a:pt x="1470374" y="1650206"/>
                  <a:pt x="1470374" y="1654112"/>
                </a:cubicBezTo>
                <a:cubicBezTo>
                  <a:pt x="1470374" y="1658017"/>
                  <a:pt x="1473518" y="1661160"/>
                  <a:pt x="1477423" y="1661160"/>
                </a:cubicBezTo>
                <a:close/>
                <a:moveTo>
                  <a:pt x="1419892" y="1662684"/>
                </a:moveTo>
                <a:cubicBezTo>
                  <a:pt x="1422654" y="1662684"/>
                  <a:pt x="1424845" y="1660493"/>
                  <a:pt x="1424845" y="1657731"/>
                </a:cubicBezTo>
                <a:cubicBezTo>
                  <a:pt x="1424845" y="1655064"/>
                  <a:pt x="1422654" y="1652778"/>
                  <a:pt x="1419892" y="1652778"/>
                </a:cubicBezTo>
                <a:cubicBezTo>
                  <a:pt x="1417130" y="1652778"/>
                  <a:pt x="1414939" y="1654969"/>
                  <a:pt x="1414939" y="1657731"/>
                </a:cubicBezTo>
                <a:cubicBezTo>
                  <a:pt x="1414939" y="1660493"/>
                  <a:pt x="1417130" y="1662684"/>
                  <a:pt x="1419892" y="1662684"/>
                </a:cubicBezTo>
                <a:close/>
                <a:moveTo>
                  <a:pt x="1362266" y="1664589"/>
                </a:moveTo>
                <a:cubicBezTo>
                  <a:pt x="1366076" y="1664589"/>
                  <a:pt x="1369124" y="1661541"/>
                  <a:pt x="1369124" y="1657731"/>
                </a:cubicBezTo>
                <a:cubicBezTo>
                  <a:pt x="1369124" y="1653921"/>
                  <a:pt x="1366076" y="1650873"/>
                  <a:pt x="1362266" y="1650873"/>
                </a:cubicBezTo>
                <a:cubicBezTo>
                  <a:pt x="1358456" y="1650873"/>
                  <a:pt x="1355408" y="1653921"/>
                  <a:pt x="1355408" y="1657731"/>
                </a:cubicBezTo>
                <a:cubicBezTo>
                  <a:pt x="1355408" y="1661541"/>
                  <a:pt x="1358456" y="1664589"/>
                  <a:pt x="1362266" y="1664589"/>
                </a:cubicBezTo>
                <a:close/>
                <a:moveTo>
                  <a:pt x="1304639" y="1661827"/>
                </a:moveTo>
                <a:cubicBezTo>
                  <a:pt x="1308926" y="1661827"/>
                  <a:pt x="1312355" y="1658398"/>
                  <a:pt x="1312355" y="1654112"/>
                </a:cubicBezTo>
                <a:cubicBezTo>
                  <a:pt x="1312355" y="1649825"/>
                  <a:pt x="1308926" y="1646396"/>
                  <a:pt x="1304639" y="1646396"/>
                </a:cubicBezTo>
                <a:cubicBezTo>
                  <a:pt x="1300353" y="1646396"/>
                  <a:pt x="1296924" y="1649825"/>
                  <a:pt x="1296924" y="1654112"/>
                </a:cubicBezTo>
                <a:cubicBezTo>
                  <a:pt x="1297019" y="1658303"/>
                  <a:pt x="1300448" y="1661827"/>
                  <a:pt x="1304639" y="1661827"/>
                </a:cubicBezTo>
                <a:close/>
                <a:moveTo>
                  <a:pt x="1247489" y="1654397"/>
                </a:moveTo>
                <a:cubicBezTo>
                  <a:pt x="1251776" y="1654397"/>
                  <a:pt x="1255205" y="1650968"/>
                  <a:pt x="1255205" y="1646682"/>
                </a:cubicBezTo>
                <a:cubicBezTo>
                  <a:pt x="1255205" y="1642396"/>
                  <a:pt x="1251776" y="1638967"/>
                  <a:pt x="1247489" y="1638967"/>
                </a:cubicBezTo>
                <a:cubicBezTo>
                  <a:pt x="1243203" y="1638967"/>
                  <a:pt x="1239774" y="1642396"/>
                  <a:pt x="1239774" y="1646682"/>
                </a:cubicBezTo>
                <a:cubicBezTo>
                  <a:pt x="1239774" y="1650968"/>
                  <a:pt x="1243298" y="1654397"/>
                  <a:pt x="1247489" y="1654397"/>
                </a:cubicBezTo>
                <a:close/>
                <a:moveTo>
                  <a:pt x="1190911" y="1643825"/>
                </a:moveTo>
                <a:cubicBezTo>
                  <a:pt x="1195388" y="1643825"/>
                  <a:pt x="1199007" y="1640205"/>
                  <a:pt x="1199007" y="1635728"/>
                </a:cubicBezTo>
                <a:cubicBezTo>
                  <a:pt x="1199007" y="1631252"/>
                  <a:pt x="1195388" y="1627632"/>
                  <a:pt x="1190911" y="1627632"/>
                </a:cubicBezTo>
                <a:cubicBezTo>
                  <a:pt x="1186434" y="1627632"/>
                  <a:pt x="1182815" y="1631252"/>
                  <a:pt x="1182815" y="1635728"/>
                </a:cubicBezTo>
                <a:cubicBezTo>
                  <a:pt x="1182815" y="1640205"/>
                  <a:pt x="1186434" y="1643825"/>
                  <a:pt x="1190911" y="1643825"/>
                </a:cubicBezTo>
                <a:close/>
                <a:moveTo>
                  <a:pt x="1135190" y="1631728"/>
                </a:moveTo>
                <a:cubicBezTo>
                  <a:pt x="1141095" y="1631728"/>
                  <a:pt x="1145858" y="1626965"/>
                  <a:pt x="1145858" y="1621060"/>
                </a:cubicBezTo>
                <a:cubicBezTo>
                  <a:pt x="1145858" y="1615154"/>
                  <a:pt x="1141095" y="1610392"/>
                  <a:pt x="1135190" y="1610392"/>
                </a:cubicBezTo>
                <a:cubicBezTo>
                  <a:pt x="1129284" y="1610392"/>
                  <a:pt x="1124522" y="1615154"/>
                  <a:pt x="1124522" y="1621060"/>
                </a:cubicBezTo>
                <a:cubicBezTo>
                  <a:pt x="1124426" y="1626965"/>
                  <a:pt x="1129284" y="1631728"/>
                  <a:pt x="1135190" y="1631728"/>
                </a:cubicBezTo>
                <a:close/>
                <a:moveTo>
                  <a:pt x="1080421" y="1615059"/>
                </a:moveTo>
                <a:cubicBezTo>
                  <a:pt x="1087184" y="1615059"/>
                  <a:pt x="1092613" y="1609630"/>
                  <a:pt x="1092613" y="1602867"/>
                </a:cubicBezTo>
                <a:cubicBezTo>
                  <a:pt x="1092613" y="1596104"/>
                  <a:pt x="1087184" y="1590675"/>
                  <a:pt x="1080421" y="1590675"/>
                </a:cubicBezTo>
                <a:cubicBezTo>
                  <a:pt x="1073658" y="1590675"/>
                  <a:pt x="1068229" y="1596104"/>
                  <a:pt x="1068229" y="1602867"/>
                </a:cubicBezTo>
                <a:cubicBezTo>
                  <a:pt x="1068229" y="1609630"/>
                  <a:pt x="1073658" y="1615059"/>
                  <a:pt x="1080421" y="1615059"/>
                </a:cubicBezTo>
                <a:close/>
                <a:moveTo>
                  <a:pt x="1026986" y="1591342"/>
                </a:moveTo>
                <a:cubicBezTo>
                  <a:pt x="1032510" y="1591342"/>
                  <a:pt x="1036987" y="1586865"/>
                  <a:pt x="1036987" y="1581341"/>
                </a:cubicBezTo>
                <a:cubicBezTo>
                  <a:pt x="1036987" y="1575816"/>
                  <a:pt x="1032510" y="1571339"/>
                  <a:pt x="1026986" y="1571339"/>
                </a:cubicBezTo>
                <a:cubicBezTo>
                  <a:pt x="1021461" y="1571339"/>
                  <a:pt x="1016984" y="1575816"/>
                  <a:pt x="1016984" y="1581341"/>
                </a:cubicBezTo>
                <a:cubicBezTo>
                  <a:pt x="1016984" y="1586770"/>
                  <a:pt x="1021461" y="1591342"/>
                  <a:pt x="1026986" y="1591342"/>
                </a:cubicBezTo>
                <a:close/>
                <a:moveTo>
                  <a:pt x="975074" y="1570958"/>
                </a:moveTo>
                <a:cubicBezTo>
                  <a:pt x="983266" y="1570958"/>
                  <a:pt x="989838" y="1564386"/>
                  <a:pt x="989838" y="1556195"/>
                </a:cubicBezTo>
                <a:cubicBezTo>
                  <a:pt x="989838" y="1548003"/>
                  <a:pt x="983266" y="1541431"/>
                  <a:pt x="975074" y="1541431"/>
                </a:cubicBezTo>
                <a:cubicBezTo>
                  <a:pt x="966883" y="1541431"/>
                  <a:pt x="960311" y="1548003"/>
                  <a:pt x="960311" y="1556195"/>
                </a:cubicBezTo>
                <a:cubicBezTo>
                  <a:pt x="960311" y="1564386"/>
                  <a:pt x="966883" y="1570958"/>
                  <a:pt x="975074" y="1570958"/>
                </a:cubicBezTo>
                <a:close/>
                <a:moveTo>
                  <a:pt x="924782" y="1540764"/>
                </a:moveTo>
                <a:cubicBezTo>
                  <a:pt x="931831" y="1540764"/>
                  <a:pt x="937641" y="1535049"/>
                  <a:pt x="937641" y="1527905"/>
                </a:cubicBezTo>
                <a:cubicBezTo>
                  <a:pt x="937641" y="1520857"/>
                  <a:pt x="931926" y="1515047"/>
                  <a:pt x="924782" y="1515047"/>
                </a:cubicBezTo>
                <a:cubicBezTo>
                  <a:pt x="917734" y="1515047"/>
                  <a:pt x="911924" y="1520762"/>
                  <a:pt x="911924" y="1527905"/>
                </a:cubicBezTo>
                <a:cubicBezTo>
                  <a:pt x="912019" y="1535049"/>
                  <a:pt x="917734" y="1540764"/>
                  <a:pt x="924782" y="1540764"/>
                </a:cubicBezTo>
                <a:close/>
                <a:moveTo>
                  <a:pt x="876490" y="1509998"/>
                </a:moveTo>
                <a:cubicBezTo>
                  <a:pt x="883920" y="1509998"/>
                  <a:pt x="889921" y="1503998"/>
                  <a:pt x="889921" y="1496568"/>
                </a:cubicBezTo>
                <a:cubicBezTo>
                  <a:pt x="889921" y="1489139"/>
                  <a:pt x="883920" y="1483138"/>
                  <a:pt x="876490" y="1483138"/>
                </a:cubicBezTo>
                <a:cubicBezTo>
                  <a:pt x="869061" y="1483138"/>
                  <a:pt x="863060" y="1489139"/>
                  <a:pt x="863060" y="1496568"/>
                </a:cubicBezTo>
                <a:cubicBezTo>
                  <a:pt x="863060" y="1503902"/>
                  <a:pt x="869061" y="1509998"/>
                  <a:pt x="876490" y="1509998"/>
                </a:cubicBezTo>
                <a:close/>
                <a:moveTo>
                  <a:pt x="830294" y="1473803"/>
                </a:moveTo>
                <a:cubicBezTo>
                  <a:pt x="836771" y="1473803"/>
                  <a:pt x="842010" y="1468564"/>
                  <a:pt x="842010" y="1462088"/>
                </a:cubicBezTo>
                <a:cubicBezTo>
                  <a:pt x="842010" y="1455611"/>
                  <a:pt x="836771" y="1450372"/>
                  <a:pt x="830294" y="1450372"/>
                </a:cubicBezTo>
                <a:cubicBezTo>
                  <a:pt x="823817" y="1450372"/>
                  <a:pt x="818579" y="1455611"/>
                  <a:pt x="818579" y="1462088"/>
                </a:cubicBezTo>
                <a:cubicBezTo>
                  <a:pt x="818483" y="1468469"/>
                  <a:pt x="823817" y="1473803"/>
                  <a:pt x="830294" y="1473803"/>
                </a:cubicBezTo>
                <a:close/>
                <a:moveTo>
                  <a:pt x="786384" y="1437037"/>
                </a:moveTo>
                <a:cubicBezTo>
                  <a:pt x="793242" y="1437037"/>
                  <a:pt x="798767" y="1431512"/>
                  <a:pt x="798767" y="1424654"/>
                </a:cubicBezTo>
                <a:cubicBezTo>
                  <a:pt x="798767" y="1417796"/>
                  <a:pt x="793242" y="1412272"/>
                  <a:pt x="786384" y="1412272"/>
                </a:cubicBezTo>
                <a:cubicBezTo>
                  <a:pt x="779526" y="1412272"/>
                  <a:pt x="774002" y="1417796"/>
                  <a:pt x="774002" y="1424654"/>
                </a:cubicBezTo>
                <a:cubicBezTo>
                  <a:pt x="774002" y="1431512"/>
                  <a:pt x="779526" y="1437037"/>
                  <a:pt x="786384" y="1437037"/>
                </a:cubicBezTo>
                <a:close/>
                <a:moveTo>
                  <a:pt x="744950" y="1392650"/>
                </a:moveTo>
                <a:cubicBezTo>
                  <a:pt x="749427" y="1392650"/>
                  <a:pt x="753047" y="1389031"/>
                  <a:pt x="753047" y="1384554"/>
                </a:cubicBezTo>
                <a:cubicBezTo>
                  <a:pt x="753047" y="1380077"/>
                  <a:pt x="749427" y="1376458"/>
                  <a:pt x="744950" y="1376458"/>
                </a:cubicBezTo>
                <a:cubicBezTo>
                  <a:pt x="740474" y="1376458"/>
                  <a:pt x="736854" y="1380077"/>
                  <a:pt x="736854" y="1384554"/>
                </a:cubicBezTo>
                <a:cubicBezTo>
                  <a:pt x="736854" y="1389031"/>
                  <a:pt x="740474" y="1392650"/>
                  <a:pt x="744950" y="1392650"/>
                </a:cubicBezTo>
                <a:close/>
                <a:moveTo>
                  <a:pt x="706184" y="1348645"/>
                </a:moveTo>
                <a:cubicBezTo>
                  <a:pt x="709994" y="1348645"/>
                  <a:pt x="713042" y="1345597"/>
                  <a:pt x="713042" y="1341787"/>
                </a:cubicBezTo>
                <a:cubicBezTo>
                  <a:pt x="713042" y="1337977"/>
                  <a:pt x="709994" y="1334929"/>
                  <a:pt x="706184" y="1334929"/>
                </a:cubicBezTo>
                <a:cubicBezTo>
                  <a:pt x="702374" y="1334929"/>
                  <a:pt x="699326" y="1337977"/>
                  <a:pt x="699326" y="1341787"/>
                </a:cubicBezTo>
                <a:cubicBezTo>
                  <a:pt x="699326" y="1345597"/>
                  <a:pt x="702374" y="1348645"/>
                  <a:pt x="706184" y="1348645"/>
                </a:cubicBezTo>
                <a:close/>
                <a:moveTo>
                  <a:pt x="670274" y="1303592"/>
                </a:moveTo>
                <a:cubicBezTo>
                  <a:pt x="674084" y="1303592"/>
                  <a:pt x="677132" y="1300543"/>
                  <a:pt x="677132" y="1296734"/>
                </a:cubicBezTo>
                <a:cubicBezTo>
                  <a:pt x="677132" y="1292924"/>
                  <a:pt x="674084" y="1289876"/>
                  <a:pt x="670274" y="1289876"/>
                </a:cubicBezTo>
                <a:cubicBezTo>
                  <a:pt x="666464" y="1289876"/>
                  <a:pt x="663416" y="1292924"/>
                  <a:pt x="663416" y="1296734"/>
                </a:cubicBezTo>
                <a:cubicBezTo>
                  <a:pt x="663416" y="1300543"/>
                  <a:pt x="666464" y="1303592"/>
                  <a:pt x="670274" y="1303592"/>
                </a:cubicBezTo>
                <a:close/>
                <a:moveTo>
                  <a:pt x="637223" y="1255490"/>
                </a:moveTo>
                <a:cubicBezTo>
                  <a:pt x="640556" y="1255490"/>
                  <a:pt x="643223" y="1252823"/>
                  <a:pt x="643223" y="1249489"/>
                </a:cubicBezTo>
                <a:cubicBezTo>
                  <a:pt x="643223" y="1246156"/>
                  <a:pt x="640556" y="1243489"/>
                  <a:pt x="637223" y="1243489"/>
                </a:cubicBezTo>
                <a:cubicBezTo>
                  <a:pt x="633889" y="1243489"/>
                  <a:pt x="631222" y="1246156"/>
                  <a:pt x="631222" y="1249489"/>
                </a:cubicBezTo>
                <a:cubicBezTo>
                  <a:pt x="631317" y="1252823"/>
                  <a:pt x="633984" y="1255490"/>
                  <a:pt x="637223" y="1255490"/>
                </a:cubicBezTo>
                <a:close/>
                <a:moveTo>
                  <a:pt x="607409" y="1204913"/>
                </a:moveTo>
                <a:cubicBezTo>
                  <a:pt x="609981" y="1204913"/>
                  <a:pt x="612077" y="1202817"/>
                  <a:pt x="612077" y="1200245"/>
                </a:cubicBezTo>
                <a:cubicBezTo>
                  <a:pt x="612077" y="1197674"/>
                  <a:pt x="609981" y="1195578"/>
                  <a:pt x="607409" y="1195578"/>
                </a:cubicBezTo>
                <a:cubicBezTo>
                  <a:pt x="604838" y="1195578"/>
                  <a:pt x="602742" y="1197674"/>
                  <a:pt x="602742" y="1200245"/>
                </a:cubicBezTo>
                <a:cubicBezTo>
                  <a:pt x="602742" y="1202817"/>
                  <a:pt x="604742" y="1204913"/>
                  <a:pt x="607409" y="1204913"/>
                </a:cubicBezTo>
                <a:close/>
                <a:moveTo>
                  <a:pt x="580739" y="1154430"/>
                </a:moveTo>
                <a:cubicBezTo>
                  <a:pt x="583692" y="1154430"/>
                  <a:pt x="586073" y="1152049"/>
                  <a:pt x="586073" y="1149096"/>
                </a:cubicBezTo>
                <a:cubicBezTo>
                  <a:pt x="586073" y="1146143"/>
                  <a:pt x="583692" y="1143762"/>
                  <a:pt x="580739" y="1143762"/>
                </a:cubicBezTo>
                <a:cubicBezTo>
                  <a:pt x="577787" y="1143762"/>
                  <a:pt x="575405" y="1146143"/>
                  <a:pt x="575405" y="1149096"/>
                </a:cubicBezTo>
                <a:cubicBezTo>
                  <a:pt x="575310" y="1152049"/>
                  <a:pt x="577787" y="1154430"/>
                  <a:pt x="580739" y="1154430"/>
                </a:cubicBezTo>
                <a:close/>
                <a:moveTo>
                  <a:pt x="557403" y="1101662"/>
                </a:moveTo>
                <a:cubicBezTo>
                  <a:pt x="560356" y="1101662"/>
                  <a:pt x="562737" y="1099280"/>
                  <a:pt x="562737" y="1096328"/>
                </a:cubicBezTo>
                <a:cubicBezTo>
                  <a:pt x="562737" y="1093375"/>
                  <a:pt x="560356" y="1090994"/>
                  <a:pt x="557403" y="1090994"/>
                </a:cubicBezTo>
                <a:cubicBezTo>
                  <a:pt x="554450" y="1090994"/>
                  <a:pt x="552069" y="1093375"/>
                  <a:pt x="552069" y="1096328"/>
                </a:cubicBezTo>
                <a:cubicBezTo>
                  <a:pt x="552069" y="1099280"/>
                  <a:pt x="554450" y="1101662"/>
                  <a:pt x="557403" y="1101662"/>
                </a:cubicBezTo>
                <a:close/>
                <a:moveTo>
                  <a:pt x="537496" y="1047750"/>
                </a:moveTo>
                <a:cubicBezTo>
                  <a:pt x="540544" y="1047750"/>
                  <a:pt x="543020" y="1045274"/>
                  <a:pt x="543020" y="1042226"/>
                </a:cubicBezTo>
                <a:cubicBezTo>
                  <a:pt x="543020" y="1039178"/>
                  <a:pt x="540544" y="1036701"/>
                  <a:pt x="537496" y="1036701"/>
                </a:cubicBezTo>
                <a:cubicBezTo>
                  <a:pt x="534448" y="1036701"/>
                  <a:pt x="531971" y="1039178"/>
                  <a:pt x="531971" y="1042226"/>
                </a:cubicBezTo>
                <a:cubicBezTo>
                  <a:pt x="531876" y="1045274"/>
                  <a:pt x="534353" y="1047750"/>
                  <a:pt x="537496" y="1047750"/>
                </a:cubicBezTo>
                <a:close/>
                <a:moveTo>
                  <a:pt x="521018" y="990981"/>
                </a:moveTo>
                <a:cubicBezTo>
                  <a:pt x="523304" y="990981"/>
                  <a:pt x="525113" y="989171"/>
                  <a:pt x="525113" y="986885"/>
                </a:cubicBezTo>
                <a:cubicBezTo>
                  <a:pt x="525113" y="984599"/>
                  <a:pt x="523304" y="982790"/>
                  <a:pt x="521018" y="982790"/>
                </a:cubicBezTo>
                <a:cubicBezTo>
                  <a:pt x="518827" y="982790"/>
                  <a:pt x="516922" y="984599"/>
                  <a:pt x="516922" y="986885"/>
                </a:cubicBezTo>
                <a:cubicBezTo>
                  <a:pt x="517017" y="989171"/>
                  <a:pt x="518827" y="990981"/>
                  <a:pt x="521018" y="990981"/>
                </a:cubicBezTo>
                <a:close/>
                <a:moveTo>
                  <a:pt x="508254" y="934593"/>
                </a:moveTo>
                <a:cubicBezTo>
                  <a:pt x="510350" y="934593"/>
                  <a:pt x="512064" y="932879"/>
                  <a:pt x="512064" y="930783"/>
                </a:cubicBezTo>
                <a:cubicBezTo>
                  <a:pt x="512064" y="928688"/>
                  <a:pt x="510350" y="926973"/>
                  <a:pt x="508254" y="926973"/>
                </a:cubicBezTo>
                <a:cubicBezTo>
                  <a:pt x="506159" y="926973"/>
                  <a:pt x="504444" y="928688"/>
                  <a:pt x="504444" y="930783"/>
                </a:cubicBezTo>
                <a:cubicBezTo>
                  <a:pt x="504349" y="932879"/>
                  <a:pt x="506063" y="934593"/>
                  <a:pt x="508254" y="934593"/>
                </a:cubicBezTo>
                <a:close/>
                <a:moveTo>
                  <a:pt x="499015" y="878300"/>
                </a:moveTo>
                <a:cubicBezTo>
                  <a:pt x="501491" y="878300"/>
                  <a:pt x="503492" y="876300"/>
                  <a:pt x="503492" y="873824"/>
                </a:cubicBezTo>
                <a:cubicBezTo>
                  <a:pt x="503492" y="871347"/>
                  <a:pt x="501491" y="869347"/>
                  <a:pt x="499015" y="869347"/>
                </a:cubicBezTo>
                <a:cubicBezTo>
                  <a:pt x="496538" y="869347"/>
                  <a:pt x="494538" y="871347"/>
                  <a:pt x="494538" y="873824"/>
                </a:cubicBezTo>
                <a:cubicBezTo>
                  <a:pt x="494538" y="876300"/>
                  <a:pt x="496538" y="878300"/>
                  <a:pt x="499015" y="878300"/>
                </a:cubicBezTo>
                <a:close/>
                <a:moveTo>
                  <a:pt x="493490" y="819912"/>
                </a:moveTo>
                <a:cubicBezTo>
                  <a:pt x="495395" y="819912"/>
                  <a:pt x="496919" y="818388"/>
                  <a:pt x="496919" y="816483"/>
                </a:cubicBezTo>
                <a:cubicBezTo>
                  <a:pt x="496919" y="814578"/>
                  <a:pt x="495395" y="813054"/>
                  <a:pt x="493490" y="813054"/>
                </a:cubicBezTo>
                <a:cubicBezTo>
                  <a:pt x="491585" y="813054"/>
                  <a:pt x="490061" y="814578"/>
                  <a:pt x="490061" y="816483"/>
                </a:cubicBezTo>
                <a:cubicBezTo>
                  <a:pt x="490061" y="818388"/>
                  <a:pt x="491585" y="819912"/>
                  <a:pt x="493490" y="819912"/>
                </a:cubicBezTo>
                <a:close/>
                <a:moveTo>
                  <a:pt x="491681" y="762000"/>
                </a:moveTo>
                <a:cubicBezTo>
                  <a:pt x="493490" y="762000"/>
                  <a:pt x="494919" y="760571"/>
                  <a:pt x="494919" y="758762"/>
                </a:cubicBezTo>
                <a:cubicBezTo>
                  <a:pt x="494919" y="756952"/>
                  <a:pt x="493490" y="755523"/>
                  <a:pt x="491681" y="755523"/>
                </a:cubicBezTo>
                <a:cubicBezTo>
                  <a:pt x="489871" y="755523"/>
                  <a:pt x="488442" y="756952"/>
                  <a:pt x="488442" y="758762"/>
                </a:cubicBezTo>
                <a:cubicBezTo>
                  <a:pt x="488442" y="760571"/>
                  <a:pt x="489871" y="762000"/>
                  <a:pt x="491681" y="762000"/>
                </a:cubicBezTo>
                <a:close/>
                <a:moveTo>
                  <a:pt x="493490" y="703993"/>
                </a:moveTo>
                <a:cubicBezTo>
                  <a:pt x="495014" y="703993"/>
                  <a:pt x="496253" y="702755"/>
                  <a:pt x="496253" y="701231"/>
                </a:cubicBezTo>
                <a:cubicBezTo>
                  <a:pt x="496253" y="699707"/>
                  <a:pt x="495014" y="698468"/>
                  <a:pt x="493490" y="698468"/>
                </a:cubicBezTo>
                <a:cubicBezTo>
                  <a:pt x="491966" y="698468"/>
                  <a:pt x="490728" y="699707"/>
                  <a:pt x="490728" y="701231"/>
                </a:cubicBezTo>
                <a:cubicBezTo>
                  <a:pt x="490728" y="702755"/>
                  <a:pt x="491966" y="703993"/>
                  <a:pt x="493490" y="703993"/>
                </a:cubicBezTo>
                <a:close/>
                <a:moveTo>
                  <a:pt x="499015" y="646557"/>
                </a:moveTo>
                <a:cubicBezTo>
                  <a:pt x="500539" y="646557"/>
                  <a:pt x="501777" y="645319"/>
                  <a:pt x="501777" y="643795"/>
                </a:cubicBezTo>
                <a:cubicBezTo>
                  <a:pt x="501777" y="642271"/>
                  <a:pt x="500539" y="641033"/>
                  <a:pt x="499015" y="641033"/>
                </a:cubicBezTo>
                <a:cubicBezTo>
                  <a:pt x="497491" y="641033"/>
                  <a:pt x="496253" y="642271"/>
                  <a:pt x="496253" y="643795"/>
                </a:cubicBezTo>
                <a:cubicBezTo>
                  <a:pt x="496253" y="645319"/>
                  <a:pt x="497491" y="646557"/>
                  <a:pt x="499015" y="646557"/>
                </a:cubicBezTo>
                <a:close/>
                <a:moveTo>
                  <a:pt x="508254" y="589026"/>
                </a:moveTo>
                <a:cubicBezTo>
                  <a:pt x="509397" y="589026"/>
                  <a:pt x="510350" y="588074"/>
                  <a:pt x="510350" y="586931"/>
                </a:cubicBezTo>
                <a:cubicBezTo>
                  <a:pt x="510350" y="585788"/>
                  <a:pt x="509397" y="584835"/>
                  <a:pt x="508254" y="584835"/>
                </a:cubicBezTo>
                <a:cubicBezTo>
                  <a:pt x="507016" y="584835"/>
                  <a:pt x="506159" y="585788"/>
                  <a:pt x="506159" y="586931"/>
                </a:cubicBezTo>
                <a:cubicBezTo>
                  <a:pt x="506063" y="588074"/>
                  <a:pt x="507016" y="589026"/>
                  <a:pt x="508254" y="589026"/>
                </a:cubicBezTo>
                <a:close/>
                <a:moveTo>
                  <a:pt x="521018" y="531971"/>
                </a:moveTo>
                <a:cubicBezTo>
                  <a:pt x="521684" y="531971"/>
                  <a:pt x="522256" y="531400"/>
                  <a:pt x="522256" y="530733"/>
                </a:cubicBezTo>
                <a:cubicBezTo>
                  <a:pt x="522256" y="530066"/>
                  <a:pt x="521684" y="529495"/>
                  <a:pt x="521018" y="529495"/>
                </a:cubicBezTo>
                <a:cubicBezTo>
                  <a:pt x="520351" y="529495"/>
                  <a:pt x="519779" y="530066"/>
                  <a:pt x="519779" y="530733"/>
                </a:cubicBezTo>
                <a:cubicBezTo>
                  <a:pt x="519779" y="531400"/>
                  <a:pt x="520351" y="531971"/>
                  <a:pt x="521018" y="531971"/>
                </a:cubicBezTo>
                <a:close/>
                <a:moveTo>
                  <a:pt x="537496" y="477584"/>
                </a:moveTo>
                <a:cubicBezTo>
                  <a:pt x="538639" y="477584"/>
                  <a:pt x="539591" y="476631"/>
                  <a:pt x="539591" y="475488"/>
                </a:cubicBezTo>
                <a:cubicBezTo>
                  <a:pt x="539591" y="474250"/>
                  <a:pt x="538639" y="473393"/>
                  <a:pt x="537496" y="473393"/>
                </a:cubicBezTo>
                <a:cubicBezTo>
                  <a:pt x="536258" y="473393"/>
                  <a:pt x="535400" y="474345"/>
                  <a:pt x="535400" y="475488"/>
                </a:cubicBezTo>
                <a:cubicBezTo>
                  <a:pt x="535305" y="476631"/>
                  <a:pt x="536258" y="477584"/>
                  <a:pt x="537496" y="477584"/>
                </a:cubicBezTo>
                <a:close/>
                <a:moveTo>
                  <a:pt x="557403" y="422148"/>
                </a:moveTo>
                <a:cubicBezTo>
                  <a:pt x="557879" y="422148"/>
                  <a:pt x="558260" y="421767"/>
                  <a:pt x="558260" y="421291"/>
                </a:cubicBezTo>
                <a:cubicBezTo>
                  <a:pt x="558260" y="420815"/>
                  <a:pt x="557879" y="420434"/>
                  <a:pt x="557403" y="420434"/>
                </a:cubicBezTo>
                <a:cubicBezTo>
                  <a:pt x="556927" y="420434"/>
                  <a:pt x="556546" y="420815"/>
                  <a:pt x="556546" y="421291"/>
                </a:cubicBezTo>
                <a:cubicBezTo>
                  <a:pt x="556546" y="421767"/>
                  <a:pt x="556927" y="422148"/>
                  <a:pt x="557403" y="422148"/>
                </a:cubicBezTo>
                <a:close/>
                <a:moveTo>
                  <a:pt x="580739" y="369856"/>
                </a:moveTo>
                <a:cubicBezTo>
                  <a:pt x="581406" y="369856"/>
                  <a:pt x="581978" y="369284"/>
                  <a:pt x="581978" y="368618"/>
                </a:cubicBezTo>
                <a:cubicBezTo>
                  <a:pt x="581978" y="367856"/>
                  <a:pt x="581406" y="367284"/>
                  <a:pt x="580739" y="367284"/>
                </a:cubicBezTo>
                <a:cubicBezTo>
                  <a:pt x="580073" y="367284"/>
                  <a:pt x="579501" y="367856"/>
                  <a:pt x="579501" y="368618"/>
                </a:cubicBezTo>
                <a:cubicBezTo>
                  <a:pt x="579406" y="369284"/>
                  <a:pt x="579977" y="369856"/>
                  <a:pt x="580739" y="369856"/>
                </a:cubicBezTo>
                <a:close/>
                <a:moveTo>
                  <a:pt x="607409" y="318135"/>
                </a:moveTo>
                <a:cubicBezTo>
                  <a:pt x="607790" y="318135"/>
                  <a:pt x="608076" y="317849"/>
                  <a:pt x="608076" y="317468"/>
                </a:cubicBezTo>
                <a:cubicBezTo>
                  <a:pt x="608076" y="317087"/>
                  <a:pt x="607790" y="316801"/>
                  <a:pt x="607409" y="316801"/>
                </a:cubicBezTo>
                <a:cubicBezTo>
                  <a:pt x="607028" y="316801"/>
                  <a:pt x="606743" y="317087"/>
                  <a:pt x="606743" y="317468"/>
                </a:cubicBezTo>
                <a:cubicBezTo>
                  <a:pt x="606743" y="317849"/>
                  <a:pt x="607028" y="318135"/>
                  <a:pt x="607409" y="318135"/>
                </a:cubicBezTo>
                <a:close/>
                <a:moveTo>
                  <a:pt x="637223" y="269462"/>
                </a:moveTo>
                <a:cubicBezTo>
                  <a:pt x="637889" y="269462"/>
                  <a:pt x="638461" y="268891"/>
                  <a:pt x="638461" y="268224"/>
                </a:cubicBezTo>
                <a:cubicBezTo>
                  <a:pt x="638461" y="267462"/>
                  <a:pt x="637889" y="266891"/>
                  <a:pt x="637223" y="266891"/>
                </a:cubicBezTo>
                <a:cubicBezTo>
                  <a:pt x="636556" y="266891"/>
                  <a:pt x="635984" y="267462"/>
                  <a:pt x="635984" y="268224"/>
                </a:cubicBezTo>
                <a:cubicBezTo>
                  <a:pt x="635984" y="268891"/>
                  <a:pt x="636556" y="269462"/>
                  <a:pt x="637223" y="269462"/>
                </a:cubicBezTo>
                <a:close/>
                <a:moveTo>
                  <a:pt x="670274" y="221742"/>
                </a:moveTo>
                <a:cubicBezTo>
                  <a:pt x="670751" y="221742"/>
                  <a:pt x="671132" y="221361"/>
                  <a:pt x="671132" y="220885"/>
                </a:cubicBezTo>
                <a:cubicBezTo>
                  <a:pt x="671132" y="220409"/>
                  <a:pt x="670751" y="220028"/>
                  <a:pt x="670274" y="220028"/>
                </a:cubicBezTo>
                <a:cubicBezTo>
                  <a:pt x="669798" y="220028"/>
                  <a:pt x="669417" y="220409"/>
                  <a:pt x="669417" y="220885"/>
                </a:cubicBezTo>
                <a:cubicBezTo>
                  <a:pt x="669417" y="221361"/>
                  <a:pt x="669798" y="221742"/>
                  <a:pt x="670274" y="221742"/>
                </a:cubicBezTo>
                <a:close/>
                <a:moveTo>
                  <a:pt x="706184" y="176403"/>
                </a:moveTo>
                <a:cubicBezTo>
                  <a:pt x="706565" y="176403"/>
                  <a:pt x="706850" y="176117"/>
                  <a:pt x="706850" y="175736"/>
                </a:cubicBezTo>
                <a:cubicBezTo>
                  <a:pt x="706850" y="175355"/>
                  <a:pt x="706565" y="175069"/>
                  <a:pt x="706184" y="175069"/>
                </a:cubicBezTo>
                <a:cubicBezTo>
                  <a:pt x="705803" y="175069"/>
                  <a:pt x="705517" y="175355"/>
                  <a:pt x="705517" y="175736"/>
                </a:cubicBezTo>
                <a:cubicBezTo>
                  <a:pt x="705517" y="176117"/>
                  <a:pt x="705803" y="176403"/>
                  <a:pt x="706184" y="176403"/>
                </a:cubicBezTo>
                <a:close/>
                <a:moveTo>
                  <a:pt x="744950" y="133731"/>
                </a:moveTo>
                <a:cubicBezTo>
                  <a:pt x="745331" y="133731"/>
                  <a:pt x="745617" y="133445"/>
                  <a:pt x="745617" y="133064"/>
                </a:cubicBezTo>
                <a:cubicBezTo>
                  <a:pt x="745617" y="132683"/>
                  <a:pt x="745331" y="132398"/>
                  <a:pt x="744950" y="132398"/>
                </a:cubicBezTo>
                <a:cubicBezTo>
                  <a:pt x="744569" y="132398"/>
                  <a:pt x="744284" y="132683"/>
                  <a:pt x="744284" y="133064"/>
                </a:cubicBezTo>
                <a:cubicBezTo>
                  <a:pt x="744284" y="133445"/>
                  <a:pt x="744569" y="133731"/>
                  <a:pt x="744950" y="133731"/>
                </a:cubicBezTo>
                <a:close/>
                <a:moveTo>
                  <a:pt x="786384" y="93250"/>
                </a:moveTo>
                <a:cubicBezTo>
                  <a:pt x="786479" y="93250"/>
                  <a:pt x="786575" y="93155"/>
                  <a:pt x="786575" y="93059"/>
                </a:cubicBezTo>
                <a:cubicBezTo>
                  <a:pt x="786575" y="92964"/>
                  <a:pt x="786479" y="92869"/>
                  <a:pt x="786384" y="92869"/>
                </a:cubicBezTo>
                <a:cubicBezTo>
                  <a:pt x="786289" y="92869"/>
                  <a:pt x="786194" y="92964"/>
                  <a:pt x="786194" y="93059"/>
                </a:cubicBezTo>
                <a:cubicBezTo>
                  <a:pt x="786194" y="93155"/>
                  <a:pt x="786289" y="93250"/>
                  <a:pt x="786384" y="93250"/>
                </a:cubicBezTo>
                <a:close/>
                <a:moveTo>
                  <a:pt x="2273903" y="587121"/>
                </a:moveTo>
                <a:cubicBezTo>
                  <a:pt x="2273999" y="587121"/>
                  <a:pt x="2274094" y="587026"/>
                  <a:pt x="2274094" y="586931"/>
                </a:cubicBezTo>
                <a:cubicBezTo>
                  <a:pt x="2274094" y="586835"/>
                  <a:pt x="2273999" y="586740"/>
                  <a:pt x="2273903" y="586740"/>
                </a:cubicBezTo>
                <a:cubicBezTo>
                  <a:pt x="2273808" y="586740"/>
                  <a:pt x="2273713" y="586835"/>
                  <a:pt x="2273713" y="586931"/>
                </a:cubicBezTo>
                <a:cubicBezTo>
                  <a:pt x="2273713" y="587026"/>
                  <a:pt x="2273713" y="587121"/>
                  <a:pt x="2273903" y="587121"/>
                </a:cubicBezTo>
                <a:close/>
                <a:moveTo>
                  <a:pt x="2283047" y="643985"/>
                </a:moveTo>
                <a:cubicBezTo>
                  <a:pt x="2283143" y="643985"/>
                  <a:pt x="2283238" y="643890"/>
                  <a:pt x="2283238" y="643795"/>
                </a:cubicBezTo>
                <a:cubicBezTo>
                  <a:pt x="2283238" y="643700"/>
                  <a:pt x="2283143" y="643604"/>
                  <a:pt x="2283047" y="643604"/>
                </a:cubicBezTo>
                <a:cubicBezTo>
                  <a:pt x="2282952" y="643604"/>
                  <a:pt x="2282857" y="643700"/>
                  <a:pt x="2282857" y="643795"/>
                </a:cubicBezTo>
                <a:cubicBezTo>
                  <a:pt x="2282857" y="643890"/>
                  <a:pt x="2282952" y="643985"/>
                  <a:pt x="2283047" y="643985"/>
                </a:cubicBezTo>
                <a:close/>
                <a:moveTo>
                  <a:pt x="2288667" y="701421"/>
                </a:moveTo>
                <a:cubicBezTo>
                  <a:pt x="2288762" y="701421"/>
                  <a:pt x="2288858" y="701326"/>
                  <a:pt x="2288858" y="701231"/>
                </a:cubicBezTo>
                <a:cubicBezTo>
                  <a:pt x="2288858" y="701135"/>
                  <a:pt x="2288762" y="701040"/>
                  <a:pt x="2288667" y="701040"/>
                </a:cubicBezTo>
                <a:cubicBezTo>
                  <a:pt x="2288572" y="701040"/>
                  <a:pt x="2288477" y="701135"/>
                  <a:pt x="2288477" y="701231"/>
                </a:cubicBezTo>
                <a:cubicBezTo>
                  <a:pt x="2288381" y="701326"/>
                  <a:pt x="2288477" y="701421"/>
                  <a:pt x="2288667" y="701421"/>
                </a:cubicBezTo>
                <a:close/>
                <a:moveTo>
                  <a:pt x="2354675" y="759428"/>
                </a:moveTo>
                <a:cubicBezTo>
                  <a:pt x="2355056" y="759428"/>
                  <a:pt x="2355342" y="759143"/>
                  <a:pt x="2355342" y="758762"/>
                </a:cubicBezTo>
                <a:cubicBezTo>
                  <a:pt x="2355342" y="758381"/>
                  <a:pt x="2355056" y="758095"/>
                  <a:pt x="2354675" y="758095"/>
                </a:cubicBezTo>
                <a:cubicBezTo>
                  <a:pt x="2354294" y="758095"/>
                  <a:pt x="2354009" y="758381"/>
                  <a:pt x="2354009" y="758762"/>
                </a:cubicBezTo>
                <a:cubicBezTo>
                  <a:pt x="2354009" y="759143"/>
                  <a:pt x="2354390" y="759428"/>
                  <a:pt x="2354675" y="759428"/>
                </a:cubicBezTo>
                <a:close/>
                <a:moveTo>
                  <a:pt x="2352961" y="818388"/>
                </a:moveTo>
                <a:cubicBezTo>
                  <a:pt x="2354009" y="818388"/>
                  <a:pt x="2354866" y="817531"/>
                  <a:pt x="2354866" y="816483"/>
                </a:cubicBezTo>
                <a:cubicBezTo>
                  <a:pt x="2354866" y="815435"/>
                  <a:pt x="2354009" y="814578"/>
                  <a:pt x="2352961" y="814578"/>
                </a:cubicBezTo>
                <a:cubicBezTo>
                  <a:pt x="2351913" y="814578"/>
                  <a:pt x="2351056" y="815435"/>
                  <a:pt x="2351056" y="816483"/>
                </a:cubicBezTo>
                <a:cubicBezTo>
                  <a:pt x="2351056" y="817531"/>
                  <a:pt x="2351913" y="818388"/>
                  <a:pt x="2352961" y="818388"/>
                </a:cubicBezTo>
                <a:close/>
                <a:moveTo>
                  <a:pt x="2347817" y="875348"/>
                </a:moveTo>
                <a:cubicBezTo>
                  <a:pt x="2348675" y="875348"/>
                  <a:pt x="2349341" y="874681"/>
                  <a:pt x="2349341" y="873824"/>
                </a:cubicBezTo>
                <a:cubicBezTo>
                  <a:pt x="2349341" y="872966"/>
                  <a:pt x="2348675" y="872300"/>
                  <a:pt x="2347817" y="872300"/>
                </a:cubicBezTo>
                <a:cubicBezTo>
                  <a:pt x="2346960" y="872300"/>
                  <a:pt x="2346293" y="872966"/>
                  <a:pt x="2346293" y="873824"/>
                </a:cubicBezTo>
                <a:cubicBezTo>
                  <a:pt x="2346293" y="874681"/>
                  <a:pt x="2346960" y="875348"/>
                  <a:pt x="2347817" y="875348"/>
                </a:cubicBezTo>
                <a:close/>
                <a:moveTo>
                  <a:pt x="2339245" y="932402"/>
                </a:moveTo>
                <a:cubicBezTo>
                  <a:pt x="2340102" y="932402"/>
                  <a:pt x="2340769" y="931736"/>
                  <a:pt x="2340769" y="930878"/>
                </a:cubicBezTo>
                <a:cubicBezTo>
                  <a:pt x="2340769" y="930021"/>
                  <a:pt x="2340102" y="929354"/>
                  <a:pt x="2339245" y="929354"/>
                </a:cubicBezTo>
                <a:cubicBezTo>
                  <a:pt x="2338388" y="929354"/>
                  <a:pt x="2337721" y="930021"/>
                  <a:pt x="2337721" y="930878"/>
                </a:cubicBezTo>
                <a:cubicBezTo>
                  <a:pt x="2337721" y="931736"/>
                  <a:pt x="2338388" y="932402"/>
                  <a:pt x="2339245" y="932402"/>
                </a:cubicBezTo>
                <a:close/>
                <a:moveTo>
                  <a:pt x="2327243" y="988600"/>
                </a:moveTo>
                <a:cubicBezTo>
                  <a:pt x="2328005" y="988600"/>
                  <a:pt x="2328577" y="988028"/>
                  <a:pt x="2328577" y="987362"/>
                </a:cubicBezTo>
                <a:cubicBezTo>
                  <a:pt x="2328577" y="986695"/>
                  <a:pt x="2328005" y="986123"/>
                  <a:pt x="2327243" y="986123"/>
                </a:cubicBezTo>
                <a:cubicBezTo>
                  <a:pt x="2326577" y="986123"/>
                  <a:pt x="2326005" y="986695"/>
                  <a:pt x="2326005" y="987362"/>
                </a:cubicBezTo>
                <a:cubicBezTo>
                  <a:pt x="2325910" y="988028"/>
                  <a:pt x="2326577" y="988600"/>
                  <a:pt x="2327243" y="988600"/>
                </a:cubicBezTo>
                <a:close/>
                <a:moveTo>
                  <a:pt x="2311908" y="1046893"/>
                </a:moveTo>
                <a:cubicBezTo>
                  <a:pt x="2314194" y="1046893"/>
                  <a:pt x="2316004" y="1045083"/>
                  <a:pt x="2316004" y="1042797"/>
                </a:cubicBezTo>
                <a:cubicBezTo>
                  <a:pt x="2316004" y="1040511"/>
                  <a:pt x="2314194" y="1038701"/>
                  <a:pt x="2311908" y="1038701"/>
                </a:cubicBezTo>
                <a:cubicBezTo>
                  <a:pt x="2309622" y="1038701"/>
                  <a:pt x="2307812" y="1040511"/>
                  <a:pt x="2307812" y="1042797"/>
                </a:cubicBezTo>
                <a:cubicBezTo>
                  <a:pt x="2307812" y="1045083"/>
                  <a:pt x="2309622" y="1046893"/>
                  <a:pt x="2311908" y="1046893"/>
                </a:cubicBezTo>
                <a:close/>
                <a:moveTo>
                  <a:pt x="2293239" y="1104519"/>
                </a:moveTo>
                <a:cubicBezTo>
                  <a:pt x="2297144" y="1104519"/>
                  <a:pt x="2300288" y="1101376"/>
                  <a:pt x="2300288" y="1097471"/>
                </a:cubicBezTo>
                <a:cubicBezTo>
                  <a:pt x="2300288" y="1093565"/>
                  <a:pt x="2297144" y="1090422"/>
                  <a:pt x="2293239" y="1090422"/>
                </a:cubicBezTo>
                <a:cubicBezTo>
                  <a:pt x="2289334" y="1090422"/>
                  <a:pt x="2286191" y="1093565"/>
                  <a:pt x="2286191" y="1097471"/>
                </a:cubicBezTo>
                <a:cubicBezTo>
                  <a:pt x="2286191" y="1101376"/>
                  <a:pt x="2289334" y="1104519"/>
                  <a:pt x="2293239" y="1104519"/>
                </a:cubicBezTo>
                <a:close/>
                <a:moveTo>
                  <a:pt x="2271427" y="1153382"/>
                </a:moveTo>
                <a:cubicBezTo>
                  <a:pt x="2272856" y="1153382"/>
                  <a:pt x="2273999" y="1152239"/>
                  <a:pt x="2273999" y="1150811"/>
                </a:cubicBezTo>
                <a:cubicBezTo>
                  <a:pt x="2273999" y="1149382"/>
                  <a:pt x="2272856" y="1148239"/>
                  <a:pt x="2271427" y="1148239"/>
                </a:cubicBezTo>
                <a:cubicBezTo>
                  <a:pt x="2269998" y="1148239"/>
                  <a:pt x="2268855" y="1149382"/>
                  <a:pt x="2268855" y="1150811"/>
                </a:cubicBezTo>
                <a:cubicBezTo>
                  <a:pt x="2268855" y="1152239"/>
                  <a:pt x="2269998" y="1153382"/>
                  <a:pt x="2271427" y="1153382"/>
                </a:cubicBezTo>
                <a:close/>
                <a:moveTo>
                  <a:pt x="2246376" y="1208246"/>
                </a:moveTo>
                <a:cubicBezTo>
                  <a:pt x="2249424" y="1208246"/>
                  <a:pt x="2251901" y="1205770"/>
                  <a:pt x="2251901" y="1202722"/>
                </a:cubicBezTo>
                <a:cubicBezTo>
                  <a:pt x="2251901" y="1199674"/>
                  <a:pt x="2249424" y="1197197"/>
                  <a:pt x="2246376" y="1197197"/>
                </a:cubicBezTo>
                <a:cubicBezTo>
                  <a:pt x="2243328" y="1197197"/>
                  <a:pt x="2240852" y="1199674"/>
                  <a:pt x="2240852" y="1202722"/>
                </a:cubicBezTo>
                <a:cubicBezTo>
                  <a:pt x="2240852" y="1205770"/>
                  <a:pt x="2243328" y="1208246"/>
                  <a:pt x="2246376" y="1208246"/>
                </a:cubicBezTo>
                <a:close/>
                <a:moveTo>
                  <a:pt x="2218277" y="1257586"/>
                </a:moveTo>
                <a:cubicBezTo>
                  <a:pt x="2220754" y="1257586"/>
                  <a:pt x="2222754" y="1255586"/>
                  <a:pt x="2222754" y="1253109"/>
                </a:cubicBezTo>
                <a:cubicBezTo>
                  <a:pt x="2222754" y="1250633"/>
                  <a:pt x="2220754" y="1248632"/>
                  <a:pt x="2218277" y="1248632"/>
                </a:cubicBezTo>
                <a:cubicBezTo>
                  <a:pt x="2215801" y="1248632"/>
                  <a:pt x="2213801" y="1250633"/>
                  <a:pt x="2213801" y="1253109"/>
                </a:cubicBezTo>
                <a:cubicBezTo>
                  <a:pt x="2213801" y="1255586"/>
                  <a:pt x="2215801" y="1257586"/>
                  <a:pt x="2218277" y="1257586"/>
                </a:cubicBezTo>
                <a:close/>
                <a:moveTo>
                  <a:pt x="2187226" y="1303592"/>
                </a:moveTo>
                <a:cubicBezTo>
                  <a:pt x="2188274" y="1303592"/>
                  <a:pt x="2189131" y="1302734"/>
                  <a:pt x="2189131" y="1301687"/>
                </a:cubicBezTo>
                <a:cubicBezTo>
                  <a:pt x="2189131" y="1300639"/>
                  <a:pt x="2188274" y="1299782"/>
                  <a:pt x="2187226" y="1299782"/>
                </a:cubicBezTo>
                <a:cubicBezTo>
                  <a:pt x="2186178" y="1299782"/>
                  <a:pt x="2185321" y="1300639"/>
                  <a:pt x="2185321" y="1301687"/>
                </a:cubicBezTo>
                <a:cubicBezTo>
                  <a:pt x="2185321" y="1302734"/>
                  <a:pt x="2186178" y="1303592"/>
                  <a:pt x="2187226" y="1303592"/>
                </a:cubicBezTo>
                <a:close/>
                <a:moveTo>
                  <a:pt x="2153412" y="1351693"/>
                </a:moveTo>
                <a:cubicBezTo>
                  <a:pt x="2155317" y="1351693"/>
                  <a:pt x="2156841" y="1350169"/>
                  <a:pt x="2156841" y="1348264"/>
                </a:cubicBezTo>
                <a:cubicBezTo>
                  <a:pt x="2156841" y="1346359"/>
                  <a:pt x="2155317" y="1344835"/>
                  <a:pt x="2153412" y="1344835"/>
                </a:cubicBezTo>
                <a:cubicBezTo>
                  <a:pt x="2151507" y="1344835"/>
                  <a:pt x="2149983" y="1346359"/>
                  <a:pt x="2149983" y="1348264"/>
                </a:cubicBezTo>
                <a:cubicBezTo>
                  <a:pt x="2149983" y="1350169"/>
                  <a:pt x="2151507" y="1351693"/>
                  <a:pt x="2153412" y="1351693"/>
                </a:cubicBezTo>
                <a:close/>
                <a:moveTo>
                  <a:pt x="2116741" y="1396079"/>
                </a:moveTo>
                <a:cubicBezTo>
                  <a:pt x="2118551" y="1396079"/>
                  <a:pt x="2119979" y="1394651"/>
                  <a:pt x="2119979" y="1392841"/>
                </a:cubicBezTo>
                <a:cubicBezTo>
                  <a:pt x="2119979" y="1391031"/>
                  <a:pt x="2118551" y="1389602"/>
                  <a:pt x="2116741" y="1389602"/>
                </a:cubicBezTo>
                <a:cubicBezTo>
                  <a:pt x="2114931" y="1389602"/>
                  <a:pt x="2113502" y="1391031"/>
                  <a:pt x="2113502" y="1392841"/>
                </a:cubicBezTo>
                <a:cubicBezTo>
                  <a:pt x="2113502" y="1394651"/>
                  <a:pt x="2114931" y="1396079"/>
                  <a:pt x="2116741" y="1396079"/>
                </a:cubicBezTo>
                <a:close/>
                <a:moveTo>
                  <a:pt x="2077593" y="1438370"/>
                </a:moveTo>
                <a:cubicBezTo>
                  <a:pt x="2079403" y="1438370"/>
                  <a:pt x="2080832" y="1436942"/>
                  <a:pt x="2080832" y="1435132"/>
                </a:cubicBezTo>
                <a:cubicBezTo>
                  <a:pt x="2080832" y="1433322"/>
                  <a:pt x="2079403" y="1431893"/>
                  <a:pt x="2077593" y="1431893"/>
                </a:cubicBezTo>
                <a:cubicBezTo>
                  <a:pt x="2075783" y="1431893"/>
                  <a:pt x="2074355" y="1433322"/>
                  <a:pt x="2074355" y="1435132"/>
                </a:cubicBezTo>
                <a:cubicBezTo>
                  <a:pt x="2074355" y="1436846"/>
                  <a:pt x="2075783" y="1438370"/>
                  <a:pt x="2077593" y="1438370"/>
                </a:cubicBezTo>
                <a:close/>
                <a:moveTo>
                  <a:pt x="2035874" y="1480280"/>
                </a:moveTo>
                <a:cubicBezTo>
                  <a:pt x="2038826" y="1480280"/>
                  <a:pt x="2041208" y="1477899"/>
                  <a:pt x="2041208" y="1474946"/>
                </a:cubicBezTo>
                <a:cubicBezTo>
                  <a:pt x="2041208" y="1471993"/>
                  <a:pt x="2038826" y="1469612"/>
                  <a:pt x="2035874" y="1469612"/>
                </a:cubicBezTo>
                <a:cubicBezTo>
                  <a:pt x="2032921" y="1469612"/>
                  <a:pt x="2030539" y="1471993"/>
                  <a:pt x="2030539" y="1474946"/>
                </a:cubicBezTo>
                <a:cubicBezTo>
                  <a:pt x="2030539" y="1477899"/>
                  <a:pt x="2032921" y="1480280"/>
                  <a:pt x="2035874" y="1480280"/>
                </a:cubicBezTo>
                <a:close/>
                <a:moveTo>
                  <a:pt x="1991868" y="1518190"/>
                </a:moveTo>
                <a:cubicBezTo>
                  <a:pt x="1995202" y="1518190"/>
                  <a:pt x="1997869" y="1515523"/>
                  <a:pt x="1997869" y="1512189"/>
                </a:cubicBezTo>
                <a:cubicBezTo>
                  <a:pt x="1997869" y="1508855"/>
                  <a:pt x="1995202" y="1506188"/>
                  <a:pt x="1991868" y="1506188"/>
                </a:cubicBezTo>
                <a:cubicBezTo>
                  <a:pt x="1988534" y="1506188"/>
                  <a:pt x="1985867" y="1508855"/>
                  <a:pt x="1985867" y="1512189"/>
                </a:cubicBezTo>
                <a:cubicBezTo>
                  <a:pt x="1985867" y="1515523"/>
                  <a:pt x="1988630" y="1518190"/>
                  <a:pt x="1991868" y="1518190"/>
                </a:cubicBezTo>
                <a:close/>
                <a:moveTo>
                  <a:pt x="1945767" y="1554956"/>
                </a:moveTo>
                <a:cubicBezTo>
                  <a:pt x="1950244" y="1554956"/>
                  <a:pt x="1953863" y="1551337"/>
                  <a:pt x="1953863" y="1546860"/>
                </a:cubicBezTo>
                <a:cubicBezTo>
                  <a:pt x="1953863" y="1542383"/>
                  <a:pt x="1950244" y="1538764"/>
                  <a:pt x="1945767" y="1538764"/>
                </a:cubicBezTo>
                <a:cubicBezTo>
                  <a:pt x="1941290" y="1538764"/>
                  <a:pt x="1937671" y="1542383"/>
                  <a:pt x="1937671" y="1546860"/>
                </a:cubicBezTo>
                <a:cubicBezTo>
                  <a:pt x="1937671" y="1551337"/>
                  <a:pt x="1941290" y="1554956"/>
                  <a:pt x="1945767" y="1554956"/>
                </a:cubicBezTo>
                <a:close/>
                <a:moveTo>
                  <a:pt x="1897666" y="1586770"/>
                </a:moveTo>
                <a:cubicBezTo>
                  <a:pt x="1902143" y="1586770"/>
                  <a:pt x="1905762" y="1583150"/>
                  <a:pt x="1905762" y="1578674"/>
                </a:cubicBezTo>
                <a:cubicBezTo>
                  <a:pt x="1905762" y="1574197"/>
                  <a:pt x="1902143" y="1570577"/>
                  <a:pt x="1897666" y="1570577"/>
                </a:cubicBezTo>
                <a:cubicBezTo>
                  <a:pt x="1893189" y="1570577"/>
                  <a:pt x="1889570" y="1574197"/>
                  <a:pt x="1889570" y="1578674"/>
                </a:cubicBezTo>
                <a:cubicBezTo>
                  <a:pt x="1889570" y="1583150"/>
                  <a:pt x="1893189" y="1586770"/>
                  <a:pt x="1897666" y="1586770"/>
                </a:cubicBezTo>
                <a:close/>
                <a:moveTo>
                  <a:pt x="1847660" y="1619631"/>
                </a:moveTo>
                <a:cubicBezTo>
                  <a:pt x="1854422" y="1619631"/>
                  <a:pt x="1859852" y="1614202"/>
                  <a:pt x="1859852" y="1607439"/>
                </a:cubicBezTo>
                <a:cubicBezTo>
                  <a:pt x="1859852" y="1600676"/>
                  <a:pt x="1854422" y="1595247"/>
                  <a:pt x="1847660" y="1595247"/>
                </a:cubicBezTo>
                <a:cubicBezTo>
                  <a:pt x="1840897" y="1595247"/>
                  <a:pt x="1835468" y="1600676"/>
                  <a:pt x="1835468" y="1607439"/>
                </a:cubicBezTo>
                <a:cubicBezTo>
                  <a:pt x="1835563" y="1614107"/>
                  <a:pt x="1840992" y="1619631"/>
                  <a:pt x="1847660" y="1619631"/>
                </a:cubicBezTo>
                <a:close/>
                <a:moveTo>
                  <a:pt x="1796129" y="1644110"/>
                </a:moveTo>
                <a:cubicBezTo>
                  <a:pt x="1802130" y="1644110"/>
                  <a:pt x="1806988" y="1639253"/>
                  <a:pt x="1806988" y="1633252"/>
                </a:cubicBezTo>
                <a:cubicBezTo>
                  <a:pt x="1806988" y="1627251"/>
                  <a:pt x="1802130" y="1622393"/>
                  <a:pt x="1796129" y="1622393"/>
                </a:cubicBezTo>
                <a:cubicBezTo>
                  <a:pt x="1790129" y="1622393"/>
                  <a:pt x="1785271" y="1627251"/>
                  <a:pt x="1785271" y="1633252"/>
                </a:cubicBezTo>
                <a:cubicBezTo>
                  <a:pt x="1785271" y="1639253"/>
                  <a:pt x="1790129" y="1644110"/>
                  <a:pt x="1796129" y="1644110"/>
                </a:cubicBezTo>
                <a:close/>
                <a:moveTo>
                  <a:pt x="1743075" y="1665065"/>
                </a:moveTo>
                <a:cubicBezTo>
                  <a:pt x="1748123" y="1665065"/>
                  <a:pt x="1752219" y="1660970"/>
                  <a:pt x="1752219" y="1655921"/>
                </a:cubicBezTo>
                <a:cubicBezTo>
                  <a:pt x="1752219" y="1650873"/>
                  <a:pt x="1748123" y="1646777"/>
                  <a:pt x="1743075" y="1646777"/>
                </a:cubicBezTo>
                <a:cubicBezTo>
                  <a:pt x="1738027" y="1646777"/>
                  <a:pt x="1733931" y="1650873"/>
                  <a:pt x="1733931" y="1655921"/>
                </a:cubicBezTo>
                <a:cubicBezTo>
                  <a:pt x="1733931" y="1660970"/>
                  <a:pt x="1738027" y="1665065"/>
                  <a:pt x="1743075" y="1665065"/>
                </a:cubicBezTo>
                <a:close/>
                <a:moveTo>
                  <a:pt x="1688878" y="1684496"/>
                </a:moveTo>
                <a:cubicBezTo>
                  <a:pt x="1693926" y="1684496"/>
                  <a:pt x="1698022" y="1680401"/>
                  <a:pt x="1698022" y="1675352"/>
                </a:cubicBezTo>
                <a:cubicBezTo>
                  <a:pt x="1698022" y="1670209"/>
                  <a:pt x="1693926" y="1666208"/>
                  <a:pt x="1688878" y="1666208"/>
                </a:cubicBezTo>
                <a:cubicBezTo>
                  <a:pt x="1683734" y="1666208"/>
                  <a:pt x="1679734" y="1670304"/>
                  <a:pt x="1679734" y="1675352"/>
                </a:cubicBezTo>
                <a:cubicBezTo>
                  <a:pt x="1679639" y="1680401"/>
                  <a:pt x="1683734" y="1684496"/>
                  <a:pt x="1688878" y="1684496"/>
                </a:cubicBezTo>
                <a:close/>
                <a:moveTo>
                  <a:pt x="1633538" y="1700689"/>
                </a:moveTo>
                <a:cubicBezTo>
                  <a:pt x="1638586" y="1700689"/>
                  <a:pt x="1642682" y="1696593"/>
                  <a:pt x="1642682" y="1691545"/>
                </a:cubicBezTo>
                <a:cubicBezTo>
                  <a:pt x="1642682" y="1686497"/>
                  <a:pt x="1638586" y="1682401"/>
                  <a:pt x="1633538" y="1682401"/>
                </a:cubicBezTo>
                <a:cubicBezTo>
                  <a:pt x="1628489" y="1682401"/>
                  <a:pt x="1624393" y="1686497"/>
                  <a:pt x="1624393" y="1691545"/>
                </a:cubicBezTo>
                <a:cubicBezTo>
                  <a:pt x="1624298" y="1696593"/>
                  <a:pt x="1628394" y="1700689"/>
                  <a:pt x="1633538" y="1700689"/>
                </a:cubicBezTo>
                <a:close/>
                <a:moveTo>
                  <a:pt x="1577245" y="1711833"/>
                </a:moveTo>
                <a:cubicBezTo>
                  <a:pt x="1581436" y="1711833"/>
                  <a:pt x="1584770" y="1708499"/>
                  <a:pt x="1584770" y="1704308"/>
                </a:cubicBezTo>
                <a:cubicBezTo>
                  <a:pt x="1584770" y="1700213"/>
                  <a:pt x="1581436" y="1696784"/>
                  <a:pt x="1577245" y="1696784"/>
                </a:cubicBezTo>
                <a:cubicBezTo>
                  <a:pt x="1573149" y="1696784"/>
                  <a:pt x="1569720" y="1700117"/>
                  <a:pt x="1569720" y="1704308"/>
                </a:cubicBezTo>
                <a:cubicBezTo>
                  <a:pt x="1569815" y="1708404"/>
                  <a:pt x="1573149" y="1711833"/>
                  <a:pt x="1577245" y="1711833"/>
                </a:cubicBezTo>
                <a:close/>
                <a:moveTo>
                  <a:pt x="1520381" y="1720787"/>
                </a:moveTo>
                <a:cubicBezTo>
                  <a:pt x="1524286" y="1720787"/>
                  <a:pt x="1527429" y="1717643"/>
                  <a:pt x="1527429" y="1713738"/>
                </a:cubicBezTo>
                <a:cubicBezTo>
                  <a:pt x="1527429" y="1709833"/>
                  <a:pt x="1524286" y="1706689"/>
                  <a:pt x="1520381" y="1706689"/>
                </a:cubicBezTo>
                <a:cubicBezTo>
                  <a:pt x="1516475" y="1706689"/>
                  <a:pt x="1513332" y="1709833"/>
                  <a:pt x="1513332" y="1713738"/>
                </a:cubicBezTo>
                <a:cubicBezTo>
                  <a:pt x="1513332" y="1717643"/>
                  <a:pt x="1516475" y="1720787"/>
                  <a:pt x="1520381" y="1720787"/>
                </a:cubicBezTo>
                <a:close/>
                <a:moveTo>
                  <a:pt x="1463040" y="1727454"/>
                </a:moveTo>
                <a:cubicBezTo>
                  <a:pt x="1467326" y="1727454"/>
                  <a:pt x="1470755" y="1724025"/>
                  <a:pt x="1470755" y="1719739"/>
                </a:cubicBezTo>
                <a:cubicBezTo>
                  <a:pt x="1470755" y="1715453"/>
                  <a:pt x="1467326" y="1712024"/>
                  <a:pt x="1463040" y="1712024"/>
                </a:cubicBezTo>
                <a:cubicBezTo>
                  <a:pt x="1458754" y="1712024"/>
                  <a:pt x="1455325" y="1715453"/>
                  <a:pt x="1455325" y="1719739"/>
                </a:cubicBezTo>
                <a:cubicBezTo>
                  <a:pt x="1455325" y="1724025"/>
                  <a:pt x="1458849" y="1727454"/>
                  <a:pt x="1463040" y="1727454"/>
                </a:cubicBezTo>
                <a:close/>
                <a:moveTo>
                  <a:pt x="1405509" y="1730978"/>
                </a:moveTo>
                <a:cubicBezTo>
                  <a:pt x="1410176" y="1730978"/>
                  <a:pt x="1414082" y="1727168"/>
                  <a:pt x="1414082" y="1722406"/>
                </a:cubicBezTo>
                <a:cubicBezTo>
                  <a:pt x="1414082" y="1717643"/>
                  <a:pt x="1410272" y="1713833"/>
                  <a:pt x="1405509" y="1713833"/>
                </a:cubicBezTo>
                <a:cubicBezTo>
                  <a:pt x="1400747" y="1713833"/>
                  <a:pt x="1396937" y="1717643"/>
                  <a:pt x="1396937" y="1722406"/>
                </a:cubicBezTo>
                <a:cubicBezTo>
                  <a:pt x="1396937" y="1727073"/>
                  <a:pt x="1400747" y="1730978"/>
                  <a:pt x="1405509" y="1730978"/>
                </a:cubicBezTo>
                <a:close/>
                <a:moveTo>
                  <a:pt x="1347788" y="1732407"/>
                </a:moveTo>
                <a:cubicBezTo>
                  <a:pt x="1353788" y="1732407"/>
                  <a:pt x="1358646" y="1727549"/>
                  <a:pt x="1358646" y="1721549"/>
                </a:cubicBezTo>
                <a:cubicBezTo>
                  <a:pt x="1358646" y="1715548"/>
                  <a:pt x="1353788" y="1710595"/>
                  <a:pt x="1347788" y="1710595"/>
                </a:cubicBezTo>
                <a:cubicBezTo>
                  <a:pt x="1341787" y="1710595"/>
                  <a:pt x="1336929" y="1715453"/>
                  <a:pt x="1336929" y="1721549"/>
                </a:cubicBezTo>
                <a:cubicBezTo>
                  <a:pt x="1336929" y="1727549"/>
                  <a:pt x="1341787" y="1732407"/>
                  <a:pt x="1347788" y="1732407"/>
                </a:cubicBezTo>
                <a:close/>
                <a:moveTo>
                  <a:pt x="1290352" y="1728121"/>
                </a:moveTo>
                <a:cubicBezTo>
                  <a:pt x="1296353" y="1728121"/>
                  <a:pt x="1301210" y="1723263"/>
                  <a:pt x="1301210" y="1717262"/>
                </a:cubicBezTo>
                <a:cubicBezTo>
                  <a:pt x="1301210" y="1711262"/>
                  <a:pt x="1296353" y="1706404"/>
                  <a:pt x="1290352" y="1706404"/>
                </a:cubicBezTo>
                <a:cubicBezTo>
                  <a:pt x="1284351" y="1706404"/>
                  <a:pt x="1279493" y="1711262"/>
                  <a:pt x="1279493" y="1717262"/>
                </a:cubicBezTo>
                <a:cubicBezTo>
                  <a:pt x="1279398" y="1723263"/>
                  <a:pt x="1284256" y="1728121"/>
                  <a:pt x="1290352" y="1728121"/>
                </a:cubicBezTo>
                <a:close/>
                <a:moveTo>
                  <a:pt x="1233202" y="1721453"/>
                </a:moveTo>
                <a:cubicBezTo>
                  <a:pt x="1239774" y="1721453"/>
                  <a:pt x="1245203" y="1716119"/>
                  <a:pt x="1245203" y="1709452"/>
                </a:cubicBezTo>
                <a:cubicBezTo>
                  <a:pt x="1245203" y="1702880"/>
                  <a:pt x="1239869" y="1697450"/>
                  <a:pt x="1233202" y="1697450"/>
                </a:cubicBezTo>
                <a:cubicBezTo>
                  <a:pt x="1226630" y="1697450"/>
                  <a:pt x="1221200" y="1702784"/>
                  <a:pt x="1221200" y="1709452"/>
                </a:cubicBezTo>
                <a:cubicBezTo>
                  <a:pt x="1221200" y="1716119"/>
                  <a:pt x="1226630" y="1721453"/>
                  <a:pt x="1233202" y="1721453"/>
                </a:cubicBezTo>
                <a:close/>
                <a:moveTo>
                  <a:pt x="1176623" y="1711547"/>
                </a:moveTo>
                <a:cubicBezTo>
                  <a:pt x="1183958" y="1711547"/>
                  <a:pt x="1189863" y="1705642"/>
                  <a:pt x="1189863" y="1698308"/>
                </a:cubicBezTo>
                <a:cubicBezTo>
                  <a:pt x="1189863" y="1690973"/>
                  <a:pt x="1183958" y="1685068"/>
                  <a:pt x="1176623" y="1685068"/>
                </a:cubicBezTo>
                <a:cubicBezTo>
                  <a:pt x="1169289" y="1685068"/>
                  <a:pt x="1163384" y="1690973"/>
                  <a:pt x="1163384" y="1698308"/>
                </a:cubicBezTo>
                <a:cubicBezTo>
                  <a:pt x="1163384" y="1705642"/>
                  <a:pt x="1169289" y="1711547"/>
                  <a:pt x="1176623" y="1711547"/>
                </a:cubicBezTo>
                <a:close/>
                <a:moveTo>
                  <a:pt x="1120807" y="1697069"/>
                </a:moveTo>
                <a:cubicBezTo>
                  <a:pt x="1128141" y="1697069"/>
                  <a:pt x="1134047" y="1691164"/>
                  <a:pt x="1134047" y="1683830"/>
                </a:cubicBezTo>
                <a:cubicBezTo>
                  <a:pt x="1134047" y="1676495"/>
                  <a:pt x="1128141" y="1670590"/>
                  <a:pt x="1120807" y="1670590"/>
                </a:cubicBezTo>
                <a:cubicBezTo>
                  <a:pt x="1113473" y="1670590"/>
                  <a:pt x="1107567" y="1676495"/>
                  <a:pt x="1107567" y="1683830"/>
                </a:cubicBezTo>
                <a:cubicBezTo>
                  <a:pt x="1107567" y="1691164"/>
                  <a:pt x="1113473" y="1697069"/>
                  <a:pt x="1120807" y="1697069"/>
                </a:cubicBezTo>
                <a:close/>
                <a:moveTo>
                  <a:pt x="1065943" y="1680972"/>
                </a:moveTo>
                <a:cubicBezTo>
                  <a:pt x="1074230" y="1680972"/>
                  <a:pt x="1080897" y="1674305"/>
                  <a:pt x="1080897" y="1666018"/>
                </a:cubicBezTo>
                <a:cubicBezTo>
                  <a:pt x="1080897" y="1657731"/>
                  <a:pt x="1074230" y="1651064"/>
                  <a:pt x="1065943" y="1651064"/>
                </a:cubicBezTo>
                <a:cubicBezTo>
                  <a:pt x="1057656" y="1651064"/>
                  <a:pt x="1050989" y="1657731"/>
                  <a:pt x="1050989" y="1666018"/>
                </a:cubicBezTo>
                <a:cubicBezTo>
                  <a:pt x="1050989" y="1674305"/>
                  <a:pt x="1057751" y="1680972"/>
                  <a:pt x="1065943" y="1680972"/>
                </a:cubicBezTo>
                <a:close/>
                <a:moveTo>
                  <a:pt x="1012317" y="1659255"/>
                </a:moveTo>
                <a:cubicBezTo>
                  <a:pt x="1020223" y="1659255"/>
                  <a:pt x="1026605" y="1652873"/>
                  <a:pt x="1026605" y="1644968"/>
                </a:cubicBezTo>
                <a:cubicBezTo>
                  <a:pt x="1026605" y="1637062"/>
                  <a:pt x="1020223" y="1630680"/>
                  <a:pt x="1012317" y="1630680"/>
                </a:cubicBezTo>
                <a:cubicBezTo>
                  <a:pt x="1004411" y="1630680"/>
                  <a:pt x="998030" y="1637062"/>
                  <a:pt x="998030" y="1644968"/>
                </a:cubicBezTo>
                <a:cubicBezTo>
                  <a:pt x="998030" y="1652873"/>
                  <a:pt x="1004411" y="1659255"/>
                  <a:pt x="1012317" y="1659255"/>
                </a:cubicBezTo>
                <a:close/>
                <a:moveTo>
                  <a:pt x="960025" y="1637348"/>
                </a:moveTo>
                <a:cubicBezTo>
                  <a:pt x="969264" y="1637348"/>
                  <a:pt x="976694" y="1629918"/>
                  <a:pt x="976694" y="1620679"/>
                </a:cubicBezTo>
                <a:cubicBezTo>
                  <a:pt x="976694" y="1611439"/>
                  <a:pt x="969264" y="1604010"/>
                  <a:pt x="960025" y="1604010"/>
                </a:cubicBezTo>
                <a:cubicBezTo>
                  <a:pt x="950786" y="1604010"/>
                  <a:pt x="943356" y="1611439"/>
                  <a:pt x="943356" y="1620679"/>
                </a:cubicBezTo>
                <a:cubicBezTo>
                  <a:pt x="943356" y="1629918"/>
                  <a:pt x="950786" y="1637348"/>
                  <a:pt x="960025" y="1637348"/>
                </a:cubicBezTo>
                <a:close/>
                <a:moveTo>
                  <a:pt x="909257" y="1608392"/>
                </a:moveTo>
                <a:cubicBezTo>
                  <a:pt x="917543" y="1608392"/>
                  <a:pt x="924211" y="1601724"/>
                  <a:pt x="924211" y="1593437"/>
                </a:cubicBezTo>
                <a:cubicBezTo>
                  <a:pt x="924211" y="1585151"/>
                  <a:pt x="917543" y="1578483"/>
                  <a:pt x="909257" y="1578483"/>
                </a:cubicBezTo>
                <a:cubicBezTo>
                  <a:pt x="900970" y="1578483"/>
                  <a:pt x="894302" y="1585246"/>
                  <a:pt x="894302" y="1593437"/>
                </a:cubicBezTo>
                <a:cubicBezTo>
                  <a:pt x="894207" y="1601629"/>
                  <a:pt x="900970" y="1608392"/>
                  <a:pt x="909257" y="1608392"/>
                </a:cubicBezTo>
                <a:close/>
                <a:moveTo>
                  <a:pt x="860203" y="1578864"/>
                </a:moveTo>
                <a:cubicBezTo>
                  <a:pt x="868966" y="1578864"/>
                  <a:pt x="876014" y="1571816"/>
                  <a:pt x="876014" y="1563053"/>
                </a:cubicBezTo>
                <a:cubicBezTo>
                  <a:pt x="876014" y="1554289"/>
                  <a:pt x="868966" y="1547241"/>
                  <a:pt x="860203" y="1547241"/>
                </a:cubicBezTo>
                <a:cubicBezTo>
                  <a:pt x="851440" y="1547241"/>
                  <a:pt x="844391" y="1554289"/>
                  <a:pt x="844391" y="1563053"/>
                </a:cubicBezTo>
                <a:cubicBezTo>
                  <a:pt x="844391" y="1571816"/>
                  <a:pt x="851440" y="1578864"/>
                  <a:pt x="860203" y="1578864"/>
                </a:cubicBezTo>
                <a:close/>
                <a:moveTo>
                  <a:pt x="813054" y="1544193"/>
                </a:moveTo>
                <a:cubicBezTo>
                  <a:pt x="820960" y="1544193"/>
                  <a:pt x="827342" y="1537811"/>
                  <a:pt x="827342" y="1529906"/>
                </a:cubicBezTo>
                <a:cubicBezTo>
                  <a:pt x="827342" y="1522000"/>
                  <a:pt x="820960" y="1515618"/>
                  <a:pt x="813054" y="1515618"/>
                </a:cubicBezTo>
                <a:cubicBezTo>
                  <a:pt x="805148" y="1515618"/>
                  <a:pt x="798767" y="1522000"/>
                  <a:pt x="798767" y="1529906"/>
                </a:cubicBezTo>
                <a:cubicBezTo>
                  <a:pt x="798671" y="1537811"/>
                  <a:pt x="805148" y="1544193"/>
                  <a:pt x="813054" y="1544193"/>
                </a:cubicBezTo>
                <a:close/>
                <a:moveTo>
                  <a:pt x="768001" y="1511237"/>
                </a:moveTo>
                <a:cubicBezTo>
                  <a:pt x="777526" y="1511237"/>
                  <a:pt x="785336" y="1503521"/>
                  <a:pt x="785336" y="1493901"/>
                </a:cubicBezTo>
                <a:cubicBezTo>
                  <a:pt x="785336" y="1484376"/>
                  <a:pt x="777621" y="1476566"/>
                  <a:pt x="768001" y="1476566"/>
                </a:cubicBezTo>
                <a:cubicBezTo>
                  <a:pt x="758381" y="1476566"/>
                  <a:pt x="750665" y="1484281"/>
                  <a:pt x="750665" y="1493901"/>
                </a:cubicBezTo>
                <a:cubicBezTo>
                  <a:pt x="750665" y="1503521"/>
                  <a:pt x="758381" y="1511237"/>
                  <a:pt x="768001" y="1511237"/>
                </a:cubicBezTo>
                <a:close/>
                <a:moveTo>
                  <a:pt x="725138" y="1471136"/>
                </a:moveTo>
                <a:cubicBezTo>
                  <a:pt x="733901" y="1471136"/>
                  <a:pt x="740950" y="1464088"/>
                  <a:pt x="740950" y="1455325"/>
                </a:cubicBezTo>
                <a:cubicBezTo>
                  <a:pt x="740950" y="1446562"/>
                  <a:pt x="733901" y="1439513"/>
                  <a:pt x="725138" y="1439513"/>
                </a:cubicBezTo>
                <a:cubicBezTo>
                  <a:pt x="716375" y="1439513"/>
                  <a:pt x="709327" y="1446562"/>
                  <a:pt x="709327" y="1455325"/>
                </a:cubicBezTo>
                <a:cubicBezTo>
                  <a:pt x="709232" y="1464088"/>
                  <a:pt x="716375" y="1471136"/>
                  <a:pt x="725138" y="1471136"/>
                </a:cubicBezTo>
                <a:close/>
                <a:moveTo>
                  <a:pt x="684657" y="1430084"/>
                </a:moveTo>
                <a:cubicBezTo>
                  <a:pt x="693420" y="1430084"/>
                  <a:pt x="700469" y="1423035"/>
                  <a:pt x="700469" y="1414272"/>
                </a:cubicBezTo>
                <a:cubicBezTo>
                  <a:pt x="700469" y="1405509"/>
                  <a:pt x="693420" y="1398461"/>
                  <a:pt x="684657" y="1398461"/>
                </a:cubicBezTo>
                <a:cubicBezTo>
                  <a:pt x="675894" y="1398461"/>
                  <a:pt x="668846" y="1405509"/>
                  <a:pt x="668846" y="1414272"/>
                </a:cubicBezTo>
                <a:cubicBezTo>
                  <a:pt x="668846" y="1423035"/>
                  <a:pt x="675894" y="1430084"/>
                  <a:pt x="684657" y="1430084"/>
                </a:cubicBezTo>
                <a:close/>
                <a:moveTo>
                  <a:pt x="646652" y="1382173"/>
                </a:moveTo>
                <a:cubicBezTo>
                  <a:pt x="652939" y="1382173"/>
                  <a:pt x="657987" y="1377125"/>
                  <a:pt x="657987" y="1370838"/>
                </a:cubicBezTo>
                <a:cubicBezTo>
                  <a:pt x="657987" y="1364552"/>
                  <a:pt x="652939" y="1359503"/>
                  <a:pt x="646652" y="1359503"/>
                </a:cubicBezTo>
                <a:cubicBezTo>
                  <a:pt x="640366" y="1359503"/>
                  <a:pt x="635318" y="1364552"/>
                  <a:pt x="635318" y="1370838"/>
                </a:cubicBezTo>
                <a:cubicBezTo>
                  <a:pt x="635413" y="1377125"/>
                  <a:pt x="640461" y="1382173"/>
                  <a:pt x="646652" y="1382173"/>
                </a:cubicBezTo>
                <a:close/>
                <a:moveTo>
                  <a:pt x="611410" y="1334453"/>
                </a:moveTo>
                <a:cubicBezTo>
                  <a:pt x="616458" y="1334453"/>
                  <a:pt x="620649" y="1330357"/>
                  <a:pt x="620649" y="1325309"/>
                </a:cubicBezTo>
                <a:cubicBezTo>
                  <a:pt x="620649" y="1320260"/>
                  <a:pt x="616553" y="1316164"/>
                  <a:pt x="611410" y="1316164"/>
                </a:cubicBezTo>
                <a:cubicBezTo>
                  <a:pt x="606362" y="1316164"/>
                  <a:pt x="602266" y="1320260"/>
                  <a:pt x="602266" y="1325309"/>
                </a:cubicBezTo>
                <a:cubicBezTo>
                  <a:pt x="602266" y="1330357"/>
                  <a:pt x="606362" y="1334453"/>
                  <a:pt x="611410" y="1334453"/>
                </a:cubicBezTo>
                <a:close/>
                <a:moveTo>
                  <a:pt x="578930" y="1287399"/>
                </a:moveTo>
                <a:cubicBezTo>
                  <a:pt x="584359" y="1287399"/>
                  <a:pt x="588740" y="1283018"/>
                  <a:pt x="588740" y="1277588"/>
                </a:cubicBezTo>
                <a:cubicBezTo>
                  <a:pt x="588740" y="1272159"/>
                  <a:pt x="584359" y="1267778"/>
                  <a:pt x="578930" y="1267778"/>
                </a:cubicBezTo>
                <a:cubicBezTo>
                  <a:pt x="573500" y="1267778"/>
                  <a:pt x="569119" y="1272159"/>
                  <a:pt x="569119" y="1277588"/>
                </a:cubicBezTo>
                <a:cubicBezTo>
                  <a:pt x="569119" y="1283018"/>
                  <a:pt x="573500" y="1287399"/>
                  <a:pt x="578930" y="1287399"/>
                </a:cubicBezTo>
                <a:close/>
                <a:moveTo>
                  <a:pt x="549402" y="1237964"/>
                </a:moveTo>
                <a:cubicBezTo>
                  <a:pt x="554831" y="1237964"/>
                  <a:pt x="559213" y="1233583"/>
                  <a:pt x="559213" y="1228154"/>
                </a:cubicBezTo>
                <a:cubicBezTo>
                  <a:pt x="559213" y="1222724"/>
                  <a:pt x="554831" y="1218343"/>
                  <a:pt x="549402" y="1218343"/>
                </a:cubicBezTo>
                <a:cubicBezTo>
                  <a:pt x="543973" y="1218343"/>
                  <a:pt x="539591" y="1222724"/>
                  <a:pt x="539591" y="1228154"/>
                </a:cubicBezTo>
                <a:cubicBezTo>
                  <a:pt x="539496" y="1233583"/>
                  <a:pt x="543973" y="1237964"/>
                  <a:pt x="549402" y="1237964"/>
                </a:cubicBezTo>
                <a:close/>
                <a:moveTo>
                  <a:pt x="522827" y="1185291"/>
                </a:moveTo>
                <a:cubicBezTo>
                  <a:pt x="527399" y="1185291"/>
                  <a:pt x="531209" y="1181576"/>
                  <a:pt x="531209" y="1176909"/>
                </a:cubicBezTo>
                <a:cubicBezTo>
                  <a:pt x="531209" y="1172337"/>
                  <a:pt x="527495" y="1168527"/>
                  <a:pt x="522827" y="1168527"/>
                </a:cubicBezTo>
                <a:cubicBezTo>
                  <a:pt x="518255" y="1168527"/>
                  <a:pt x="514445" y="1172242"/>
                  <a:pt x="514445" y="1176909"/>
                </a:cubicBezTo>
                <a:cubicBezTo>
                  <a:pt x="514445" y="1181576"/>
                  <a:pt x="518255" y="1185291"/>
                  <a:pt x="522827" y="1185291"/>
                </a:cubicBezTo>
                <a:close/>
                <a:moveTo>
                  <a:pt x="499396" y="1131094"/>
                </a:moveTo>
                <a:cubicBezTo>
                  <a:pt x="503206" y="1131094"/>
                  <a:pt x="506254" y="1128046"/>
                  <a:pt x="506254" y="1124236"/>
                </a:cubicBezTo>
                <a:cubicBezTo>
                  <a:pt x="506254" y="1120426"/>
                  <a:pt x="503206" y="1117378"/>
                  <a:pt x="499396" y="1117378"/>
                </a:cubicBezTo>
                <a:cubicBezTo>
                  <a:pt x="495586" y="1117378"/>
                  <a:pt x="492538" y="1120426"/>
                  <a:pt x="492538" y="1124236"/>
                </a:cubicBezTo>
                <a:cubicBezTo>
                  <a:pt x="492538" y="1128046"/>
                  <a:pt x="495586" y="1131094"/>
                  <a:pt x="499396" y="1131094"/>
                </a:cubicBezTo>
                <a:close/>
                <a:moveTo>
                  <a:pt x="479108" y="1075849"/>
                </a:moveTo>
                <a:cubicBezTo>
                  <a:pt x="482156" y="1075849"/>
                  <a:pt x="484632" y="1073372"/>
                  <a:pt x="484632" y="1070324"/>
                </a:cubicBezTo>
                <a:cubicBezTo>
                  <a:pt x="484632" y="1067276"/>
                  <a:pt x="482156" y="1064800"/>
                  <a:pt x="479108" y="1064800"/>
                </a:cubicBezTo>
                <a:cubicBezTo>
                  <a:pt x="476060" y="1064800"/>
                  <a:pt x="473583" y="1067276"/>
                  <a:pt x="473583" y="1070324"/>
                </a:cubicBezTo>
                <a:cubicBezTo>
                  <a:pt x="473583" y="1073372"/>
                  <a:pt x="476060" y="1075849"/>
                  <a:pt x="479108" y="1075849"/>
                </a:cubicBezTo>
                <a:close/>
                <a:moveTo>
                  <a:pt x="462153" y="1022033"/>
                </a:moveTo>
                <a:cubicBezTo>
                  <a:pt x="465963" y="1022033"/>
                  <a:pt x="469011" y="1018985"/>
                  <a:pt x="469011" y="1015175"/>
                </a:cubicBezTo>
                <a:cubicBezTo>
                  <a:pt x="469011" y="1011365"/>
                  <a:pt x="465963" y="1008317"/>
                  <a:pt x="462153" y="1008317"/>
                </a:cubicBezTo>
                <a:cubicBezTo>
                  <a:pt x="458343" y="1008317"/>
                  <a:pt x="455295" y="1011365"/>
                  <a:pt x="455295" y="1015175"/>
                </a:cubicBezTo>
                <a:cubicBezTo>
                  <a:pt x="455295" y="1018985"/>
                  <a:pt x="458343" y="1022033"/>
                  <a:pt x="462153" y="1022033"/>
                </a:cubicBezTo>
                <a:close/>
                <a:moveTo>
                  <a:pt x="448437" y="963644"/>
                </a:moveTo>
                <a:cubicBezTo>
                  <a:pt x="450914" y="963644"/>
                  <a:pt x="452914" y="961644"/>
                  <a:pt x="452914" y="959168"/>
                </a:cubicBezTo>
                <a:cubicBezTo>
                  <a:pt x="452914" y="956691"/>
                  <a:pt x="450914" y="954691"/>
                  <a:pt x="448437" y="954691"/>
                </a:cubicBezTo>
                <a:cubicBezTo>
                  <a:pt x="445961" y="954691"/>
                  <a:pt x="443960" y="956691"/>
                  <a:pt x="443960" y="959168"/>
                </a:cubicBezTo>
                <a:cubicBezTo>
                  <a:pt x="443960" y="961644"/>
                  <a:pt x="445961" y="963644"/>
                  <a:pt x="448437" y="963644"/>
                </a:cubicBezTo>
                <a:close/>
                <a:moveTo>
                  <a:pt x="438150" y="906971"/>
                </a:moveTo>
                <a:cubicBezTo>
                  <a:pt x="440626" y="906971"/>
                  <a:pt x="442627" y="904970"/>
                  <a:pt x="442627" y="902494"/>
                </a:cubicBezTo>
                <a:cubicBezTo>
                  <a:pt x="442627" y="900017"/>
                  <a:pt x="440626" y="898017"/>
                  <a:pt x="438150" y="898017"/>
                </a:cubicBezTo>
                <a:cubicBezTo>
                  <a:pt x="435674" y="898017"/>
                  <a:pt x="433673" y="900017"/>
                  <a:pt x="433673" y="902494"/>
                </a:cubicBezTo>
                <a:cubicBezTo>
                  <a:pt x="433673" y="904875"/>
                  <a:pt x="435674" y="906971"/>
                  <a:pt x="438150" y="906971"/>
                </a:cubicBezTo>
                <a:close/>
                <a:moveTo>
                  <a:pt x="431292" y="849916"/>
                </a:moveTo>
                <a:cubicBezTo>
                  <a:pt x="433864" y="849916"/>
                  <a:pt x="435959" y="847820"/>
                  <a:pt x="435959" y="845249"/>
                </a:cubicBezTo>
                <a:cubicBezTo>
                  <a:pt x="435959" y="842677"/>
                  <a:pt x="433864" y="840581"/>
                  <a:pt x="431292" y="840581"/>
                </a:cubicBezTo>
                <a:cubicBezTo>
                  <a:pt x="428720" y="840581"/>
                  <a:pt x="426625" y="842677"/>
                  <a:pt x="426625" y="845249"/>
                </a:cubicBezTo>
                <a:cubicBezTo>
                  <a:pt x="426530" y="847820"/>
                  <a:pt x="428720" y="849916"/>
                  <a:pt x="431292" y="849916"/>
                </a:cubicBezTo>
                <a:close/>
                <a:moveTo>
                  <a:pt x="427863" y="792194"/>
                </a:moveTo>
                <a:cubicBezTo>
                  <a:pt x="430340" y="792194"/>
                  <a:pt x="432340" y="790194"/>
                  <a:pt x="432340" y="787718"/>
                </a:cubicBezTo>
                <a:cubicBezTo>
                  <a:pt x="432340" y="785241"/>
                  <a:pt x="430340" y="783241"/>
                  <a:pt x="427863" y="783241"/>
                </a:cubicBezTo>
                <a:cubicBezTo>
                  <a:pt x="425387" y="783241"/>
                  <a:pt x="423386" y="785241"/>
                  <a:pt x="423386" y="787718"/>
                </a:cubicBezTo>
                <a:cubicBezTo>
                  <a:pt x="423386" y="790099"/>
                  <a:pt x="425387" y="792194"/>
                  <a:pt x="427863" y="792194"/>
                </a:cubicBezTo>
                <a:close/>
                <a:moveTo>
                  <a:pt x="427863" y="734092"/>
                </a:moveTo>
                <a:cubicBezTo>
                  <a:pt x="430149" y="734092"/>
                  <a:pt x="431959" y="732282"/>
                  <a:pt x="431959" y="729996"/>
                </a:cubicBezTo>
                <a:cubicBezTo>
                  <a:pt x="431959" y="727805"/>
                  <a:pt x="430149" y="725900"/>
                  <a:pt x="427863" y="725900"/>
                </a:cubicBezTo>
                <a:cubicBezTo>
                  <a:pt x="425577" y="725900"/>
                  <a:pt x="423767" y="727710"/>
                  <a:pt x="423767" y="729996"/>
                </a:cubicBezTo>
                <a:cubicBezTo>
                  <a:pt x="423767" y="732282"/>
                  <a:pt x="425577" y="734092"/>
                  <a:pt x="427863" y="734092"/>
                </a:cubicBezTo>
                <a:close/>
                <a:moveTo>
                  <a:pt x="431292" y="675608"/>
                </a:moveTo>
                <a:cubicBezTo>
                  <a:pt x="433102" y="675608"/>
                  <a:pt x="434531" y="674180"/>
                  <a:pt x="434531" y="672370"/>
                </a:cubicBezTo>
                <a:cubicBezTo>
                  <a:pt x="434531" y="670560"/>
                  <a:pt x="433102" y="669131"/>
                  <a:pt x="431292" y="669131"/>
                </a:cubicBezTo>
                <a:cubicBezTo>
                  <a:pt x="429482" y="669131"/>
                  <a:pt x="428054" y="670560"/>
                  <a:pt x="428054" y="672370"/>
                </a:cubicBezTo>
                <a:cubicBezTo>
                  <a:pt x="428054" y="674180"/>
                  <a:pt x="429482" y="675608"/>
                  <a:pt x="431292" y="675608"/>
                </a:cubicBezTo>
                <a:close/>
                <a:moveTo>
                  <a:pt x="438150" y="618649"/>
                </a:moveTo>
                <a:cubicBezTo>
                  <a:pt x="440055" y="618649"/>
                  <a:pt x="441579" y="617125"/>
                  <a:pt x="441579" y="615220"/>
                </a:cubicBezTo>
                <a:cubicBezTo>
                  <a:pt x="441579" y="613315"/>
                  <a:pt x="440055" y="611791"/>
                  <a:pt x="438150" y="611791"/>
                </a:cubicBezTo>
                <a:cubicBezTo>
                  <a:pt x="436245" y="611791"/>
                  <a:pt x="434721" y="613315"/>
                  <a:pt x="434721" y="615220"/>
                </a:cubicBezTo>
                <a:cubicBezTo>
                  <a:pt x="434721" y="617125"/>
                  <a:pt x="436245" y="618649"/>
                  <a:pt x="438150" y="618649"/>
                </a:cubicBezTo>
                <a:close/>
                <a:moveTo>
                  <a:pt x="448437" y="561689"/>
                </a:moveTo>
                <a:cubicBezTo>
                  <a:pt x="450247" y="561689"/>
                  <a:pt x="451675" y="560261"/>
                  <a:pt x="451675" y="558451"/>
                </a:cubicBezTo>
                <a:cubicBezTo>
                  <a:pt x="451675" y="556641"/>
                  <a:pt x="450247" y="555212"/>
                  <a:pt x="448437" y="555212"/>
                </a:cubicBezTo>
                <a:cubicBezTo>
                  <a:pt x="446627" y="555212"/>
                  <a:pt x="445199" y="556641"/>
                  <a:pt x="445199" y="558451"/>
                </a:cubicBezTo>
                <a:cubicBezTo>
                  <a:pt x="445199" y="560261"/>
                  <a:pt x="446723" y="561689"/>
                  <a:pt x="448437" y="561689"/>
                </a:cubicBezTo>
                <a:close/>
                <a:moveTo>
                  <a:pt x="462153" y="505682"/>
                </a:moveTo>
                <a:cubicBezTo>
                  <a:pt x="463963" y="505682"/>
                  <a:pt x="465392" y="504254"/>
                  <a:pt x="465392" y="502444"/>
                </a:cubicBezTo>
                <a:cubicBezTo>
                  <a:pt x="465392" y="500634"/>
                  <a:pt x="463963" y="499205"/>
                  <a:pt x="462153" y="499205"/>
                </a:cubicBezTo>
                <a:cubicBezTo>
                  <a:pt x="460343" y="499205"/>
                  <a:pt x="458915" y="500634"/>
                  <a:pt x="458915" y="502444"/>
                </a:cubicBezTo>
                <a:cubicBezTo>
                  <a:pt x="458915" y="504254"/>
                  <a:pt x="460343" y="505682"/>
                  <a:pt x="462153" y="505682"/>
                </a:cubicBezTo>
                <a:close/>
                <a:moveTo>
                  <a:pt x="479108" y="449485"/>
                </a:moveTo>
                <a:cubicBezTo>
                  <a:pt x="480346" y="449485"/>
                  <a:pt x="481203" y="448532"/>
                  <a:pt x="481203" y="447294"/>
                </a:cubicBezTo>
                <a:cubicBezTo>
                  <a:pt x="481203" y="446056"/>
                  <a:pt x="480250" y="445199"/>
                  <a:pt x="479108" y="445199"/>
                </a:cubicBezTo>
                <a:cubicBezTo>
                  <a:pt x="477965" y="445199"/>
                  <a:pt x="477012" y="446151"/>
                  <a:pt x="477012" y="447294"/>
                </a:cubicBezTo>
                <a:cubicBezTo>
                  <a:pt x="477012" y="448437"/>
                  <a:pt x="477965" y="449485"/>
                  <a:pt x="479108" y="449485"/>
                </a:cubicBezTo>
                <a:close/>
                <a:moveTo>
                  <a:pt x="499396" y="395954"/>
                </a:moveTo>
                <a:cubicBezTo>
                  <a:pt x="500825" y="395954"/>
                  <a:pt x="501968" y="394811"/>
                  <a:pt x="501968" y="393383"/>
                </a:cubicBezTo>
                <a:cubicBezTo>
                  <a:pt x="501968" y="391954"/>
                  <a:pt x="500825" y="390811"/>
                  <a:pt x="499396" y="390811"/>
                </a:cubicBezTo>
                <a:cubicBezTo>
                  <a:pt x="497967" y="390811"/>
                  <a:pt x="496824" y="391954"/>
                  <a:pt x="496824" y="393383"/>
                </a:cubicBezTo>
                <a:cubicBezTo>
                  <a:pt x="496824" y="394811"/>
                  <a:pt x="497967" y="395954"/>
                  <a:pt x="499396" y="395954"/>
                </a:cubicBezTo>
                <a:close/>
                <a:moveTo>
                  <a:pt x="522827" y="344519"/>
                </a:moveTo>
                <a:cubicBezTo>
                  <a:pt x="524923" y="344519"/>
                  <a:pt x="526637" y="342805"/>
                  <a:pt x="526637" y="340709"/>
                </a:cubicBezTo>
                <a:cubicBezTo>
                  <a:pt x="526637" y="338614"/>
                  <a:pt x="524923" y="336899"/>
                  <a:pt x="522827" y="336899"/>
                </a:cubicBezTo>
                <a:cubicBezTo>
                  <a:pt x="520732" y="336899"/>
                  <a:pt x="519017" y="338614"/>
                  <a:pt x="519017" y="340709"/>
                </a:cubicBezTo>
                <a:cubicBezTo>
                  <a:pt x="519017" y="342805"/>
                  <a:pt x="520732" y="344519"/>
                  <a:pt x="522827" y="344519"/>
                </a:cubicBezTo>
                <a:close/>
                <a:moveTo>
                  <a:pt x="549402" y="291465"/>
                </a:moveTo>
                <a:cubicBezTo>
                  <a:pt x="550450" y="291465"/>
                  <a:pt x="551307" y="290608"/>
                  <a:pt x="551307" y="289560"/>
                </a:cubicBezTo>
                <a:cubicBezTo>
                  <a:pt x="551307" y="288512"/>
                  <a:pt x="550450" y="287655"/>
                  <a:pt x="549402" y="287655"/>
                </a:cubicBezTo>
                <a:cubicBezTo>
                  <a:pt x="548354" y="287655"/>
                  <a:pt x="547497" y="288512"/>
                  <a:pt x="547497" y="289560"/>
                </a:cubicBezTo>
                <a:cubicBezTo>
                  <a:pt x="547497" y="290608"/>
                  <a:pt x="548354" y="291465"/>
                  <a:pt x="549402" y="291465"/>
                </a:cubicBezTo>
                <a:close/>
                <a:moveTo>
                  <a:pt x="578930" y="241935"/>
                </a:moveTo>
                <a:cubicBezTo>
                  <a:pt x="579977" y="241935"/>
                  <a:pt x="580835" y="241078"/>
                  <a:pt x="580835" y="240030"/>
                </a:cubicBezTo>
                <a:cubicBezTo>
                  <a:pt x="580835" y="238982"/>
                  <a:pt x="579977" y="238125"/>
                  <a:pt x="578930" y="238125"/>
                </a:cubicBezTo>
                <a:cubicBezTo>
                  <a:pt x="577882" y="238125"/>
                  <a:pt x="577025" y="238982"/>
                  <a:pt x="577025" y="240030"/>
                </a:cubicBezTo>
                <a:cubicBezTo>
                  <a:pt x="577025" y="241078"/>
                  <a:pt x="577882" y="241935"/>
                  <a:pt x="578930" y="241935"/>
                </a:cubicBezTo>
                <a:close/>
                <a:moveTo>
                  <a:pt x="611410" y="193072"/>
                </a:moveTo>
                <a:cubicBezTo>
                  <a:pt x="611791" y="193072"/>
                  <a:pt x="612077" y="192786"/>
                  <a:pt x="612077" y="192405"/>
                </a:cubicBezTo>
                <a:cubicBezTo>
                  <a:pt x="612077" y="192024"/>
                  <a:pt x="611791" y="191738"/>
                  <a:pt x="611410" y="191738"/>
                </a:cubicBezTo>
                <a:cubicBezTo>
                  <a:pt x="611029" y="191738"/>
                  <a:pt x="610743" y="192024"/>
                  <a:pt x="610743" y="192405"/>
                </a:cubicBezTo>
                <a:cubicBezTo>
                  <a:pt x="610838" y="192786"/>
                  <a:pt x="611124" y="193072"/>
                  <a:pt x="611410" y="193072"/>
                </a:cubicBezTo>
                <a:close/>
                <a:moveTo>
                  <a:pt x="646748" y="147638"/>
                </a:moveTo>
                <a:cubicBezTo>
                  <a:pt x="647224" y="147638"/>
                  <a:pt x="647605" y="147257"/>
                  <a:pt x="647605" y="146780"/>
                </a:cubicBezTo>
                <a:cubicBezTo>
                  <a:pt x="647605" y="146304"/>
                  <a:pt x="647224" y="145923"/>
                  <a:pt x="646748" y="145923"/>
                </a:cubicBezTo>
                <a:cubicBezTo>
                  <a:pt x="646271" y="145923"/>
                  <a:pt x="645890" y="146304"/>
                  <a:pt x="645890" y="146780"/>
                </a:cubicBezTo>
                <a:cubicBezTo>
                  <a:pt x="645890" y="147257"/>
                  <a:pt x="646271" y="147638"/>
                  <a:pt x="646748" y="147638"/>
                </a:cubicBezTo>
                <a:close/>
                <a:moveTo>
                  <a:pt x="2412492" y="875157"/>
                </a:moveTo>
                <a:cubicBezTo>
                  <a:pt x="2413159" y="875157"/>
                  <a:pt x="2413826" y="874586"/>
                  <a:pt x="2413826" y="873824"/>
                </a:cubicBezTo>
                <a:cubicBezTo>
                  <a:pt x="2413826" y="873157"/>
                  <a:pt x="2413254" y="872585"/>
                  <a:pt x="2412492" y="872585"/>
                </a:cubicBezTo>
                <a:cubicBezTo>
                  <a:pt x="2411730" y="872585"/>
                  <a:pt x="2411254" y="873157"/>
                  <a:pt x="2411254" y="873824"/>
                </a:cubicBezTo>
                <a:cubicBezTo>
                  <a:pt x="2411159" y="874586"/>
                  <a:pt x="2411825" y="875157"/>
                  <a:pt x="2412492" y="875157"/>
                </a:cubicBezTo>
                <a:close/>
                <a:moveTo>
                  <a:pt x="2404396" y="932974"/>
                </a:moveTo>
                <a:cubicBezTo>
                  <a:pt x="2405444" y="932974"/>
                  <a:pt x="2406301" y="932117"/>
                  <a:pt x="2406301" y="931069"/>
                </a:cubicBezTo>
                <a:cubicBezTo>
                  <a:pt x="2406301" y="930021"/>
                  <a:pt x="2405444" y="929164"/>
                  <a:pt x="2404396" y="929164"/>
                </a:cubicBezTo>
                <a:cubicBezTo>
                  <a:pt x="2403348" y="929164"/>
                  <a:pt x="2402491" y="930021"/>
                  <a:pt x="2402491" y="931069"/>
                </a:cubicBezTo>
                <a:cubicBezTo>
                  <a:pt x="2402491" y="932117"/>
                  <a:pt x="2403348" y="932974"/>
                  <a:pt x="2404396" y="932974"/>
                </a:cubicBezTo>
                <a:close/>
                <a:moveTo>
                  <a:pt x="2393156" y="989076"/>
                </a:moveTo>
                <a:cubicBezTo>
                  <a:pt x="2394014" y="989076"/>
                  <a:pt x="2394680" y="988409"/>
                  <a:pt x="2394680" y="987552"/>
                </a:cubicBezTo>
                <a:cubicBezTo>
                  <a:pt x="2394680" y="986695"/>
                  <a:pt x="2394014" y="986028"/>
                  <a:pt x="2393156" y="986028"/>
                </a:cubicBezTo>
                <a:cubicBezTo>
                  <a:pt x="2392299" y="986028"/>
                  <a:pt x="2391632" y="986695"/>
                  <a:pt x="2391632" y="987552"/>
                </a:cubicBezTo>
                <a:cubicBezTo>
                  <a:pt x="2391728" y="988409"/>
                  <a:pt x="2392394" y="989076"/>
                  <a:pt x="2393156" y="989076"/>
                </a:cubicBezTo>
                <a:close/>
                <a:moveTo>
                  <a:pt x="2378774" y="1045940"/>
                </a:moveTo>
                <a:cubicBezTo>
                  <a:pt x="2380202" y="1045940"/>
                  <a:pt x="2381345" y="1044797"/>
                  <a:pt x="2381345" y="1043369"/>
                </a:cubicBezTo>
                <a:cubicBezTo>
                  <a:pt x="2381345" y="1041940"/>
                  <a:pt x="2380202" y="1040797"/>
                  <a:pt x="2378774" y="1040797"/>
                </a:cubicBezTo>
                <a:cubicBezTo>
                  <a:pt x="2377345" y="1040797"/>
                  <a:pt x="2376202" y="1041940"/>
                  <a:pt x="2376202" y="1043369"/>
                </a:cubicBezTo>
                <a:cubicBezTo>
                  <a:pt x="2376202" y="1044797"/>
                  <a:pt x="2377345" y="1045940"/>
                  <a:pt x="2378774" y="1045940"/>
                </a:cubicBezTo>
                <a:close/>
                <a:moveTo>
                  <a:pt x="2361248" y="1103281"/>
                </a:moveTo>
                <a:cubicBezTo>
                  <a:pt x="2364010" y="1103281"/>
                  <a:pt x="2366201" y="1101090"/>
                  <a:pt x="2366201" y="1098328"/>
                </a:cubicBezTo>
                <a:cubicBezTo>
                  <a:pt x="2366201" y="1095566"/>
                  <a:pt x="2364010" y="1093375"/>
                  <a:pt x="2361248" y="1093375"/>
                </a:cubicBezTo>
                <a:cubicBezTo>
                  <a:pt x="2358485" y="1093375"/>
                  <a:pt x="2356295" y="1095566"/>
                  <a:pt x="2356295" y="1098328"/>
                </a:cubicBezTo>
                <a:cubicBezTo>
                  <a:pt x="2356390" y="1100995"/>
                  <a:pt x="2358581" y="1103281"/>
                  <a:pt x="2361248" y="1103281"/>
                </a:cubicBezTo>
                <a:close/>
                <a:moveTo>
                  <a:pt x="2340674" y="1159669"/>
                </a:moveTo>
                <a:cubicBezTo>
                  <a:pt x="2344769" y="1159669"/>
                  <a:pt x="2348198" y="1156335"/>
                  <a:pt x="2348198" y="1152144"/>
                </a:cubicBezTo>
                <a:cubicBezTo>
                  <a:pt x="2348198" y="1148048"/>
                  <a:pt x="2344865" y="1144619"/>
                  <a:pt x="2340674" y="1144619"/>
                </a:cubicBezTo>
                <a:cubicBezTo>
                  <a:pt x="2336578" y="1144619"/>
                  <a:pt x="2333149" y="1147953"/>
                  <a:pt x="2333149" y="1152144"/>
                </a:cubicBezTo>
                <a:cubicBezTo>
                  <a:pt x="2333244" y="1156335"/>
                  <a:pt x="2336578" y="1159669"/>
                  <a:pt x="2340674" y="1159669"/>
                </a:cubicBezTo>
                <a:close/>
                <a:moveTo>
                  <a:pt x="2317147" y="1213104"/>
                </a:moveTo>
                <a:cubicBezTo>
                  <a:pt x="2321719" y="1213104"/>
                  <a:pt x="2325529" y="1209389"/>
                  <a:pt x="2325529" y="1204817"/>
                </a:cubicBezTo>
                <a:cubicBezTo>
                  <a:pt x="2325529" y="1200245"/>
                  <a:pt x="2321814" y="1196435"/>
                  <a:pt x="2317147" y="1196435"/>
                </a:cubicBezTo>
                <a:cubicBezTo>
                  <a:pt x="2312575" y="1196435"/>
                  <a:pt x="2308765" y="1200150"/>
                  <a:pt x="2308765" y="1204817"/>
                </a:cubicBezTo>
                <a:cubicBezTo>
                  <a:pt x="2308860" y="1209389"/>
                  <a:pt x="2312575" y="1213104"/>
                  <a:pt x="2317147" y="1213104"/>
                </a:cubicBezTo>
                <a:close/>
                <a:moveTo>
                  <a:pt x="2290667" y="1267778"/>
                </a:moveTo>
                <a:cubicBezTo>
                  <a:pt x="2297144" y="1267778"/>
                  <a:pt x="2302383" y="1262539"/>
                  <a:pt x="2302383" y="1256062"/>
                </a:cubicBezTo>
                <a:cubicBezTo>
                  <a:pt x="2302383" y="1249585"/>
                  <a:pt x="2297144" y="1244346"/>
                  <a:pt x="2290667" y="1244346"/>
                </a:cubicBezTo>
                <a:cubicBezTo>
                  <a:pt x="2284190" y="1244346"/>
                  <a:pt x="2278952" y="1249585"/>
                  <a:pt x="2278952" y="1256062"/>
                </a:cubicBezTo>
                <a:cubicBezTo>
                  <a:pt x="2278952" y="1262539"/>
                  <a:pt x="2284190" y="1267778"/>
                  <a:pt x="2290667" y="1267778"/>
                </a:cubicBezTo>
                <a:close/>
                <a:moveTo>
                  <a:pt x="2261426" y="1310640"/>
                </a:moveTo>
                <a:cubicBezTo>
                  <a:pt x="2264093" y="1310640"/>
                  <a:pt x="2266379" y="1308449"/>
                  <a:pt x="2266379" y="1305687"/>
                </a:cubicBezTo>
                <a:cubicBezTo>
                  <a:pt x="2266379" y="1303020"/>
                  <a:pt x="2264188" y="1300734"/>
                  <a:pt x="2261426" y="1300734"/>
                </a:cubicBezTo>
                <a:cubicBezTo>
                  <a:pt x="2258663" y="1300734"/>
                  <a:pt x="2256473" y="1302925"/>
                  <a:pt x="2256473" y="1305687"/>
                </a:cubicBezTo>
                <a:cubicBezTo>
                  <a:pt x="2256473" y="1308449"/>
                  <a:pt x="2258663" y="1310640"/>
                  <a:pt x="2261426" y="1310640"/>
                </a:cubicBezTo>
                <a:close/>
                <a:moveTo>
                  <a:pt x="2229326" y="1359218"/>
                </a:moveTo>
                <a:cubicBezTo>
                  <a:pt x="2232374" y="1359218"/>
                  <a:pt x="2234851" y="1356741"/>
                  <a:pt x="2234851" y="1353693"/>
                </a:cubicBezTo>
                <a:cubicBezTo>
                  <a:pt x="2234851" y="1350645"/>
                  <a:pt x="2232374" y="1348168"/>
                  <a:pt x="2229326" y="1348168"/>
                </a:cubicBezTo>
                <a:cubicBezTo>
                  <a:pt x="2226278" y="1348168"/>
                  <a:pt x="2223802" y="1350645"/>
                  <a:pt x="2223802" y="1353693"/>
                </a:cubicBezTo>
                <a:cubicBezTo>
                  <a:pt x="2223802" y="1356741"/>
                  <a:pt x="2226278" y="1359218"/>
                  <a:pt x="2229326" y="1359218"/>
                </a:cubicBezTo>
                <a:close/>
                <a:moveTo>
                  <a:pt x="2194655" y="1403128"/>
                </a:moveTo>
                <a:cubicBezTo>
                  <a:pt x="2196560" y="1403128"/>
                  <a:pt x="2198084" y="1401604"/>
                  <a:pt x="2198084" y="1399699"/>
                </a:cubicBezTo>
                <a:cubicBezTo>
                  <a:pt x="2198084" y="1397794"/>
                  <a:pt x="2196560" y="1396270"/>
                  <a:pt x="2194655" y="1396270"/>
                </a:cubicBezTo>
                <a:cubicBezTo>
                  <a:pt x="2192750" y="1396270"/>
                  <a:pt x="2191226" y="1397794"/>
                  <a:pt x="2191226" y="1399699"/>
                </a:cubicBezTo>
                <a:cubicBezTo>
                  <a:pt x="2191226" y="1401604"/>
                  <a:pt x="2192846" y="1403128"/>
                  <a:pt x="2194655" y="1403128"/>
                </a:cubicBezTo>
                <a:close/>
                <a:moveTo>
                  <a:pt x="2157508" y="1449324"/>
                </a:moveTo>
                <a:cubicBezTo>
                  <a:pt x="2160556" y="1449324"/>
                  <a:pt x="2163032" y="1446848"/>
                  <a:pt x="2163032" y="1443800"/>
                </a:cubicBezTo>
                <a:cubicBezTo>
                  <a:pt x="2163032" y="1440752"/>
                  <a:pt x="2160556" y="1438275"/>
                  <a:pt x="2157508" y="1438275"/>
                </a:cubicBezTo>
                <a:cubicBezTo>
                  <a:pt x="2154460" y="1438275"/>
                  <a:pt x="2151983" y="1440752"/>
                  <a:pt x="2151983" y="1443800"/>
                </a:cubicBezTo>
                <a:cubicBezTo>
                  <a:pt x="2151983" y="1446848"/>
                  <a:pt x="2154460" y="1449324"/>
                  <a:pt x="2157508" y="1449324"/>
                </a:cubicBezTo>
                <a:close/>
                <a:moveTo>
                  <a:pt x="2117884" y="1492758"/>
                </a:moveTo>
                <a:cubicBezTo>
                  <a:pt x="2121789" y="1492758"/>
                  <a:pt x="2124932" y="1489615"/>
                  <a:pt x="2124932" y="1485710"/>
                </a:cubicBezTo>
                <a:cubicBezTo>
                  <a:pt x="2124932" y="1481804"/>
                  <a:pt x="2121789" y="1478661"/>
                  <a:pt x="2117884" y="1478661"/>
                </a:cubicBezTo>
                <a:cubicBezTo>
                  <a:pt x="2113979" y="1478661"/>
                  <a:pt x="2110835" y="1481804"/>
                  <a:pt x="2110835" y="1485710"/>
                </a:cubicBezTo>
                <a:cubicBezTo>
                  <a:pt x="2110835" y="1489520"/>
                  <a:pt x="2113979" y="1492758"/>
                  <a:pt x="2117884" y="1492758"/>
                </a:cubicBezTo>
                <a:close/>
                <a:moveTo>
                  <a:pt x="2075974" y="1530572"/>
                </a:moveTo>
                <a:cubicBezTo>
                  <a:pt x="2078927" y="1530572"/>
                  <a:pt x="2081308" y="1528191"/>
                  <a:pt x="2081308" y="1525238"/>
                </a:cubicBezTo>
                <a:cubicBezTo>
                  <a:pt x="2081308" y="1522286"/>
                  <a:pt x="2078927" y="1519904"/>
                  <a:pt x="2075974" y="1519904"/>
                </a:cubicBezTo>
                <a:cubicBezTo>
                  <a:pt x="2073021" y="1519904"/>
                  <a:pt x="2070640" y="1522286"/>
                  <a:pt x="2070640" y="1525238"/>
                </a:cubicBezTo>
                <a:cubicBezTo>
                  <a:pt x="2070640" y="1528191"/>
                  <a:pt x="2073021" y="1530572"/>
                  <a:pt x="2075974" y="1530572"/>
                </a:cubicBezTo>
                <a:close/>
                <a:moveTo>
                  <a:pt x="2031968" y="1573149"/>
                </a:moveTo>
                <a:cubicBezTo>
                  <a:pt x="2037874" y="1573149"/>
                  <a:pt x="2042636" y="1568387"/>
                  <a:pt x="2042636" y="1562481"/>
                </a:cubicBezTo>
                <a:cubicBezTo>
                  <a:pt x="2042636" y="1556576"/>
                  <a:pt x="2037874" y="1551813"/>
                  <a:pt x="2031968" y="1551813"/>
                </a:cubicBezTo>
                <a:cubicBezTo>
                  <a:pt x="2026063" y="1551813"/>
                  <a:pt x="2021300" y="1556576"/>
                  <a:pt x="2021300" y="1562481"/>
                </a:cubicBezTo>
                <a:cubicBezTo>
                  <a:pt x="2021300" y="1568387"/>
                  <a:pt x="2026063" y="1573149"/>
                  <a:pt x="2031968" y="1573149"/>
                </a:cubicBezTo>
                <a:close/>
                <a:moveTo>
                  <a:pt x="1985867" y="1607820"/>
                </a:moveTo>
                <a:cubicBezTo>
                  <a:pt x="1991773" y="1607820"/>
                  <a:pt x="1996535" y="1603058"/>
                  <a:pt x="1996535" y="1597152"/>
                </a:cubicBezTo>
                <a:cubicBezTo>
                  <a:pt x="1996535" y="1591247"/>
                  <a:pt x="1991773" y="1586484"/>
                  <a:pt x="1985867" y="1586484"/>
                </a:cubicBezTo>
                <a:cubicBezTo>
                  <a:pt x="1979962" y="1586484"/>
                  <a:pt x="1975199" y="1591247"/>
                  <a:pt x="1975199" y="1597152"/>
                </a:cubicBezTo>
                <a:cubicBezTo>
                  <a:pt x="1975199" y="1603058"/>
                  <a:pt x="1979962" y="1607820"/>
                  <a:pt x="1985867" y="1607820"/>
                </a:cubicBezTo>
                <a:close/>
                <a:moveTo>
                  <a:pt x="1937957" y="1640110"/>
                </a:moveTo>
                <a:cubicBezTo>
                  <a:pt x="1943957" y="1640110"/>
                  <a:pt x="1948815" y="1635252"/>
                  <a:pt x="1948815" y="1629251"/>
                </a:cubicBezTo>
                <a:cubicBezTo>
                  <a:pt x="1948815" y="1623251"/>
                  <a:pt x="1943957" y="1618393"/>
                  <a:pt x="1937957" y="1618393"/>
                </a:cubicBezTo>
                <a:cubicBezTo>
                  <a:pt x="1931956" y="1618393"/>
                  <a:pt x="1927098" y="1623251"/>
                  <a:pt x="1927098" y="1629251"/>
                </a:cubicBezTo>
                <a:cubicBezTo>
                  <a:pt x="1927003" y="1635157"/>
                  <a:pt x="1931861" y="1640110"/>
                  <a:pt x="1937957" y="1640110"/>
                </a:cubicBezTo>
                <a:close/>
                <a:moveTo>
                  <a:pt x="1888236" y="1670685"/>
                </a:moveTo>
                <a:cubicBezTo>
                  <a:pt x="1894999" y="1670685"/>
                  <a:pt x="1900428" y="1665256"/>
                  <a:pt x="1900428" y="1658493"/>
                </a:cubicBezTo>
                <a:cubicBezTo>
                  <a:pt x="1900428" y="1651730"/>
                  <a:pt x="1894999" y="1646301"/>
                  <a:pt x="1888236" y="1646301"/>
                </a:cubicBezTo>
                <a:cubicBezTo>
                  <a:pt x="1881473" y="1646301"/>
                  <a:pt x="1876044" y="1651730"/>
                  <a:pt x="1876044" y="1658493"/>
                </a:cubicBezTo>
                <a:cubicBezTo>
                  <a:pt x="1876044" y="1665161"/>
                  <a:pt x="1881568" y="1670685"/>
                  <a:pt x="1888236" y="1670685"/>
                </a:cubicBezTo>
                <a:close/>
                <a:moveTo>
                  <a:pt x="1837087" y="1699927"/>
                </a:moveTo>
                <a:cubicBezTo>
                  <a:pt x="1845374" y="1699927"/>
                  <a:pt x="1852041" y="1693259"/>
                  <a:pt x="1852041" y="1684973"/>
                </a:cubicBezTo>
                <a:cubicBezTo>
                  <a:pt x="1852041" y="1676686"/>
                  <a:pt x="1845278" y="1670018"/>
                  <a:pt x="1837087" y="1670018"/>
                </a:cubicBezTo>
                <a:cubicBezTo>
                  <a:pt x="1828895" y="1670018"/>
                  <a:pt x="1822133" y="1676686"/>
                  <a:pt x="1822133" y="1684973"/>
                </a:cubicBezTo>
                <a:cubicBezTo>
                  <a:pt x="1822037" y="1693164"/>
                  <a:pt x="1828800" y="1699927"/>
                  <a:pt x="1837087" y="1699927"/>
                </a:cubicBezTo>
                <a:close/>
                <a:moveTo>
                  <a:pt x="1784414" y="1720882"/>
                </a:moveTo>
                <a:cubicBezTo>
                  <a:pt x="1791272" y="1720882"/>
                  <a:pt x="1796796" y="1715357"/>
                  <a:pt x="1796796" y="1708499"/>
                </a:cubicBezTo>
                <a:cubicBezTo>
                  <a:pt x="1796796" y="1701641"/>
                  <a:pt x="1791272" y="1696117"/>
                  <a:pt x="1784414" y="1696117"/>
                </a:cubicBezTo>
                <a:cubicBezTo>
                  <a:pt x="1777556" y="1696117"/>
                  <a:pt x="1772031" y="1701641"/>
                  <a:pt x="1772031" y="1708499"/>
                </a:cubicBezTo>
                <a:cubicBezTo>
                  <a:pt x="1772031" y="1715357"/>
                  <a:pt x="1777556" y="1720882"/>
                  <a:pt x="1784414" y="1720882"/>
                </a:cubicBezTo>
                <a:close/>
                <a:moveTo>
                  <a:pt x="1730597" y="1740408"/>
                </a:moveTo>
                <a:cubicBezTo>
                  <a:pt x="1736884" y="1740408"/>
                  <a:pt x="1741932" y="1735360"/>
                  <a:pt x="1741932" y="1729073"/>
                </a:cubicBezTo>
                <a:cubicBezTo>
                  <a:pt x="1741932" y="1722787"/>
                  <a:pt x="1736884" y="1717739"/>
                  <a:pt x="1730597" y="1717739"/>
                </a:cubicBezTo>
                <a:cubicBezTo>
                  <a:pt x="1724311" y="1717739"/>
                  <a:pt x="1719263" y="1722787"/>
                  <a:pt x="1719263" y="1729073"/>
                </a:cubicBezTo>
                <a:cubicBezTo>
                  <a:pt x="1719167" y="1735264"/>
                  <a:pt x="1724311" y="1740408"/>
                  <a:pt x="1730597" y="1740408"/>
                </a:cubicBezTo>
                <a:close/>
                <a:moveTo>
                  <a:pt x="1675638" y="1758791"/>
                </a:moveTo>
                <a:cubicBezTo>
                  <a:pt x="1682401" y="1758791"/>
                  <a:pt x="1687830" y="1753362"/>
                  <a:pt x="1687830" y="1746599"/>
                </a:cubicBezTo>
                <a:cubicBezTo>
                  <a:pt x="1687830" y="1739837"/>
                  <a:pt x="1682401" y="1734407"/>
                  <a:pt x="1675638" y="1734407"/>
                </a:cubicBezTo>
                <a:cubicBezTo>
                  <a:pt x="1668875" y="1734407"/>
                  <a:pt x="1663446" y="1739837"/>
                  <a:pt x="1663446" y="1746599"/>
                </a:cubicBezTo>
                <a:cubicBezTo>
                  <a:pt x="1663446" y="1753267"/>
                  <a:pt x="1668875" y="1758791"/>
                  <a:pt x="1675638" y="1758791"/>
                </a:cubicBezTo>
                <a:close/>
                <a:moveTo>
                  <a:pt x="1619822" y="1774222"/>
                </a:moveTo>
                <a:cubicBezTo>
                  <a:pt x="1627156" y="1774222"/>
                  <a:pt x="1633061" y="1768316"/>
                  <a:pt x="1633061" y="1760982"/>
                </a:cubicBezTo>
                <a:cubicBezTo>
                  <a:pt x="1633061" y="1753648"/>
                  <a:pt x="1627156" y="1747742"/>
                  <a:pt x="1619822" y="1747742"/>
                </a:cubicBezTo>
                <a:cubicBezTo>
                  <a:pt x="1612487" y="1747742"/>
                  <a:pt x="1606582" y="1753648"/>
                  <a:pt x="1606582" y="1760982"/>
                </a:cubicBezTo>
                <a:cubicBezTo>
                  <a:pt x="1606487" y="1768316"/>
                  <a:pt x="1612487" y="1774222"/>
                  <a:pt x="1619822" y="1774222"/>
                </a:cubicBezTo>
                <a:close/>
                <a:moveTo>
                  <a:pt x="1563243" y="1784604"/>
                </a:moveTo>
                <a:cubicBezTo>
                  <a:pt x="1570101" y="1784604"/>
                  <a:pt x="1575626" y="1779080"/>
                  <a:pt x="1575626" y="1772222"/>
                </a:cubicBezTo>
                <a:cubicBezTo>
                  <a:pt x="1575626" y="1765364"/>
                  <a:pt x="1570101" y="1759839"/>
                  <a:pt x="1563243" y="1759839"/>
                </a:cubicBezTo>
                <a:cubicBezTo>
                  <a:pt x="1556385" y="1759839"/>
                  <a:pt x="1550861" y="1765364"/>
                  <a:pt x="1550861" y="1772222"/>
                </a:cubicBezTo>
                <a:cubicBezTo>
                  <a:pt x="1550861" y="1779080"/>
                  <a:pt x="1556385" y="1784604"/>
                  <a:pt x="1563243" y="1784604"/>
                </a:cubicBezTo>
                <a:close/>
                <a:moveTo>
                  <a:pt x="1506188" y="1792700"/>
                </a:moveTo>
                <a:cubicBezTo>
                  <a:pt x="1513046" y="1792700"/>
                  <a:pt x="1518571" y="1787176"/>
                  <a:pt x="1518571" y="1780318"/>
                </a:cubicBezTo>
                <a:cubicBezTo>
                  <a:pt x="1518571" y="1773460"/>
                  <a:pt x="1513046" y="1767935"/>
                  <a:pt x="1506188" y="1767935"/>
                </a:cubicBezTo>
                <a:cubicBezTo>
                  <a:pt x="1499330" y="1767935"/>
                  <a:pt x="1493806" y="1773460"/>
                  <a:pt x="1493806" y="1780318"/>
                </a:cubicBezTo>
                <a:cubicBezTo>
                  <a:pt x="1493711" y="1787081"/>
                  <a:pt x="1499330" y="1792700"/>
                  <a:pt x="1506188" y="1792700"/>
                </a:cubicBezTo>
                <a:close/>
                <a:moveTo>
                  <a:pt x="1448657" y="1799463"/>
                </a:moveTo>
                <a:cubicBezTo>
                  <a:pt x="1456563" y="1799463"/>
                  <a:pt x="1463040" y="1793081"/>
                  <a:pt x="1463040" y="1785176"/>
                </a:cubicBezTo>
                <a:cubicBezTo>
                  <a:pt x="1463040" y="1777270"/>
                  <a:pt x="1456658" y="1770888"/>
                  <a:pt x="1448657" y="1770888"/>
                </a:cubicBezTo>
                <a:cubicBezTo>
                  <a:pt x="1440752" y="1770888"/>
                  <a:pt x="1434370" y="1777270"/>
                  <a:pt x="1434370" y="1785176"/>
                </a:cubicBezTo>
                <a:cubicBezTo>
                  <a:pt x="1434370" y="1792986"/>
                  <a:pt x="1440752" y="1799463"/>
                  <a:pt x="1448657" y="1799463"/>
                </a:cubicBezTo>
                <a:close/>
                <a:moveTo>
                  <a:pt x="1391031" y="1801082"/>
                </a:moveTo>
                <a:cubicBezTo>
                  <a:pt x="1398937" y="1801082"/>
                  <a:pt x="1405318" y="1794701"/>
                  <a:pt x="1405318" y="1786795"/>
                </a:cubicBezTo>
                <a:cubicBezTo>
                  <a:pt x="1405318" y="1778889"/>
                  <a:pt x="1398937" y="1772507"/>
                  <a:pt x="1391031" y="1772507"/>
                </a:cubicBezTo>
                <a:cubicBezTo>
                  <a:pt x="1383125" y="1772507"/>
                  <a:pt x="1376648" y="1778889"/>
                  <a:pt x="1376648" y="1786795"/>
                </a:cubicBezTo>
                <a:cubicBezTo>
                  <a:pt x="1376743" y="1794605"/>
                  <a:pt x="1383125" y="1801082"/>
                  <a:pt x="1391031" y="1801082"/>
                </a:cubicBezTo>
                <a:close/>
                <a:moveTo>
                  <a:pt x="1333405" y="1800320"/>
                </a:moveTo>
                <a:cubicBezTo>
                  <a:pt x="1341787" y="1800320"/>
                  <a:pt x="1348550" y="1793558"/>
                  <a:pt x="1348550" y="1785176"/>
                </a:cubicBezTo>
                <a:cubicBezTo>
                  <a:pt x="1348550" y="1776793"/>
                  <a:pt x="1341787" y="1770031"/>
                  <a:pt x="1333405" y="1770031"/>
                </a:cubicBezTo>
                <a:cubicBezTo>
                  <a:pt x="1325023" y="1770031"/>
                  <a:pt x="1318260" y="1776793"/>
                  <a:pt x="1318260" y="1785176"/>
                </a:cubicBezTo>
                <a:cubicBezTo>
                  <a:pt x="1318260" y="1793462"/>
                  <a:pt x="1325023" y="1800320"/>
                  <a:pt x="1333405" y="1800320"/>
                </a:cubicBezTo>
                <a:close/>
                <a:moveTo>
                  <a:pt x="1275969" y="1794986"/>
                </a:moveTo>
                <a:cubicBezTo>
                  <a:pt x="1284161" y="1794986"/>
                  <a:pt x="1290733" y="1788414"/>
                  <a:pt x="1290733" y="1780223"/>
                </a:cubicBezTo>
                <a:cubicBezTo>
                  <a:pt x="1290733" y="1772126"/>
                  <a:pt x="1284161" y="1765459"/>
                  <a:pt x="1275969" y="1765459"/>
                </a:cubicBezTo>
                <a:cubicBezTo>
                  <a:pt x="1267778" y="1765459"/>
                  <a:pt x="1261205" y="1772031"/>
                  <a:pt x="1261205" y="1780223"/>
                </a:cubicBezTo>
                <a:cubicBezTo>
                  <a:pt x="1261205" y="1788414"/>
                  <a:pt x="1267778" y="1794986"/>
                  <a:pt x="1275969" y="1794986"/>
                </a:cubicBezTo>
                <a:close/>
                <a:moveTo>
                  <a:pt x="1218819" y="1788890"/>
                </a:moveTo>
                <a:cubicBezTo>
                  <a:pt x="1228058" y="1788890"/>
                  <a:pt x="1235488" y="1781366"/>
                  <a:pt x="1235488" y="1772222"/>
                </a:cubicBezTo>
                <a:cubicBezTo>
                  <a:pt x="1235488" y="1762982"/>
                  <a:pt x="1227963" y="1755553"/>
                  <a:pt x="1218819" y="1755553"/>
                </a:cubicBezTo>
                <a:cubicBezTo>
                  <a:pt x="1209675" y="1755553"/>
                  <a:pt x="1202150" y="1763078"/>
                  <a:pt x="1202150" y="1772222"/>
                </a:cubicBezTo>
                <a:cubicBezTo>
                  <a:pt x="1202150" y="1781366"/>
                  <a:pt x="1209675" y="1788890"/>
                  <a:pt x="1218819" y="1788890"/>
                </a:cubicBezTo>
                <a:close/>
                <a:moveTo>
                  <a:pt x="1162336" y="1776603"/>
                </a:moveTo>
                <a:cubicBezTo>
                  <a:pt x="1170908" y="1776603"/>
                  <a:pt x="1177957" y="1769650"/>
                  <a:pt x="1177957" y="1760982"/>
                </a:cubicBezTo>
                <a:cubicBezTo>
                  <a:pt x="1177957" y="1752314"/>
                  <a:pt x="1171004" y="1745361"/>
                  <a:pt x="1162336" y="1745361"/>
                </a:cubicBezTo>
                <a:cubicBezTo>
                  <a:pt x="1153668" y="1745361"/>
                  <a:pt x="1146715" y="1752314"/>
                  <a:pt x="1146715" y="1760982"/>
                </a:cubicBezTo>
                <a:cubicBezTo>
                  <a:pt x="1146715" y="1769555"/>
                  <a:pt x="1153668" y="1776603"/>
                  <a:pt x="1162336" y="1776603"/>
                </a:cubicBezTo>
                <a:close/>
                <a:moveTo>
                  <a:pt x="1106519" y="1762601"/>
                </a:moveTo>
                <a:cubicBezTo>
                  <a:pt x="1115378" y="1762601"/>
                  <a:pt x="1122521" y="1755458"/>
                  <a:pt x="1122521" y="1746599"/>
                </a:cubicBezTo>
                <a:cubicBezTo>
                  <a:pt x="1122521" y="1737741"/>
                  <a:pt x="1115378" y="1730597"/>
                  <a:pt x="1106519" y="1730597"/>
                </a:cubicBezTo>
                <a:cubicBezTo>
                  <a:pt x="1097661" y="1730597"/>
                  <a:pt x="1090517" y="1737741"/>
                  <a:pt x="1090517" y="1746599"/>
                </a:cubicBezTo>
                <a:cubicBezTo>
                  <a:pt x="1090422" y="1755362"/>
                  <a:pt x="1097661" y="1762601"/>
                  <a:pt x="1106519" y="1762601"/>
                </a:cubicBezTo>
                <a:close/>
                <a:moveTo>
                  <a:pt x="1051560" y="1744694"/>
                </a:moveTo>
                <a:cubicBezTo>
                  <a:pt x="1060228" y="1744694"/>
                  <a:pt x="1067181" y="1737741"/>
                  <a:pt x="1067181" y="1729073"/>
                </a:cubicBezTo>
                <a:cubicBezTo>
                  <a:pt x="1067181" y="1720406"/>
                  <a:pt x="1060228" y="1713452"/>
                  <a:pt x="1051560" y="1713452"/>
                </a:cubicBezTo>
                <a:cubicBezTo>
                  <a:pt x="1042988" y="1713452"/>
                  <a:pt x="1035939" y="1720406"/>
                  <a:pt x="1035939" y="1729073"/>
                </a:cubicBezTo>
                <a:cubicBezTo>
                  <a:pt x="1035939" y="1737646"/>
                  <a:pt x="1042892" y="1744694"/>
                  <a:pt x="1051560" y="1744694"/>
                </a:cubicBezTo>
                <a:close/>
                <a:moveTo>
                  <a:pt x="997649" y="1724120"/>
                </a:moveTo>
                <a:cubicBezTo>
                  <a:pt x="1006221" y="1724120"/>
                  <a:pt x="1013270" y="1717167"/>
                  <a:pt x="1013270" y="1708499"/>
                </a:cubicBezTo>
                <a:cubicBezTo>
                  <a:pt x="1013270" y="1699927"/>
                  <a:pt x="1006316" y="1692878"/>
                  <a:pt x="997649" y="1692878"/>
                </a:cubicBezTo>
                <a:cubicBezTo>
                  <a:pt x="989076" y="1692878"/>
                  <a:pt x="982028" y="1699832"/>
                  <a:pt x="982028" y="1708499"/>
                </a:cubicBezTo>
                <a:cubicBezTo>
                  <a:pt x="982123" y="1717072"/>
                  <a:pt x="989076" y="1724120"/>
                  <a:pt x="997649" y="1724120"/>
                </a:cubicBezTo>
                <a:close/>
                <a:moveTo>
                  <a:pt x="945071" y="1701641"/>
                </a:moveTo>
                <a:cubicBezTo>
                  <a:pt x="954310" y="1701641"/>
                  <a:pt x="961739" y="1694212"/>
                  <a:pt x="961739" y="1684973"/>
                </a:cubicBezTo>
                <a:cubicBezTo>
                  <a:pt x="961739" y="1675733"/>
                  <a:pt x="954310" y="1668304"/>
                  <a:pt x="945071" y="1668304"/>
                </a:cubicBezTo>
                <a:cubicBezTo>
                  <a:pt x="935831" y="1668304"/>
                  <a:pt x="928402" y="1675733"/>
                  <a:pt x="928402" y="1684973"/>
                </a:cubicBezTo>
                <a:cubicBezTo>
                  <a:pt x="928402" y="1694117"/>
                  <a:pt x="935831" y="1701641"/>
                  <a:pt x="945071" y="1701641"/>
                </a:cubicBezTo>
                <a:close/>
                <a:moveTo>
                  <a:pt x="893826" y="1675162"/>
                </a:moveTo>
                <a:cubicBezTo>
                  <a:pt x="902970" y="1675162"/>
                  <a:pt x="910495" y="1667732"/>
                  <a:pt x="910495" y="1658493"/>
                </a:cubicBezTo>
                <a:cubicBezTo>
                  <a:pt x="910495" y="1649254"/>
                  <a:pt x="903065" y="1641824"/>
                  <a:pt x="893826" y="1641824"/>
                </a:cubicBezTo>
                <a:cubicBezTo>
                  <a:pt x="884587" y="1641824"/>
                  <a:pt x="877157" y="1649254"/>
                  <a:pt x="877157" y="1658493"/>
                </a:cubicBezTo>
                <a:cubicBezTo>
                  <a:pt x="877157" y="1667732"/>
                  <a:pt x="884682" y="1675162"/>
                  <a:pt x="893826" y="1675162"/>
                </a:cubicBezTo>
                <a:close/>
                <a:moveTo>
                  <a:pt x="844201" y="1647158"/>
                </a:moveTo>
                <a:cubicBezTo>
                  <a:pt x="854107" y="1647158"/>
                  <a:pt x="862108" y="1639157"/>
                  <a:pt x="862108" y="1629251"/>
                </a:cubicBezTo>
                <a:cubicBezTo>
                  <a:pt x="862108" y="1619345"/>
                  <a:pt x="854107" y="1611344"/>
                  <a:pt x="844201" y="1611344"/>
                </a:cubicBezTo>
                <a:cubicBezTo>
                  <a:pt x="834295" y="1611344"/>
                  <a:pt x="826294" y="1619345"/>
                  <a:pt x="826294" y="1629251"/>
                </a:cubicBezTo>
                <a:cubicBezTo>
                  <a:pt x="826199" y="1639062"/>
                  <a:pt x="834295" y="1647158"/>
                  <a:pt x="844201" y="1647158"/>
                </a:cubicBezTo>
                <a:close/>
                <a:moveTo>
                  <a:pt x="796195" y="1612964"/>
                </a:moveTo>
                <a:cubicBezTo>
                  <a:pt x="804958" y="1612964"/>
                  <a:pt x="812006" y="1605915"/>
                  <a:pt x="812006" y="1597152"/>
                </a:cubicBezTo>
                <a:cubicBezTo>
                  <a:pt x="812006" y="1588389"/>
                  <a:pt x="804958" y="1581341"/>
                  <a:pt x="796195" y="1581341"/>
                </a:cubicBezTo>
                <a:cubicBezTo>
                  <a:pt x="787432" y="1581341"/>
                  <a:pt x="780383" y="1588389"/>
                  <a:pt x="780383" y="1597152"/>
                </a:cubicBezTo>
                <a:cubicBezTo>
                  <a:pt x="780383" y="1605915"/>
                  <a:pt x="787527" y="1612964"/>
                  <a:pt x="796195" y="1612964"/>
                </a:cubicBezTo>
                <a:close/>
                <a:moveTo>
                  <a:pt x="750189" y="1579150"/>
                </a:moveTo>
                <a:cubicBezTo>
                  <a:pt x="759428" y="1579150"/>
                  <a:pt x="766858" y="1571720"/>
                  <a:pt x="766858" y="1562481"/>
                </a:cubicBezTo>
                <a:cubicBezTo>
                  <a:pt x="766858" y="1553242"/>
                  <a:pt x="759428" y="1545812"/>
                  <a:pt x="750189" y="1545812"/>
                </a:cubicBezTo>
                <a:cubicBezTo>
                  <a:pt x="740950" y="1545812"/>
                  <a:pt x="733520" y="1553242"/>
                  <a:pt x="733520" y="1562481"/>
                </a:cubicBezTo>
                <a:cubicBezTo>
                  <a:pt x="733520" y="1571720"/>
                  <a:pt x="740950" y="1579150"/>
                  <a:pt x="750189" y="1579150"/>
                </a:cubicBezTo>
                <a:close/>
                <a:moveTo>
                  <a:pt x="706088" y="1543050"/>
                </a:moveTo>
                <a:cubicBezTo>
                  <a:pt x="715899" y="1543050"/>
                  <a:pt x="723805" y="1535049"/>
                  <a:pt x="723805" y="1525334"/>
                </a:cubicBezTo>
                <a:cubicBezTo>
                  <a:pt x="723805" y="1515523"/>
                  <a:pt x="715899" y="1507617"/>
                  <a:pt x="706088" y="1507617"/>
                </a:cubicBezTo>
                <a:cubicBezTo>
                  <a:pt x="696278" y="1507617"/>
                  <a:pt x="688372" y="1515523"/>
                  <a:pt x="688372" y="1525334"/>
                </a:cubicBezTo>
                <a:cubicBezTo>
                  <a:pt x="688372" y="1535049"/>
                  <a:pt x="696278" y="1543050"/>
                  <a:pt x="706088" y="1543050"/>
                </a:cubicBezTo>
                <a:close/>
                <a:moveTo>
                  <a:pt x="664178" y="1504093"/>
                </a:moveTo>
                <a:cubicBezTo>
                  <a:pt x="674275" y="1504093"/>
                  <a:pt x="682562" y="1495901"/>
                  <a:pt x="682562" y="1485710"/>
                </a:cubicBezTo>
                <a:cubicBezTo>
                  <a:pt x="682562" y="1475518"/>
                  <a:pt x="674275" y="1467326"/>
                  <a:pt x="664178" y="1467326"/>
                </a:cubicBezTo>
                <a:cubicBezTo>
                  <a:pt x="653987" y="1467326"/>
                  <a:pt x="645795" y="1475518"/>
                  <a:pt x="645795" y="1485710"/>
                </a:cubicBezTo>
                <a:cubicBezTo>
                  <a:pt x="645795" y="1495901"/>
                  <a:pt x="654082" y="1504093"/>
                  <a:pt x="664178" y="1504093"/>
                </a:cubicBezTo>
                <a:close/>
                <a:moveTo>
                  <a:pt x="624554" y="1461516"/>
                </a:moveTo>
                <a:cubicBezTo>
                  <a:pt x="634365" y="1461516"/>
                  <a:pt x="642271" y="1453610"/>
                  <a:pt x="642271" y="1443800"/>
                </a:cubicBezTo>
                <a:cubicBezTo>
                  <a:pt x="642271" y="1433989"/>
                  <a:pt x="634365" y="1426083"/>
                  <a:pt x="624554" y="1426083"/>
                </a:cubicBezTo>
                <a:cubicBezTo>
                  <a:pt x="614744" y="1426083"/>
                  <a:pt x="606838" y="1433989"/>
                  <a:pt x="606838" y="1443800"/>
                </a:cubicBezTo>
                <a:cubicBezTo>
                  <a:pt x="606838" y="1453515"/>
                  <a:pt x="614839" y="1461516"/>
                  <a:pt x="624554" y="1461516"/>
                </a:cubicBezTo>
                <a:close/>
                <a:moveTo>
                  <a:pt x="587407" y="1414843"/>
                </a:moveTo>
                <a:cubicBezTo>
                  <a:pt x="595789" y="1414843"/>
                  <a:pt x="602552" y="1408081"/>
                  <a:pt x="602552" y="1399699"/>
                </a:cubicBezTo>
                <a:cubicBezTo>
                  <a:pt x="602552" y="1391317"/>
                  <a:pt x="595789" y="1384554"/>
                  <a:pt x="587407" y="1384554"/>
                </a:cubicBezTo>
                <a:cubicBezTo>
                  <a:pt x="579025" y="1384554"/>
                  <a:pt x="572262" y="1391317"/>
                  <a:pt x="572262" y="1399699"/>
                </a:cubicBezTo>
                <a:cubicBezTo>
                  <a:pt x="572262" y="1408081"/>
                  <a:pt x="579025" y="1414843"/>
                  <a:pt x="587407" y="1414843"/>
                </a:cubicBezTo>
                <a:close/>
                <a:moveTo>
                  <a:pt x="552736" y="1368838"/>
                </a:moveTo>
                <a:cubicBezTo>
                  <a:pt x="561118" y="1368838"/>
                  <a:pt x="567881" y="1362075"/>
                  <a:pt x="567881" y="1353693"/>
                </a:cubicBezTo>
                <a:cubicBezTo>
                  <a:pt x="567881" y="1345311"/>
                  <a:pt x="561118" y="1338548"/>
                  <a:pt x="552736" y="1338548"/>
                </a:cubicBezTo>
                <a:cubicBezTo>
                  <a:pt x="544354" y="1338548"/>
                  <a:pt x="537591" y="1345311"/>
                  <a:pt x="537591" y="1353693"/>
                </a:cubicBezTo>
                <a:cubicBezTo>
                  <a:pt x="537591" y="1362075"/>
                  <a:pt x="544354" y="1368838"/>
                  <a:pt x="552736" y="1368838"/>
                </a:cubicBezTo>
                <a:close/>
                <a:moveTo>
                  <a:pt x="520732" y="1320641"/>
                </a:moveTo>
                <a:cubicBezTo>
                  <a:pt x="529019" y="1320641"/>
                  <a:pt x="535686" y="1313974"/>
                  <a:pt x="535686" y="1305687"/>
                </a:cubicBezTo>
                <a:cubicBezTo>
                  <a:pt x="535686" y="1297400"/>
                  <a:pt x="529019" y="1290733"/>
                  <a:pt x="520732" y="1290733"/>
                </a:cubicBezTo>
                <a:cubicBezTo>
                  <a:pt x="512445" y="1290733"/>
                  <a:pt x="505778" y="1297400"/>
                  <a:pt x="505778" y="1305687"/>
                </a:cubicBezTo>
                <a:cubicBezTo>
                  <a:pt x="505778" y="1313974"/>
                  <a:pt x="512445" y="1320641"/>
                  <a:pt x="520732" y="1320641"/>
                </a:cubicBezTo>
                <a:close/>
                <a:moveTo>
                  <a:pt x="491395" y="1266920"/>
                </a:moveTo>
                <a:cubicBezTo>
                  <a:pt x="497396" y="1266920"/>
                  <a:pt x="502349" y="1262063"/>
                  <a:pt x="502349" y="1256062"/>
                </a:cubicBezTo>
                <a:cubicBezTo>
                  <a:pt x="502349" y="1250061"/>
                  <a:pt x="497491" y="1245203"/>
                  <a:pt x="491395" y="1245203"/>
                </a:cubicBezTo>
                <a:cubicBezTo>
                  <a:pt x="485394" y="1245203"/>
                  <a:pt x="480536" y="1250061"/>
                  <a:pt x="480536" y="1256062"/>
                </a:cubicBezTo>
                <a:cubicBezTo>
                  <a:pt x="480536" y="1262063"/>
                  <a:pt x="485394" y="1266920"/>
                  <a:pt x="491395" y="1266920"/>
                </a:cubicBezTo>
                <a:close/>
                <a:moveTo>
                  <a:pt x="464915" y="1216533"/>
                </a:moveTo>
                <a:cubicBezTo>
                  <a:pt x="471392" y="1216533"/>
                  <a:pt x="476726" y="1211294"/>
                  <a:pt x="476726" y="1204817"/>
                </a:cubicBezTo>
                <a:cubicBezTo>
                  <a:pt x="476726" y="1198340"/>
                  <a:pt x="471488" y="1193102"/>
                  <a:pt x="464915" y="1193102"/>
                </a:cubicBezTo>
                <a:cubicBezTo>
                  <a:pt x="458343" y="1193102"/>
                  <a:pt x="453200" y="1198340"/>
                  <a:pt x="453200" y="1204817"/>
                </a:cubicBezTo>
                <a:cubicBezTo>
                  <a:pt x="453200" y="1211294"/>
                  <a:pt x="458438" y="1216533"/>
                  <a:pt x="464915" y="1216533"/>
                </a:cubicBezTo>
                <a:close/>
                <a:moveTo>
                  <a:pt x="441389" y="1163955"/>
                </a:moveTo>
                <a:cubicBezTo>
                  <a:pt x="447866" y="1163955"/>
                  <a:pt x="453104" y="1158716"/>
                  <a:pt x="453104" y="1152239"/>
                </a:cubicBezTo>
                <a:cubicBezTo>
                  <a:pt x="453104" y="1145762"/>
                  <a:pt x="447866" y="1140428"/>
                  <a:pt x="441389" y="1140428"/>
                </a:cubicBezTo>
                <a:cubicBezTo>
                  <a:pt x="434912" y="1140428"/>
                  <a:pt x="429673" y="1145667"/>
                  <a:pt x="429673" y="1152239"/>
                </a:cubicBezTo>
                <a:cubicBezTo>
                  <a:pt x="429673" y="1158716"/>
                  <a:pt x="434912" y="1163955"/>
                  <a:pt x="441389" y="1163955"/>
                </a:cubicBezTo>
                <a:close/>
                <a:moveTo>
                  <a:pt x="420815" y="1107758"/>
                </a:moveTo>
                <a:cubicBezTo>
                  <a:pt x="426053" y="1107758"/>
                  <a:pt x="430244" y="1103567"/>
                  <a:pt x="430244" y="1098328"/>
                </a:cubicBezTo>
                <a:cubicBezTo>
                  <a:pt x="430244" y="1093089"/>
                  <a:pt x="426053" y="1088898"/>
                  <a:pt x="420815" y="1088898"/>
                </a:cubicBezTo>
                <a:cubicBezTo>
                  <a:pt x="415671" y="1088898"/>
                  <a:pt x="411385" y="1093089"/>
                  <a:pt x="411385" y="1098328"/>
                </a:cubicBezTo>
                <a:cubicBezTo>
                  <a:pt x="411480" y="1103471"/>
                  <a:pt x="415671" y="1107758"/>
                  <a:pt x="420815" y="1107758"/>
                </a:cubicBezTo>
                <a:close/>
                <a:moveTo>
                  <a:pt x="403289" y="1053656"/>
                </a:moveTo>
                <a:cubicBezTo>
                  <a:pt x="408908" y="1053656"/>
                  <a:pt x="413575" y="1049084"/>
                  <a:pt x="413575" y="1043369"/>
                </a:cubicBezTo>
                <a:cubicBezTo>
                  <a:pt x="413575" y="1037749"/>
                  <a:pt x="409004" y="1033082"/>
                  <a:pt x="403289" y="1033082"/>
                </a:cubicBezTo>
                <a:cubicBezTo>
                  <a:pt x="397574" y="1033082"/>
                  <a:pt x="393001" y="1037654"/>
                  <a:pt x="393001" y="1043369"/>
                </a:cubicBezTo>
                <a:cubicBezTo>
                  <a:pt x="393097" y="1049084"/>
                  <a:pt x="397669" y="1053656"/>
                  <a:pt x="403289" y="1053656"/>
                </a:cubicBezTo>
                <a:close/>
                <a:moveTo>
                  <a:pt x="388906" y="995077"/>
                </a:moveTo>
                <a:cubicBezTo>
                  <a:pt x="393001" y="995077"/>
                  <a:pt x="396431" y="991743"/>
                  <a:pt x="396431" y="987552"/>
                </a:cubicBezTo>
                <a:cubicBezTo>
                  <a:pt x="396431" y="983361"/>
                  <a:pt x="393097" y="980027"/>
                  <a:pt x="388906" y="980027"/>
                </a:cubicBezTo>
                <a:cubicBezTo>
                  <a:pt x="384810" y="980027"/>
                  <a:pt x="381381" y="983361"/>
                  <a:pt x="381381" y="987552"/>
                </a:cubicBezTo>
                <a:cubicBezTo>
                  <a:pt x="381381" y="991743"/>
                  <a:pt x="384810" y="995077"/>
                  <a:pt x="388906" y="995077"/>
                </a:cubicBezTo>
                <a:close/>
                <a:moveTo>
                  <a:pt x="377666" y="937832"/>
                </a:moveTo>
                <a:cubicBezTo>
                  <a:pt x="381476" y="937832"/>
                  <a:pt x="384524" y="934784"/>
                  <a:pt x="384524" y="930974"/>
                </a:cubicBezTo>
                <a:cubicBezTo>
                  <a:pt x="384524" y="927163"/>
                  <a:pt x="381476" y="924115"/>
                  <a:pt x="377666" y="924115"/>
                </a:cubicBezTo>
                <a:cubicBezTo>
                  <a:pt x="373856" y="924115"/>
                  <a:pt x="370808" y="927163"/>
                  <a:pt x="370808" y="930974"/>
                </a:cubicBezTo>
                <a:cubicBezTo>
                  <a:pt x="370808" y="934784"/>
                  <a:pt x="373856" y="937832"/>
                  <a:pt x="377666" y="937832"/>
                </a:cubicBezTo>
                <a:close/>
                <a:moveTo>
                  <a:pt x="369570" y="880967"/>
                </a:moveTo>
                <a:cubicBezTo>
                  <a:pt x="373475" y="880967"/>
                  <a:pt x="376619" y="877824"/>
                  <a:pt x="376619" y="873919"/>
                </a:cubicBezTo>
                <a:cubicBezTo>
                  <a:pt x="376619" y="870013"/>
                  <a:pt x="373475" y="866870"/>
                  <a:pt x="369570" y="866870"/>
                </a:cubicBezTo>
                <a:cubicBezTo>
                  <a:pt x="365665" y="866870"/>
                  <a:pt x="362522" y="870013"/>
                  <a:pt x="362522" y="873919"/>
                </a:cubicBezTo>
                <a:cubicBezTo>
                  <a:pt x="362522" y="877824"/>
                  <a:pt x="365665" y="880967"/>
                  <a:pt x="369570" y="880967"/>
                </a:cubicBezTo>
                <a:close/>
                <a:moveTo>
                  <a:pt x="364808" y="823341"/>
                </a:moveTo>
                <a:cubicBezTo>
                  <a:pt x="368618" y="823341"/>
                  <a:pt x="371666" y="820293"/>
                  <a:pt x="371666" y="816483"/>
                </a:cubicBezTo>
                <a:cubicBezTo>
                  <a:pt x="371666" y="812673"/>
                  <a:pt x="368618" y="809625"/>
                  <a:pt x="364808" y="809625"/>
                </a:cubicBezTo>
                <a:cubicBezTo>
                  <a:pt x="360998" y="809625"/>
                  <a:pt x="357950" y="812673"/>
                  <a:pt x="357950" y="816483"/>
                </a:cubicBezTo>
                <a:cubicBezTo>
                  <a:pt x="357950" y="820198"/>
                  <a:pt x="360998" y="823341"/>
                  <a:pt x="364808" y="823341"/>
                </a:cubicBezTo>
                <a:close/>
                <a:moveTo>
                  <a:pt x="363188" y="765905"/>
                </a:moveTo>
                <a:cubicBezTo>
                  <a:pt x="367094" y="765905"/>
                  <a:pt x="370237" y="762762"/>
                  <a:pt x="370237" y="758857"/>
                </a:cubicBezTo>
                <a:cubicBezTo>
                  <a:pt x="370237" y="754952"/>
                  <a:pt x="367094" y="751808"/>
                  <a:pt x="363188" y="751808"/>
                </a:cubicBezTo>
                <a:cubicBezTo>
                  <a:pt x="359283" y="751808"/>
                  <a:pt x="356140" y="754952"/>
                  <a:pt x="356140" y="758857"/>
                </a:cubicBezTo>
                <a:cubicBezTo>
                  <a:pt x="356140" y="762762"/>
                  <a:pt x="359283" y="765905"/>
                  <a:pt x="363188" y="765905"/>
                </a:cubicBezTo>
                <a:close/>
                <a:moveTo>
                  <a:pt x="364808" y="706565"/>
                </a:moveTo>
                <a:cubicBezTo>
                  <a:pt x="367760" y="706565"/>
                  <a:pt x="370142" y="704183"/>
                  <a:pt x="370142" y="701231"/>
                </a:cubicBezTo>
                <a:cubicBezTo>
                  <a:pt x="370142" y="698278"/>
                  <a:pt x="367760" y="695897"/>
                  <a:pt x="364808" y="695897"/>
                </a:cubicBezTo>
                <a:cubicBezTo>
                  <a:pt x="361855" y="695897"/>
                  <a:pt x="359474" y="698278"/>
                  <a:pt x="359474" y="701231"/>
                </a:cubicBezTo>
                <a:cubicBezTo>
                  <a:pt x="359378" y="704183"/>
                  <a:pt x="361855" y="706565"/>
                  <a:pt x="364808" y="706565"/>
                </a:cubicBezTo>
                <a:close/>
                <a:moveTo>
                  <a:pt x="369570" y="649129"/>
                </a:moveTo>
                <a:cubicBezTo>
                  <a:pt x="372523" y="649129"/>
                  <a:pt x="374904" y="646748"/>
                  <a:pt x="374904" y="643795"/>
                </a:cubicBezTo>
                <a:cubicBezTo>
                  <a:pt x="374904" y="640842"/>
                  <a:pt x="372523" y="638461"/>
                  <a:pt x="369570" y="638461"/>
                </a:cubicBezTo>
                <a:cubicBezTo>
                  <a:pt x="366617" y="638461"/>
                  <a:pt x="364236" y="640842"/>
                  <a:pt x="364236" y="643795"/>
                </a:cubicBezTo>
                <a:cubicBezTo>
                  <a:pt x="364236" y="646748"/>
                  <a:pt x="366617" y="649129"/>
                  <a:pt x="369570" y="649129"/>
                </a:cubicBezTo>
                <a:close/>
                <a:moveTo>
                  <a:pt x="377666" y="591979"/>
                </a:moveTo>
                <a:cubicBezTo>
                  <a:pt x="380619" y="591979"/>
                  <a:pt x="383000" y="589598"/>
                  <a:pt x="383000" y="586645"/>
                </a:cubicBezTo>
                <a:cubicBezTo>
                  <a:pt x="383000" y="583692"/>
                  <a:pt x="380619" y="581311"/>
                  <a:pt x="377666" y="581311"/>
                </a:cubicBezTo>
                <a:cubicBezTo>
                  <a:pt x="374714" y="581311"/>
                  <a:pt x="372332" y="583692"/>
                  <a:pt x="372332" y="586645"/>
                </a:cubicBezTo>
                <a:cubicBezTo>
                  <a:pt x="372332" y="589598"/>
                  <a:pt x="374714" y="591979"/>
                  <a:pt x="377666" y="591979"/>
                </a:cubicBezTo>
                <a:close/>
                <a:moveTo>
                  <a:pt x="388906" y="533972"/>
                </a:moveTo>
                <a:cubicBezTo>
                  <a:pt x="391001" y="533972"/>
                  <a:pt x="392716" y="532257"/>
                  <a:pt x="392716" y="530162"/>
                </a:cubicBezTo>
                <a:cubicBezTo>
                  <a:pt x="392716" y="528066"/>
                  <a:pt x="391001" y="526352"/>
                  <a:pt x="388906" y="526352"/>
                </a:cubicBezTo>
                <a:cubicBezTo>
                  <a:pt x="386810" y="526352"/>
                  <a:pt x="385096" y="528066"/>
                  <a:pt x="385096" y="530162"/>
                </a:cubicBezTo>
                <a:cubicBezTo>
                  <a:pt x="385096" y="532257"/>
                  <a:pt x="386810" y="533972"/>
                  <a:pt x="388906" y="533972"/>
                </a:cubicBezTo>
                <a:close/>
                <a:moveTo>
                  <a:pt x="403289" y="479012"/>
                </a:moveTo>
                <a:cubicBezTo>
                  <a:pt x="405860" y="479012"/>
                  <a:pt x="407956" y="476917"/>
                  <a:pt x="407956" y="474345"/>
                </a:cubicBezTo>
                <a:cubicBezTo>
                  <a:pt x="407956" y="471773"/>
                  <a:pt x="405860" y="469678"/>
                  <a:pt x="403289" y="469678"/>
                </a:cubicBezTo>
                <a:cubicBezTo>
                  <a:pt x="400717" y="469678"/>
                  <a:pt x="398621" y="471773"/>
                  <a:pt x="398621" y="474345"/>
                </a:cubicBezTo>
                <a:cubicBezTo>
                  <a:pt x="398621" y="476917"/>
                  <a:pt x="400717" y="479012"/>
                  <a:pt x="403289" y="479012"/>
                </a:cubicBezTo>
                <a:close/>
                <a:moveTo>
                  <a:pt x="420815" y="422148"/>
                </a:moveTo>
                <a:cubicBezTo>
                  <a:pt x="422339" y="422148"/>
                  <a:pt x="423577" y="420910"/>
                  <a:pt x="423577" y="419386"/>
                </a:cubicBezTo>
                <a:cubicBezTo>
                  <a:pt x="423577" y="417862"/>
                  <a:pt x="422339" y="416624"/>
                  <a:pt x="420815" y="416624"/>
                </a:cubicBezTo>
                <a:cubicBezTo>
                  <a:pt x="419291" y="416624"/>
                  <a:pt x="418052" y="417862"/>
                  <a:pt x="418052" y="419386"/>
                </a:cubicBezTo>
                <a:cubicBezTo>
                  <a:pt x="418052" y="420910"/>
                  <a:pt x="419291" y="422148"/>
                  <a:pt x="420815" y="422148"/>
                </a:cubicBezTo>
                <a:close/>
                <a:moveTo>
                  <a:pt x="441389" y="367570"/>
                </a:moveTo>
                <a:cubicBezTo>
                  <a:pt x="442627" y="367570"/>
                  <a:pt x="443484" y="366617"/>
                  <a:pt x="443484" y="365474"/>
                </a:cubicBezTo>
                <a:cubicBezTo>
                  <a:pt x="443484" y="364331"/>
                  <a:pt x="442532" y="363379"/>
                  <a:pt x="441389" y="363379"/>
                </a:cubicBezTo>
                <a:cubicBezTo>
                  <a:pt x="440246" y="363379"/>
                  <a:pt x="439293" y="364331"/>
                  <a:pt x="439293" y="365474"/>
                </a:cubicBezTo>
                <a:cubicBezTo>
                  <a:pt x="439293" y="366617"/>
                  <a:pt x="440246" y="367570"/>
                  <a:pt x="441389" y="367570"/>
                </a:cubicBezTo>
                <a:close/>
                <a:moveTo>
                  <a:pt x="464915" y="315659"/>
                </a:moveTo>
                <a:cubicBezTo>
                  <a:pt x="466439" y="315659"/>
                  <a:pt x="467678" y="314420"/>
                  <a:pt x="467678" y="312896"/>
                </a:cubicBezTo>
                <a:cubicBezTo>
                  <a:pt x="467678" y="311372"/>
                  <a:pt x="466439" y="310134"/>
                  <a:pt x="464915" y="310134"/>
                </a:cubicBezTo>
                <a:cubicBezTo>
                  <a:pt x="463391" y="310134"/>
                  <a:pt x="462153" y="311372"/>
                  <a:pt x="462153" y="312896"/>
                </a:cubicBezTo>
                <a:cubicBezTo>
                  <a:pt x="462153" y="314325"/>
                  <a:pt x="463391" y="315659"/>
                  <a:pt x="464915" y="315659"/>
                </a:cubicBezTo>
                <a:close/>
                <a:moveTo>
                  <a:pt x="491395" y="264414"/>
                </a:moveTo>
                <a:cubicBezTo>
                  <a:pt x="492919" y="264414"/>
                  <a:pt x="494157" y="263176"/>
                  <a:pt x="494157" y="261652"/>
                </a:cubicBezTo>
                <a:cubicBezTo>
                  <a:pt x="494157" y="260128"/>
                  <a:pt x="492919" y="258890"/>
                  <a:pt x="491395" y="258890"/>
                </a:cubicBezTo>
                <a:cubicBezTo>
                  <a:pt x="489871" y="258890"/>
                  <a:pt x="488633" y="260128"/>
                  <a:pt x="488633" y="261652"/>
                </a:cubicBezTo>
                <a:cubicBezTo>
                  <a:pt x="488633" y="263176"/>
                  <a:pt x="489871" y="264414"/>
                  <a:pt x="491395" y="264414"/>
                </a:cubicBezTo>
                <a:close/>
                <a:moveTo>
                  <a:pt x="520732" y="212789"/>
                </a:moveTo>
                <a:cubicBezTo>
                  <a:pt x="521208" y="212789"/>
                  <a:pt x="521589" y="212408"/>
                  <a:pt x="521589" y="211931"/>
                </a:cubicBezTo>
                <a:cubicBezTo>
                  <a:pt x="521589" y="211455"/>
                  <a:pt x="521208" y="211074"/>
                  <a:pt x="520732" y="211074"/>
                </a:cubicBezTo>
                <a:cubicBezTo>
                  <a:pt x="520256" y="211074"/>
                  <a:pt x="519875" y="211455"/>
                  <a:pt x="519875" y="211931"/>
                </a:cubicBezTo>
                <a:cubicBezTo>
                  <a:pt x="519875" y="212408"/>
                  <a:pt x="520256" y="212789"/>
                  <a:pt x="520732" y="212789"/>
                </a:cubicBezTo>
                <a:close/>
                <a:moveTo>
                  <a:pt x="552736" y="164211"/>
                </a:moveTo>
                <a:cubicBezTo>
                  <a:pt x="552831" y="164211"/>
                  <a:pt x="552926" y="164116"/>
                  <a:pt x="552926" y="164021"/>
                </a:cubicBezTo>
                <a:cubicBezTo>
                  <a:pt x="552926" y="163925"/>
                  <a:pt x="552831" y="163830"/>
                  <a:pt x="552736" y="163830"/>
                </a:cubicBezTo>
                <a:cubicBezTo>
                  <a:pt x="552641" y="163830"/>
                  <a:pt x="552545" y="163925"/>
                  <a:pt x="552545" y="164021"/>
                </a:cubicBezTo>
                <a:cubicBezTo>
                  <a:pt x="552545" y="164116"/>
                  <a:pt x="552641" y="164211"/>
                  <a:pt x="552736" y="164211"/>
                </a:cubicBezTo>
                <a:close/>
                <a:moveTo>
                  <a:pt x="2458879" y="989933"/>
                </a:moveTo>
                <a:cubicBezTo>
                  <a:pt x="2460117" y="989933"/>
                  <a:pt x="2461070" y="988981"/>
                  <a:pt x="2461070" y="987838"/>
                </a:cubicBezTo>
                <a:cubicBezTo>
                  <a:pt x="2461070" y="986600"/>
                  <a:pt x="2460117" y="985742"/>
                  <a:pt x="2458879" y="985742"/>
                </a:cubicBezTo>
                <a:cubicBezTo>
                  <a:pt x="2457736" y="985742"/>
                  <a:pt x="2456783" y="986695"/>
                  <a:pt x="2456783" y="987838"/>
                </a:cubicBezTo>
                <a:cubicBezTo>
                  <a:pt x="2456783" y="988981"/>
                  <a:pt x="2457736" y="989933"/>
                  <a:pt x="2458879" y="989933"/>
                </a:cubicBezTo>
                <a:close/>
                <a:moveTo>
                  <a:pt x="2445353" y="1045750"/>
                </a:moveTo>
                <a:cubicBezTo>
                  <a:pt x="2446401" y="1045750"/>
                  <a:pt x="2447258" y="1044893"/>
                  <a:pt x="2447258" y="1043845"/>
                </a:cubicBezTo>
                <a:cubicBezTo>
                  <a:pt x="2447258" y="1042797"/>
                  <a:pt x="2446401" y="1041940"/>
                  <a:pt x="2445353" y="1041940"/>
                </a:cubicBezTo>
                <a:cubicBezTo>
                  <a:pt x="2444306" y="1041940"/>
                  <a:pt x="2443448" y="1042797"/>
                  <a:pt x="2443448" y="1043845"/>
                </a:cubicBezTo>
                <a:cubicBezTo>
                  <a:pt x="2443448" y="1044893"/>
                  <a:pt x="2444306" y="1045750"/>
                  <a:pt x="2445353" y="1045750"/>
                </a:cubicBezTo>
                <a:close/>
                <a:moveTo>
                  <a:pt x="2428875" y="1100328"/>
                </a:moveTo>
                <a:cubicBezTo>
                  <a:pt x="2429542" y="1100328"/>
                  <a:pt x="2430113" y="1099757"/>
                  <a:pt x="2430113" y="1099090"/>
                </a:cubicBezTo>
                <a:cubicBezTo>
                  <a:pt x="2430113" y="1098328"/>
                  <a:pt x="2429542" y="1097756"/>
                  <a:pt x="2428875" y="1097756"/>
                </a:cubicBezTo>
                <a:cubicBezTo>
                  <a:pt x="2428208" y="1097756"/>
                  <a:pt x="2427637" y="1098328"/>
                  <a:pt x="2427637" y="1099090"/>
                </a:cubicBezTo>
                <a:cubicBezTo>
                  <a:pt x="2427542" y="1099757"/>
                  <a:pt x="2428113" y="1100328"/>
                  <a:pt x="2428875" y="1100328"/>
                </a:cubicBezTo>
                <a:close/>
                <a:moveTo>
                  <a:pt x="2409444" y="1154621"/>
                </a:moveTo>
                <a:cubicBezTo>
                  <a:pt x="2410111" y="1154621"/>
                  <a:pt x="2410682" y="1154049"/>
                  <a:pt x="2410682" y="1153382"/>
                </a:cubicBezTo>
                <a:cubicBezTo>
                  <a:pt x="2410682" y="1152716"/>
                  <a:pt x="2410111" y="1152144"/>
                  <a:pt x="2409444" y="1152144"/>
                </a:cubicBezTo>
                <a:cubicBezTo>
                  <a:pt x="2408777" y="1152144"/>
                  <a:pt x="2408111" y="1152716"/>
                  <a:pt x="2408111" y="1153382"/>
                </a:cubicBezTo>
                <a:cubicBezTo>
                  <a:pt x="2408111" y="1154049"/>
                  <a:pt x="2408777" y="1154621"/>
                  <a:pt x="2409444" y="1154621"/>
                </a:cubicBezTo>
                <a:close/>
                <a:moveTo>
                  <a:pt x="2387251" y="1214057"/>
                </a:moveTo>
                <a:cubicBezTo>
                  <a:pt x="2391347" y="1214057"/>
                  <a:pt x="2394776" y="1210723"/>
                  <a:pt x="2394776" y="1206532"/>
                </a:cubicBezTo>
                <a:cubicBezTo>
                  <a:pt x="2394776" y="1202436"/>
                  <a:pt x="2391442" y="1199007"/>
                  <a:pt x="2387251" y="1199007"/>
                </a:cubicBezTo>
                <a:cubicBezTo>
                  <a:pt x="2383060" y="1199007"/>
                  <a:pt x="2379726" y="1202341"/>
                  <a:pt x="2379726" y="1206532"/>
                </a:cubicBezTo>
                <a:cubicBezTo>
                  <a:pt x="2379726" y="1210723"/>
                  <a:pt x="2383060" y="1214057"/>
                  <a:pt x="2387251" y="1214057"/>
                </a:cubicBezTo>
                <a:close/>
                <a:moveTo>
                  <a:pt x="2362200" y="1270445"/>
                </a:moveTo>
                <a:cubicBezTo>
                  <a:pt x="2368868" y="1270445"/>
                  <a:pt x="2374202" y="1265111"/>
                  <a:pt x="2374202" y="1258443"/>
                </a:cubicBezTo>
                <a:cubicBezTo>
                  <a:pt x="2374202" y="1251871"/>
                  <a:pt x="2368868" y="1246442"/>
                  <a:pt x="2362200" y="1246442"/>
                </a:cubicBezTo>
                <a:cubicBezTo>
                  <a:pt x="2355628" y="1246442"/>
                  <a:pt x="2350199" y="1251776"/>
                  <a:pt x="2350199" y="1258443"/>
                </a:cubicBezTo>
                <a:cubicBezTo>
                  <a:pt x="2350199" y="1265111"/>
                  <a:pt x="2355533" y="1270445"/>
                  <a:pt x="2362200" y="1270445"/>
                </a:cubicBezTo>
                <a:close/>
                <a:moveTo>
                  <a:pt x="2334482" y="1318927"/>
                </a:moveTo>
                <a:cubicBezTo>
                  <a:pt x="2339912" y="1318927"/>
                  <a:pt x="2344293" y="1314545"/>
                  <a:pt x="2344293" y="1309116"/>
                </a:cubicBezTo>
                <a:cubicBezTo>
                  <a:pt x="2344293" y="1303687"/>
                  <a:pt x="2339912" y="1299305"/>
                  <a:pt x="2334482" y="1299305"/>
                </a:cubicBezTo>
                <a:cubicBezTo>
                  <a:pt x="2329053" y="1299305"/>
                  <a:pt x="2324672" y="1303687"/>
                  <a:pt x="2324672" y="1309116"/>
                </a:cubicBezTo>
                <a:cubicBezTo>
                  <a:pt x="2324672" y="1314450"/>
                  <a:pt x="2329053" y="1318927"/>
                  <a:pt x="2334482" y="1318927"/>
                </a:cubicBezTo>
                <a:close/>
                <a:moveTo>
                  <a:pt x="2304098" y="1367885"/>
                </a:moveTo>
                <a:cubicBezTo>
                  <a:pt x="2309527" y="1367885"/>
                  <a:pt x="2313908" y="1363504"/>
                  <a:pt x="2313908" y="1358075"/>
                </a:cubicBezTo>
                <a:cubicBezTo>
                  <a:pt x="2313908" y="1352645"/>
                  <a:pt x="2309527" y="1348264"/>
                  <a:pt x="2304098" y="1348264"/>
                </a:cubicBezTo>
                <a:cubicBezTo>
                  <a:pt x="2298668" y="1348264"/>
                  <a:pt x="2294287" y="1352645"/>
                  <a:pt x="2294287" y="1358075"/>
                </a:cubicBezTo>
                <a:cubicBezTo>
                  <a:pt x="2294287" y="1363504"/>
                  <a:pt x="2298668" y="1367885"/>
                  <a:pt x="2304098" y="1367885"/>
                </a:cubicBezTo>
                <a:close/>
                <a:moveTo>
                  <a:pt x="2271236" y="1411034"/>
                </a:moveTo>
                <a:cubicBezTo>
                  <a:pt x="2274284" y="1411034"/>
                  <a:pt x="2276761" y="1408557"/>
                  <a:pt x="2276761" y="1405509"/>
                </a:cubicBezTo>
                <a:cubicBezTo>
                  <a:pt x="2276761" y="1402461"/>
                  <a:pt x="2274284" y="1399985"/>
                  <a:pt x="2271236" y="1399985"/>
                </a:cubicBezTo>
                <a:cubicBezTo>
                  <a:pt x="2268188" y="1399985"/>
                  <a:pt x="2265712" y="1402461"/>
                  <a:pt x="2265712" y="1405509"/>
                </a:cubicBezTo>
                <a:cubicBezTo>
                  <a:pt x="2265712" y="1408462"/>
                  <a:pt x="2268188" y="1411034"/>
                  <a:pt x="2271236" y="1411034"/>
                </a:cubicBezTo>
                <a:close/>
                <a:moveTo>
                  <a:pt x="2235899" y="1459516"/>
                </a:moveTo>
                <a:cubicBezTo>
                  <a:pt x="2240661" y="1459516"/>
                  <a:pt x="2244471" y="1455706"/>
                  <a:pt x="2244471" y="1450943"/>
                </a:cubicBezTo>
                <a:cubicBezTo>
                  <a:pt x="2244471" y="1446181"/>
                  <a:pt x="2240661" y="1442371"/>
                  <a:pt x="2235899" y="1442371"/>
                </a:cubicBezTo>
                <a:cubicBezTo>
                  <a:pt x="2231136" y="1442371"/>
                  <a:pt x="2227326" y="1446181"/>
                  <a:pt x="2227326" y="1450943"/>
                </a:cubicBezTo>
                <a:cubicBezTo>
                  <a:pt x="2227326" y="1455706"/>
                  <a:pt x="2231136" y="1459516"/>
                  <a:pt x="2235899" y="1459516"/>
                </a:cubicBezTo>
                <a:close/>
                <a:moveTo>
                  <a:pt x="2198180" y="1503140"/>
                </a:moveTo>
                <a:cubicBezTo>
                  <a:pt x="2202942" y="1503140"/>
                  <a:pt x="2206752" y="1499330"/>
                  <a:pt x="2206752" y="1494568"/>
                </a:cubicBezTo>
                <a:cubicBezTo>
                  <a:pt x="2206752" y="1489805"/>
                  <a:pt x="2202942" y="1485995"/>
                  <a:pt x="2198180" y="1485995"/>
                </a:cubicBezTo>
                <a:cubicBezTo>
                  <a:pt x="2193417" y="1485995"/>
                  <a:pt x="2189607" y="1489805"/>
                  <a:pt x="2189607" y="1494568"/>
                </a:cubicBezTo>
                <a:cubicBezTo>
                  <a:pt x="2189607" y="1499330"/>
                  <a:pt x="2193417" y="1503140"/>
                  <a:pt x="2198180" y="1503140"/>
                </a:cubicBezTo>
                <a:close/>
                <a:moveTo>
                  <a:pt x="2158175" y="1544764"/>
                </a:moveTo>
                <a:cubicBezTo>
                  <a:pt x="2162937" y="1544764"/>
                  <a:pt x="2166747" y="1540955"/>
                  <a:pt x="2166747" y="1536192"/>
                </a:cubicBezTo>
                <a:cubicBezTo>
                  <a:pt x="2166747" y="1531430"/>
                  <a:pt x="2162937" y="1527620"/>
                  <a:pt x="2158175" y="1527620"/>
                </a:cubicBezTo>
                <a:cubicBezTo>
                  <a:pt x="2153412" y="1527620"/>
                  <a:pt x="2149602" y="1531430"/>
                  <a:pt x="2149602" y="1536192"/>
                </a:cubicBezTo>
                <a:cubicBezTo>
                  <a:pt x="2149697" y="1540859"/>
                  <a:pt x="2153507" y="1544764"/>
                  <a:pt x="2158175" y="1544764"/>
                </a:cubicBezTo>
                <a:close/>
                <a:moveTo>
                  <a:pt x="2116074" y="1586293"/>
                </a:moveTo>
                <a:cubicBezTo>
                  <a:pt x="2121980" y="1586293"/>
                  <a:pt x="2126742" y="1581531"/>
                  <a:pt x="2126742" y="1575626"/>
                </a:cubicBezTo>
                <a:cubicBezTo>
                  <a:pt x="2126742" y="1569720"/>
                  <a:pt x="2121980" y="1564958"/>
                  <a:pt x="2116074" y="1564958"/>
                </a:cubicBezTo>
                <a:cubicBezTo>
                  <a:pt x="2110169" y="1564958"/>
                  <a:pt x="2105406" y="1569720"/>
                  <a:pt x="2105406" y="1575626"/>
                </a:cubicBezTo>
                <a:cubicBezTo>
                  <a:pt x="2105406" y="1581436"/>
                  <a:pt x="2110169" y="1586293"/>
                  <a:pt x="2116074" y="1586293"/>
                </a:cubicBezTo>
                <a:close/>
                <a:moveTo>
                  <a:pt x="2071973" y="1626584"/>
                </a:moveTo>
                <a:cubicBezTo>
                  <a:pt x="2079689" y="1626584"/>
                  <a:pt x="2085880" y="1620393"/>
                  <a:pt x="2085880" y="1612678"/>
                </a:cubicBezTo>
                <a:cubicBezTo>
                  <a:pt x="2085880" y="1604963"/>
                  <a:pt x="2079689" y="1598771"/>
                  <a:pt x="2071973" y="1598771"/>
                </a:cubicBezTo>
                <a:cubicBezTo>
                  <a:pt x="2064353" y="1598771"/>
                  <a:pt x="2058067" y="1604963"/>
                  <a:pt x="2058067" y="1612678"/>
                </a:cubicBezTo>
                <a:cubicBezTo>
                  <a:pt x="2058067" y="1620393"/>
                  <a:pt x="2064353" y="1626584"/>
                  <a:pt x="2071973" y="1626584"/>
                </a:cubicBezTo>
                <a:close/>
                <a:moveTo>
                  <a:pt x="2025968" y="1661351"/>
                </a:moveTo>
                <a:cubicBezTo>
                  <a:pt x="2033683" y="1661351"/>
                  <a:pt x="2039874" y="1655159"/>
                  <a:pt x="2039874" y="1647444"/>
                </a:cubicBezTo>
                <a:cubicBezTo>
                  <a:pt x="2039874" y="1639729"/>
                  <a:pt x="2033683" y="1633538"/>
                  <a:pt x="2025968" y="1633538"/>
                </a:cubicBezTo>
                <a:cubicBezTo>
                  <a:pt x="2018348" y="1633538"/>
                  <a:pt x="2012061" y="1639729"/>
                  <a:pt x="2012061" y="1647444"/>
                </a:cubicBezTo>
                <a:cubicBezTo>
                  <a:pt x="2012061" y="1655159"/>
                  <a:pt x="2018348" y="1661351"/>
                  <a:pt x="2025968" y="1661351"/>
                </a:cubicBezTo>
                <a:close/>
                <a:moveTo>
                  <a:pt x="1978247" y="1695355"/>
                </a:moveTo>
                <a:cubicBezTo>
                  <a:pt x="1986820" y="1695355"/>
                  <a:pt x="1993868" y="1688402"/>
                  <a:pt x="1993868" y="1679734"/>
                </a:cubicBezTo>
                <a:cubicBezTo>
                  <a:pt x="1993868" y="1671066"/>
                  <a:pt x="1986915" y="1664113"/>
                  <a:pt x="1978247" y="1664113"/>
                </a:cubicBezTo>
                <a:cubicBezTo>
                  <a:pt x="1969580" y="1664113"/>
                  <a:pt x="1962626" y="1671066"/>
                  <a:pt x="1962626" y="1679734"/>
                </a:cubicBezTo>
                <a:cubicBezTo>
                  <a:pt x="1962626" y="1688306"/>
                  <a:pt x="1969580" y="1695355"/>
                  <a:pt x="1978247" y="1695355"/>
                </a:cubicBezTo>
                <a:close/>
                <a:moveTo>
                  <a:pt x="1928813" y="1725263"/>
                </a:moveTo>
                <a:cubicBezTo>
                  <a:pt x="1937576" y="1725263"/>
                  <a:pt x="1944624" y="1718215"/>
                  <a:pt x="1944624" y="1709452"/>
                </a:cubicBezTo>
                <a:cubicBezTo>
                  <a:pt x="1944624" y="1700689"/>
                  <a:pt x="1937576" y="1693640"/>
                  <a:pt x="1928813" y="1693640"/>
                </a:cubicBezTo>
                <a:cubicBezTo>
                  <a:pt x="1920050" y="1693640"/>
                  <a:pt x="1913001" y="1700689"/>
                  <a:pt x="1913001" y="1709452"/>
                </a:cubicBezTo>
                <a:cubicBezTo>
                  <a:pt x="1913001" y="1718120"/>
                  <a:pt x="1920050" y="1725263"/>
                  <a:pt x="1928813" y="1725263"/>
                </a:cubicBezTo>
                <a:close/>
                <a:moveTo>
                  <a:pt x="1877854" y="1753362"/>
                </a:moveTo>
                <a:cubicBezTo>
                  <a:pt x="1887188" y="1753362"/>
                  <a:pt x="1894713" y="1745837"/>
                  <a:pt x="1894713" y="1736503"/>
                </a:cubicBezTo>
                <a:cubicBezTo>
                  <a:pt x="1894713" y="1727168"/>
                  <a:pt x="1887188" y="1719643"/>
                  <a:pt x="1877854" y="1719643"/>
                </a:cubicBezTo>
                <a:cubicBezTo>
                  <a:pt x="1868519" y="1719643"/>
                  <a:pt x="1860995" y="1727168"/>
                  <a:pt x="1860995" y="1736503"/>
                </a:cubicBezTo>
                <a:cubicBezTo>
                  <a:pt x="1860995" y="1745837"/>
                  <a:pt x="1868519" y="1753362"/>
                  <a:pt x="1877854" y="1753362"/>
                </a:cubicBezTo>
                <a:close/>
                <a:moveTo>
                  <a:pt x="1825562" y="1777651"/>
                </a:moveTo>
                <a:cubicBezTo>
                  <a:pt x="1834896" y="1777651"/>
                  <a:pt x="1842421" y="1770126"/>
                  <a:pt x="1842421" y="1760792"/>
                </a:cubicBezTo>
                <a:cubicBezTo>
                  <a:pt x="1842421" y="1751457"/>
                  <a:pt x="1834896" y="1743932"/>
                  <a:pt x="1825562" y="1743932"/>
                </a:cubicBezTo>
                <a:cubicBezTo>
                  <a:pt x="1816227" y="1743932"/>
                  <a:pt x="1808702" y="1751457"/>
                  <a:pt x="1808702" y="1760792"/>
                </a:cubicBezTo>
                <a:cubicBezTo>
                  <a:pt x="1808702" y="1770126"/>
                  <a:pt x="1816227" y="1777651"/>
                  <a:pt x="1825562" y="1777651"/>
                </a:cubicBezTo>
                <a:close/>
                <a:moveTo>
                  <a:pt x="1772126" y="1799463"/>
                </a:moveTo>
                <a:cubicBezTo>
                  <a:pt x="1781556" y="1799463"/>
                  <a:pt x="1789176" y="1791843"/>
                  <a:pt x="1789176" y="1782318"/>
                </a:cubicBezTo>
                <a:cubicBezTo>
                  <a:pt x="1789176" y="1772888"/>
                  <a:pt x="1781556" y="1765268"/>
                  <a:pt x="1772126" y="1765268"/>
                </a:cubicBezTo>
                <a:cubicBezTo>
                  <a:pt x="1762697" y="1765268"/>
                  <a:pt x="1755077" y="1772888"/>
                  <a:pt x="1755077" y="1782318"/>
                </a:cubicBezTo>
                <a:cubicBezTo>
                  <a:pt x="1754981" y="1791748"/>
                  <a:pt x="1762697" y="1799463"/>
                  <a:pt x="1772126" y="1799463"/>
                </a:cubicBezTo>
                <a:close/>
                <a:moveTo>
                  <a:pt x="1717548" y="1820228"/>
                </a:moveTo>
                <a:cubicBezTo>
                  <a:pt x="1728216" y="1820228"/>
                  <a:pt x="1736789" y="1811655"/>
                  <a:pt x="1736789" y="1800987"/>
                </a:cubicBezTo>
                <a:cubicBezTo>
                  <a:pt x="1736789" y="1790319"/>
                  <a:pt x="1728216" y="1781747"/>
                  <a:pt x="1717548" y="1781747"/>
                </a:cubicBezTo>
                <a:cubicBezTo>
                  <a:pt x="1706880" y="1781747"/>
                  <a:pt x="1698308" y="1790319"/>
                  <a:pt x="1698308" y="1800987"/>
                </a:cubicBezTo>
                <a:cubicBezTo>
                  <a:pt x="1698308" y="1811655"/>
                  <a:pt x="1706975" y="1820228"/>
                  <a:pt x="1717548" y="1820228"/>
                </a:cubicBezTo>
                <a:close/>
                <a:moveTo>
                  <a:pt x="1662113" y="1834991"/>
                </a:moveTo>
                <a:cubicBezTo>
                  <a:pt x="1672114" y="1834991"/>
                  <a:pt x="1680305" y="1826895"/>
                  <a:pt x="1680305" y="1816799"/>
                </a:cubicBezTo>
                <a:cubicBezTo>
                  <a:pt x="1680305" y="1806797"/>
                  <a:pt x="1672209" y="1798606"/>
                  <a:pt x="1662113" y="1798606"/>
                </a:cubicBezTo>
                <a:cubicBezTo>
                  <a:pt x="1652111" y="1798606"/>
                  <a:pt x="1643920" y="1806702"/>
                  <a:pt x="1643920" y="1816799"/>
                </a:cubicBezTo>
                <a:cubicBezTo>
                  <a:pt x="1643920" y="1826800"/>
                  <a:pt x="1652111" y="1834991"/>
                  <a:pt x="1662113" y="1834991"/>
                </a:cubicBezTo>
                <a:close/>
                <a:moveTo>
                  <a:pt x="1605915" y="1846707"/>
                </a:moveTo>
                <a:cubicBezTo>
                  <a:pt x="1615345" y="1846707"/>
                  <a:pt x="1623060" y="1839087"/>
                  <a:pt x="1623060" y="1829657"/>
                </a:cubicBezTo>
                <a:cubicBezTo>
                  <a:pt x="1623060" y="1820228"/>
                  <a:pt x="1615440" y="1812512"/>
                  <a:pt x="1605915" y="1812512"/>
                </a:cubicBezTo>
                <a:cubicBezTo>
                  <a:pt x="1596485" y="1812512"/>
                  <a:pt x="1588865" y="1820132"/>
                  <a:pt x="1588865" y="1829657"/>
                </a:cubicBezTo>
                <a:cubicBezTo>
                  <a:pt x="1588770" y="1839087"/>
                  <a:pt x="1596485" y="1846707"/>
                  <a:pt x="1605915" y="1846707"/>
                </a:cubicBezTo>
                <a:close/>
                <a:moveTo>
                  <a:pt x="1549051" y="1854422"/>
                </a:moveTo>
                <a:cubicBezTo>
                  <a:pt x="1557338" y="1854422"/>
                  <a:pt x="1564005" y="1847755"/>
                  <a:pt x="1564005" y="1839468"/>
                </a:cubicBezTo>
                <a:cubicBezTo>
                  <a:pt x="1564005" y="1831181"/>
                  <a:pt x="1557338" y="1824514"/>
                  <a:pt x="1549051" y="1824514"/>
                </a:cubicBezTo>
                <a:cubicBezTo>
                  <a:pt x="1540764" y="1824514"/>
                  <a:pt x="1534097" y="1831181"/>
                  <a:pt x="1534097" y="1839468"/>
                </a:cubicBezTo>
                <a:cubicBezTo>
                  <a:pt x="1534097" y="1847755"/>
                  <a:pt x="1540764" y="1854422"/>
                  <a:pt x="1549051" y="1854422"/>
                </a:cubicBezTo>
                <a:close/>
                <a:moveTo>
                  <a:pt x="1491806" y="1863185"/>
                </a:moveTo>
                <a:cubicBezTo>
                  <a:pt x="1501140" y="1863185"/>
                  <a:pt x="1508665" y="1855661"/>
                  <a:pt x="1508665" y="1846326"/>
                </a:cubicBezTo>
                <a:cubicBezTo>
                  <a:pt x="1508665" y="1836992"/>
                  <a:pt x="1501140" y="1829467"/>
                  <a:pt x="1491806" y="1829467"/>
                </a:cubicBezTo>
                <a:cubicBezTo>
                  <a:pt x="1482471" y="1829467"/>
                  <a:pt x="1474851" y="1836992"/>
                  <a:pt x="1474851" y="1846326"/>
                </a:cubicBezTo>
                <a:cubicBezTo>
                  <a:pt x="1474946" y="1855661"/>
                  <a:pt x="1482471" y="1863185"/>
                  <a:pt x="1491806" y="1863185"/>
                </a:cubicBezTo>
                <a:close/>
                <a:moveTo>
                  <a:pt x="1434275" y="1867662"/>
                </a:moveTo>
                <a:cubicBezTo>
                  <a:pt x="1443990" y="1867662"/>
                  <a:pt x="1451801" y="1859852"/>
                  <a:pt x="1451801" y="1850136"/>
                </a:cubicBezTo>
                <a:cubicBezTo>
                  <a:pt x="1451801" y="1840421"/>
                  <a:pt x="1443990" y="1832610"/>
                  <a:pt x="1434275" y="1832610"/>
                </a:cubicBezTo>
                <a:cubicBezTo>
                  <a:pt x="1424559" y="1832610"/>
                  <a:pt x="1416749" y="1840421"/>
                  <a:pt x="1416749" y="1850136"/>
                </a:cubicBezTo>
                <a:cubicBezTo>
                  <a:pt x="1416749" y="1859852"/>
                  <a:pt x="1424559" y="1867662"/>
                  <a:pt x="1434275" y="1867662"/>
                </a:cubicBezTo>
                <a:close/>
                <a:moveTo>
                  <a:pt x="1376648" y="1868424"/>
                </a:moveTo>
                <a:cubicBezTo>
                  <a:pt x="1386364" y="1868424"/>
                  <a:pt x="1394174" y="1860518"/>
                  <a:pt x="1394174" y="1850898"/>
                </a:cubicBezTo>
                <a:cubicBezTo>
                  <a:pt x="1394174" y="1841183"/>
                  <a:pt x="1386364" y="1833372"/>
                  <a:pt x="1376648" y="1833372"/>
                </a:cubicBezTo>
                <a:cubicBezTo>
                  <a:pt x="1366933" y="1833372"/>
                  <a:pt x="1359122" y="1841183"/>
                  <a:pt x="1359122" y="1850898"/>
                </a:cubicBezTo>
                <a:cubicBezTo>
                  <a:pt x="1359122" y="1860518"/>
                  <a:pt x="1366933" y="1868424"/>
                  <a:pt x="1376648" y="1868424"/>
                </a:cubicBezTo>
                <a:close/>
                <a:moveTo>
                  <a:pt x="1319022" y="1867186"/>
                </a:moveTo>
                <a:cubicBezTo>
                  <a:pt x="1329309" y="1867186"/>
                  <a:pt x="1337596" y="1858899"/>
                  <a:pt x="1337596" y="1848612"/>
                </a:cubicBezTo>
                <a:cubicBezTo>
                  <a:pt x="1337596" y="1838325"/>
                  <a:pt x="1329309" y="1830038"/>
                  <a:pt x="1319022" y="1830038"/>
                </a:cubicBezTo>
                <a:cubicBezTo>
                  <a:pt x="1308735" y="1830038"/>
                  <a:pt x="1300448" y="1838325"/>
                  <a:pt x="1300448" y="1848612"/>
                </a:cubicBezTo>
                <a:cubicBezTo>
                  <a:pt x="1300448" y="1858899"/>
                  <a:pt x="1308735" y="1867186"/>
                  <a:pt x="1319022" y="1867186"/>
                </a:cubicBezTo>
                <a:close/>
                <a:moveTo>
                  <a:pt x="1261586" y="1859566"/>
                </a:moveTo>
                <a:cubicBezTo>
                  <a:pt x="1270540" y="1859566"/>
                  <a:pt x="1277874" y="1852327"/>
                  <a:pt x="1277874" y="1843278"/>
                </a:cubicBezTo>
                <a:cubicBezTo>
                  <a:pt x="1277874" y="1834229"/>
                  <a:pt x="1270635" y="1826990"/>
                  <a:pt x="1261586" y="1826990"/>
                </a:cubicBezTo>
                <a:cubicBezTo>
                  <a:pt x="1252633" y="1826990"/>
                  <a:pt x="1245299" y="1834229"/>
                  <a:pt x="1245299" y="1843278"/>
                </a:cubicBezTo>
                <a:cubicBezTo>
                  <a:pt x="1245299" y="1852327"/>
                  <a:pt x="1252633" y="1859566"/>
                  <a:pt x="1261586" y="1859566"/>
                </a:cubicBezTo>
                <a:close/>
                <a:moveTo>
                  <a:pt x="1204532" y="1850993"/>
                </a:moveTo>
                <a:cubicBezTo>
                  <a:pt x="1213390" y="1850993"/>
                  <a:pt x="1220534" y="1843850"/>
                  <a:pt x="1220534" y="1834991"/>
                </a:cubicBezTo>
                <a:cubicBezTo>
                  <a:pt x="1220534" y="1826133"/>
                  <a:pt x="1213390" y="1818989"/>
                  <a:pt x="1204532" y="1818989"/>
                </a:cubicBezTo>
                <a:cubicBezTo>
                  <a:pt x="1195673" y="1818989"/>
                  <a:pt x="1188530" y="1826133"/>
                  <a:pt x="1188530" y="1834991"/>
                </a:cubicBezTo>
                <a:cubicBezTo>
                  <a:pt x="1188530" y="1843754"/>
                  <a:pt x="1195673" y="1850993"/>
                  <a:pt x="1204532" y="1850993"/>
                </a:cubicBezTo>
                <a:close/>
                <a:moveTo>
                  <a:pt x="1148048" y="1841373"/>
                </a:moveTo>
                <a:cubicBezTo>
                  <a:pt x="1157859" y="1841373"/>
                  <a:pt x="1165765" y="1833467"/>
                  <a:pt x="1165765" y="1823657"/>
                </a:cubicBezTo>
                <a:cubicBezTo>
                  <a:pt x="1165765" y="1813846"/>
                  <a:pt x="1157859" y="1805940"/>
                  <a:pt x="1148048" y="1805940"/>
                </a:cubicBezTo>
                <a:cubicBezTo>
                  <a:pt x="1138238" y="1805940"/>
                  <a:pt x="1130332" y="1813846"/>
                  <a:pt x="1130332" y="1823657"/>
                </a:cubicBezTo>
                <a:cubicBezTo>
                  <a:pt x="1130332" y="1833372"/>
                  <a:pt x="1138238" y="1841373"/>
                  <a:pt x="1148048" y="1841373"/>
                </a:cubicBezTo>
                <a:close/>
                <a:moveTo>
                  <a:pt x="1092137" y="1829181"/>
                </a:moveTo>
                <a:cubicBezTo>
                  <a:pt x="1103090" y="1829181"/>
                  <a:pt x="1112044" y="1820323"/>
                  <a:pt x="1112044" y="1809274"/>
                </a:cubicBezTo>
                <a:cubicBezTo>
                  <a:pt x="1112044" y="1798320"/>
                  <a:pt x="1103090" y="1789367"/>
                  <a:pt x="1092137" y="1789367"/>
                </a:cubicBezTo>
                <a:cubicBezTo>
                  <a:pt x="1081183" y="1789367"/>
                  <a:pt x="1072229" y="1798225"/>
                  <a:pt x="1072229" y="1809274"/>
                </a:cubicBezTo>
                <a:cubicBezTo>
                  <a:pt x="1072325" y="1820228"/>
                  <a:pt x="1081183" y="1829181"/>
                  <a:pt x="1092137" y="1829181"/>
                </a:cubicBezTo>
                <a:close/>
                <a:moveTo>
                  <a:pt x="1037177" y="1810607"/>
                </a:moveTo>
                <a:cubicBezTo>
                  <a:pt x="1047464" y="1810607"/>
                  <a:pt x="1055751" y="1802321"/>
                  <a:pt x="1055751" y="1792034"/>
                </a:cubicBezTo>
                <a:cubicBezTo>
                  <a:pt x="1055751" y="1781747"/>
                  <a:pt x="1047369" y="1773460"/>
                  <a:pt x="1037177" y="1773460"/>
                </a:cubicBezTo>
                <a:cubicBezTo>
                  <a:pt x="1026890" y="1773460"/>
                  <a:pt x="1018604" y="1781842"/>
                  <a:pt x="1018604" y="1792034"/>
                </a:cubicBezTo>
                <a:cubicBezTo>
                  <a:pt x="1018604" y="1802225"/>
                  <a:pt x="1026890" y="1810607"/>
                  <a:pt x="1037177" y="1810607"/>
                </a:cubicBezTo>
                <a:close/>
                <a:moveTo>
                  <a:pt x="983075" y="1790129"/>
                </a:moveTo>
                <a:cubicBezTo>
                  <a:pt x="993077" y="1790129"/>
                  <a:pt x="1001268" y="1782032"/>
                  <a:pt x="1001268" y="1771936"/>
                </a:cubicBezTo>
                <a:cubicBezTo>
                  <a:pt x="1001268" y="1761839"/>
                  <a:pt x="993172" y="1753743"/>
                  <a:pt x="983075" y="1753743"/>
                </a:cubicBezTo>
                <a:cubicBezTo>
                  <a:pt x="973074" y="1753743"/>
                  <a:pt x="964883" y="1761839"/>
                  <a:pt x="964883" y="1771936"/>
                </a:cubicBezTo>
                <a:cubicBezTo>
                  <a:pt x="964883" y="1782032"/>
                  <a:pt x="973074" y="1790129"/>
                  <a:pt x="983075" y="1790129"/>
                </a:cubicBezTo>
                <a:close/>
                <a:moveTo>
                  <a:pt x="930212" y="1767173"/>
                </a:moveTo>
                <a:cubicBezTo>
                  <a:pt x="940213" y="1767173"/>
                  <a:pt x="948404" y="1759077"/>
                  <a:pt x="948404" y="1748981"/>
                </a:cubicBezTo>
                <a:cubicBezTo>
                  <a:pt x="948404" y="1738979"/>
                  <a:pt x="940308" y="1730788"/>
                  <a:pt x="930212" y="1730788"/>
                </a:cubicBezTo>
                <a:cubicBezTo>
                  <a:pt x="920210" y="1730788"/>
                  <a:pt x="912019" y="1738884"/>
                  <a:pt x="912019" y="1748981"/>
                </a:cubicBezTo>
                <a:cubicBezTo>
                  <a:pt x="912019" y="1758982"/>
                  <a:pt x="920210" y="1767173"/>
                  <a:pt x="930212" y="1767173"/>
                </a:cubicBezTo>
                <a:close/>
                <a:moveTo>
                  <a:pt x="878586" y="1741075"/>
                </a:moveTo>
                <a:cubicBezTo>
                  <a:pt x="888397" y="1741075"/>
                  <a:pt x="896303" y="1733169"/>
                  <a:pt x="896303" y="1723358"/>
                </a:cubicBezTo>
                <a:cubicBezTo>
                  <a:pt x="896303" y="1713548"/>
                  <a:pt x="888397" y="1705642"/>
                  <a:pt x="878586" y="1705642"/>
                </a:cubicBezTo>
                <a:cubicBezTo>
                  <a:pt x="868775" y="1705642"/>
                  <a:pt x="860870" y="1713548"/>
                  <a:pt x="860870" y="1723358"/>
                </a:cubicBezTo>
                <a:cubicBezTo>
                  <a:pt x="860870" y="1733074"/>
                  <a:pt x="868775" y="1741075"/>
                  <a:pt x="878586" y="1741075"/>
                </a:cubicBezTo>
                <a:close/>
                <a:moveTo>
                  <a:pt x="828389" y="1715453"/>
                </a:moveTo>
                <a:cubicBezTo>
                  <a:pt x="839724" y="1715453"/>
                  <a:pt x="848868" y="1706309"/>
                  <a:pt x="848868" y="1694974"/>
                </a:cubicBezTo>
                <a:cubicBezTo>
                  <a:pt x="848868" y="1683639"/>
                  <a:pt x="839724" y="1674400"/>
                  <a:pt x="828389" y="1674400"/>
                </a:cubicBezTo>
                <a:cubicBezTo>
                  <a:pt x="817055" y="1674400"/>
                  <a:pt x="807911" y="1683544"/>
                  <a:pt x="807911" y="1694974"/>
                </a:cubicBezTo>
                <a:cubicBezTo>
                  <a:pt x="807911" y="1706213"/>
                  <a:pt x="817055" y="1715453"/>
                  <a:pt x="828389" y="1715453"/>
                </a:cubicBezTo>
                <a:close/>
                <a:moveTo>
                  <a:pt x="779812" y="1683163"/>
                </a:moveTo>
                <a:cubicBezTo>
                  <a:pt x="790480" y="1683163"/>
                  <a:pt x="799052" y="1674590"/>
                  <a:pt x="799052" y="1663922"/>
                </a:cubicBezTo>
                <a:cubicBezTo>
                  <a:pt x="799052" y="1653254"/>
                  <a:pt x="790480" y="1644682"/>
                  <a:pt x="779812" y="1644682"/>
                </a:cubicBezTo>
                <a:cubicBezTo>
                  <a:pt x="769144" y="1644682"/>
                  <a:pt x="760571" y="1653254"/>
                  <a:pt x="760571" y="1663922"/>
                </a:cubicBezTo>
                <a:cubicBezTo>
                  <a:pt x="760571" y="1674590"/>
                  <a:pt x="769144" y="1683163"/>
                  <a:pt x="779812" y="1683163"/>
                </a:cubicBezTo>
                <a:close/>
                <a:moveTo>
                  <a:pt x="732854" y="1649635"/>
                </a:moveTo>
                <a:cubicBezTo>
                  <a:pt x="743522" y="1649635"/>
                  <a:pt x="752094" y="1641062"/>
                  <a:pt x="752094" y="1630394"/>
                </a:cubicBezTo>
                <a:cubicBezTo>
                  <a:pt x="752094" y="1619726"/>
                  <a:pt x="743522" y="1611154"/>
                  <a:pt x="732854" y="1611154"/>
                </a:cubicBezTo>
                <a:cubicBezTo>
                  <a:pt x="722186" y="1611154"/>
                  <a:pt x="713613" y="1619726"/>
                  <a:pt x="713613" y="1630394"/>
                </a:cubicBezTo>
                <a:cubicBezTo>
                  <a:pt x="713613" y="1640967"/>
                  <a:pt x="722281" y="1649635"/>
                  <a:pt x="732854" y="1649635"/>
                </a:cubicBezTo>
                <a:close/>
                <a:moveTo>
                  <a:pt x="687800" y="1611725"/>
                </a:moveTo>
                <a:cubicBezTo>
                  <a:pt x="697325" y="1611725"/>
                  <a:pt x="705136" y="1604010"/>
                  <a:pt x="705136" y="1594390"/>
                </a:cubicBezTo>
                <a:cubicBezTo>
                  <a:pt x="705136" y="1584865"/>
                  <a:pt x="697421" y="1577054"/>
                  <a:pt x="687800" y="1577054"/>
                </a:cubicBezTo>
                <a:cubicBezTo>
                  <a:pt x="678180" y="1577054"/>
                  <a:pt x="670465" y="1584770"/>
                  <a:pt x="670465" y="1594390"/>
                </a:cubicBezTo>
                <a:cubicBezTo>
                  <a:pt x="670465" y="1604010"/>
                  <a:pt x="678275" y="1611725"/>
                  <a:pt x="687800" y="1611725"/>
                </a:cubicBezTo>
                <a:close/>
                <a:moveTo>
                  <a:pt x="644652" y="1574578"/>
                </a:moveTo>
                <a:cubicBezTo>
                  <a:pt x="654844" y="1574578"/>
                  <a:pt x="663035" y="1566386"/>
                  <a:pt x="663035" y="1556195"/>
                </a:cubicBezTo>
                <a:cubicBezTo>
                  <a:pt x="663035" y="1546003"/>
                  <a:pt x="654844" y="1537811"/>
                  <a:pt x="644652" y="1537811"/>
                </a:cubicBezTo>
                <a:cubicBezTo>
                  <a:pt x="634460" y="1537811"/>
                  <a:pt x="626269" y="1546003"/>
                  <a:pt x="626269" y="1556195"/>
                </a:cubicBezTo>
                <a:cubicBezTo>
                  <a:pt x="626269" y="1566291"/>
                  <a:pt x="634556" y="1574578"/>
                  <a:pt x="644652" y="1574578"/>
                </a:cubicBezTo>
                <a:close/>
                <a:moveTo>
                  <a:pt x="603695" y="1534001"/>
                </a:moveTo>
                <a:cubicBezTo>
                  <a:pt x="613886" y="1534001"/>
                  <a:pt x="622078" y="1525810"/>
                  <a:pt x="622078" y="1515618"/>
                </a:cubicBezTo>
                <a:cubicBezTo>
                  <a:pt x="622078" y="1505426"/>
                  <a:pt x="613886" y="1497235"/>
                  <a:pt x="603695" y="1497235"/>
                </a:cubicBezTo>
                <a:cubicBezTo>
                  <a:pt x="593598" y="1497235"/>
                  <a:pt x="585311" y="1505426"/>
                  <a:pt x="585311" y="1515618"/>
                </a:cubicBezTo>
                <a:cubicBezTo>
                  <a:pt x="585311" y="1525810"/>
                  <a:pt x="593503" y="1534001"/>
                  <a:pt x="603695" y="1534001"/>
                </a:cubicBezTo>
                <a:close/>
                <a:moveTo>
                  <a:pt x="564833" y="1489520"/>
                </a:moveTo>
                <a:cubicBezTo>
                  <a:pt x="573977" y="1489520"/>
                  <a:pt x="581311" y="1482185"/>
                  <a:pt x="581311" y="1473041"/>
                </a:cubicBezTo>
                <a:cubicBezTo>
                  <a:pt x="581311" y="1463897"/>
                  <a:pt x="573977" y="1456563"/>
                  <a:pt x="564833" y="1456563"/>
                </a:cubicBezTo>
                <a:cubicBezTo>
                  <a:pt x="555689" y="1456563"/>
                  <a:pt x="548354" y="1463897"/>
                  <a:pt x="548354" y="1473041"/>
                </a:cubicBezTo>
                <a:cubicBezTo>
                  <a:pt x="548354" y="1482090"/>
                  <a:pt x="555689" y="1489520"/>
                  <a:pt x="564833" y="1489520"/>
                </a:cubicBezTo>
                <a:close/>
                <a:moveTo>
                  <a:pt x="528257" y="1446657"/>
                </a:moveTo>
                <a:cubicBezTo>
                  <a:pt x="538258" y="1446657"/>
                  <a:pt x="546449" y="1438561"/>
                  <a:pt x="546449" y="1428464"/>
                </a:cubicBezTo>
                <a:cubicBezTo>
                  <a:pt x="546449" y="1418463"/>
                  <a:pt x="538258" y="1410272"/>
                  <a:pt x="528257" y="1410272"/>
                </a:cubicBezTo>
                <a:cubicBezTo>
                  <a:pt x="518255" y="1410272"/>
                  <a:pt x="510064" y="1418368"/>
                  <a:pt x="510064" y="1428464"/>
                </a:cubicBezTo>
                <a:cubicBezTo>
                  <a:pt x="510064" y="1438466"/>
                  <a:pt x="518255" y="1446657"/>
                  <a:pt x="528257" y="1446657"/>
                </a:cubicBezTo>
                <a:close/>
                <a:moveTo>
                  <a:pt x="494157" y="1397794"/>
                </a:moveTo>
                <a:cubicBezTo>
                  <a:pt x="502920" y="1397794"/>
                  <a:pt x="509969" y="1390745"/>
                  <a:pt x="509969" y="1381982"/>
                </a:cubicBezTo>
                <a:cubicBezTo>
                  <a:pt x="509969" y="1373219"/>
                  <a:pt x="502920" y="1366171"/>
                  <a:pt x="494157" y="1366171"/>
                </a:cubicBezTo>
                <a:cubicBezTo>
                  <a:pt x="485394" y="1366171"/>
                  <a:pt x="478346" y="1373219"/>
                  <a:pt x="478346" y="1381982"/>
                </a:cubicBezTo>
                <a:cubicBezTo>
                  <a:pt x="478346" y="1390745"/>
                  <a:pt x="485394" y="1397794"/>
                  <a:pt x="494157" y="1397794"/>
                </a:cubicBezTo>
                <a:close/>
                <a:moveTo>
                  <a:pt x="462439" y="1347692"/>
                </a:moveTo>
                <a:cubicBezTo>
                  <a:pt x="470154" y="1347692"/>
                  <a:pt x="476345" y="1341501"/>
                  <a:pt x="476345" y="1333786"/>
                </a:cubicBezTo>
                <a:cubicBezTo>
                  <a:pt x="476345" y="1326071"/>
                  <a:pt x="470154" y="1319879"/>
                  <a:pt x="462439" y="1319879"/>
                </a:cubicBezTo>
                <a:cubicBezTo>
                  <a:pt x="454819" y="1319879"/>
                  <a:pt x="448532" y="1326071"/>
                  <a:pt x="448532" y="1333786"/>
                </a:cubicBezTo>
                <a:cubicBezTo>
                  <a:pt x="448628" y="1341406"/>
                  <a:pt x="454819" y="1347692"/>
                  <a:pt x="462439" y="1347692"/>
                </a:cubicBezTo>
                <a:close/>
                <a:moveTo>
                  <a:pt x="433483" y="1297877"/>
                </a:moveTo>
                <a:cubicBezTo>
                  <a:pt x="441103" y="1297877"/>
                  <a:pt x="447389" y="1291685"/>
                  <a:pt x="447389" y="1283970"/>
                </a:cubicBezTo>
                <a:cubicBezTo>
                  <a:pt x="447389" y="1276255"/>
                  <a:pt x="441198" y="1270064"/>
                  <a:pt x="433483" y="1270064"/>
                </a:cubicBezTo>
                <a:cubicBezTo>
                  <a:pt x="425768" y="1270064"/>
                  <a:pt x="419576" y="1276255"/>
                  <a:pt x="419576" y="1283970"/>
                </a:cubicBezTo>
                <a:cubicBezTo>
                  <a:pt x="419576" y="1291590"/>
                  <a:pt x="425768" y="1297877"/>
                  <a:pt x="433483" y="1297877"/>
                </a:cubicBezTo>
                <a:close/>
                <a:moveTo>
                  <a:pt x="407099" y="1242536"/>
                </a:moveTo>
                <a:cubicBezTo>
                  <a:pt x="412528" y="1242536"/>
                  <a:pt x="416909" y="1238155"/>
                  <a:pt x="416909" y="1232726"/>
                </a:cubicBezTo>
                <a:cubicBezTo>
                  <a:pt x="416909" y="1227296"/>
                  <a:pt x="412528" y="1222915"/>
                  <a:pt x="407099" y="1222915"/>
                </a:cubicBezTo>
                <a:cubicBezTo>
                  <a:pt x="401669" y="1222915"/>
                  <a:pt x="397288" y="1227296"/>
                  <a:pt x="397288" y="1232726"/>
                </a:cubicBezTo>
                <a:cubicBezTo>
                  <a:pt x="397193" y="1238155"/>
                  <a:pt x="401669" y="1242536"/>
                  <a:pt x="407099" y="1242536"/>
                </a:cubicBezTo>
                <a:close/>
                <a:moveTo>
                  <a:pt x="383381" y="1190816"/>
                </a:moveTo>
                <a:cubicBezTo>
                  <a:pt x="389287" y="1190816"/>
                  <a:pt x="394049" y="1186053"/>
                  <a:pt x="394049" y="1180148"/>
                </a:cubicBezTo>
                <a:cubicBezTo>
                  <a:pt x="394049" y="1174242"/>
                  <a:pt x="389287" y="1169480"/>
                  <a:pt x="383381" y="1169480"/>
                </a:cubicBezTo>
                <a:cubicBezTo>
                  <a:pt x="377476" y="1169480"/>
                  <a:pt x="372713" y="1174242"/>
                  <a:pt x="372713" y="1180148"/>
                </a:cubicBezTo>
                <a:cubicBezTo>
                  <a:pt x="372713" y="1186053"/>
                  <a:pt x="377476" y="1190816"/>
                  <a:pt x="383381" y="1190816"/>
                </a:cubicBezTo>
                <a:close/>
                <a:moveTo>
                  <a:pt x="362617" y="1134428"/>
                </a:moveTo>
                <a:cubicBezTo>
                  <a:pt x="367094" y="1134428"/>
                  <a:pt x="370713" y="1130808"/>
                  <a:pt x="370713" y="1126331"/>
                </a:cubicBezTo>
                <a:cubicBezTo>
                  <a:pt x="370713" y="1121855"/>
                  <a:pt x="367094" y="1118235"/>
                  <a:pt x="362617" y="1118235"/>
                </a:cubicBezTo>
                <a:cubicBezTo>
                  <a:pt x="358140" y="1118235"/>
                  <a:pt x="354521" y="1121855"/>
                  <a:pt x="354521" y="1126331"/>
                </a:cubicBezTo>
                <a:cubicBezTo>
                  <a:pt x="354425" y="1130808"/>
                  <a:pt x="358140" y="1134428"/>
                  <a:pt x="362617" y="1134428"/>
                </a:cubicBezTo>
                <a:close/>
                <a:moveTo>
                  <a:pt x="344615" y="1078135"/>
                </a:moveTo>
                <a:cubicBezTo>
                  <a:pt x="348234" y="1078135"/>
                  <a:pt x="351282" y="1075182"/>
                  <a:pt x="351282" y="1071467"/>
                </a:cubicBezTo>
                <a:cubicBezTo>
                  <a:pt x="351282" y="1067848"/>
                  <a:pt x="348329" y="1064895"/>
                  <a:pt x="344615" y="1064895"/>
                </a:cubicBezTo>
                <a:cubicBezTo>
                  <a:pt x="340995" y="1064895"/>
                  <a:pt x="337947" y="1067848"/>
                  <a:pt x="337947" y="1071467"/>
                </a:cubicBezTo>
                <a:cubicBezTo>
                  <a:pt x="338042" y="1075182"/>
                  <a:pt x="340995" y="1078135"/>
                  <a:pt x="344615" y="1078135"/>
                </a:cubicBezTo>
                <a:close/>
                <a:moveTo>
                  <a:pt x="329565" y="1021271"/>
                </a:moveTo>
                <a:cubicBezTo>
                  <a:pt x="332518" y="1021271"/>
                  <a:pt x="334899" y="1018889"/>
                  <a:pt x="334899" y="1015937"/>
                </a:cubicBezTo>
                <a:cubicBezTo>
                  <a:pt x="334899" y="1012984"/>
                  <a:pt x="332518" y="1010603"/>
                  <a:pt x="329565" y="1010603"/>
                </a:cubicBezTo>
                <a:cubicBezTo>
                  <a:pt x="326612" y="1010603"/>
                  <a:pt x="324231" y="1012984"/>
                  <a:pt x="324231" y="1015937"/>
                </a:cubicBezTo>
                <a:cubicBezTo>
                  <a:pt x="324231" y="1018794"/>
                  <a:pt x="326612" y="1021271"/>
                  <a:pt x="329565" y="1021271"/>
                </a:cubicBezTo>
                <a:close/>
                <a:moveTo>
                  <a:pt x="317468" y="964883"/>
                </a:moveTo>
                <a:cubicBezTo>
                  <a:pt x="320421" y="964883"/>
                  <a:pt x="322802" y="962501"/>
                  <a:pt x="322802" y="959549"/>
                </a:cubicBezTo>
                <a:cubicBezTo>
                  <a:pt x="322802" y="956596"/>
                  <a:pt x="320421" y="954215"/>
                  <a:pt x="317468" y="954215"/>
                </a:cubicBezTo>
                <a:cubicBezTo>
                  <a:pt x="314516" y="954215"/>
                  <a:pt x="312134" y="956596"/>
                  <a:pt x="312134" y="959549"/>
                </a:cubicBezTo>
                <a:cubicBezTo>
                  <a:pt x="312134" y="962501"/>
                  <a:pt x="314516" y="964883"/>
                  <a:pt x="317468" y="964883"/>
                </a:cubicBezTo>
                <a:close/>
                <a:moveTo>
                  <a:pt x="308420" y="910019"/>
                </a:moveTo>
                <a:cubicBezTo>
                  <a:pt x="312515" y="910019"/>
                  <a:pt x="315944" y="906685"/>
                  <a:pt x="315944" y="902494"/>
                </a:cubicBezTo>
                <a:cubicBezTo>
                  <a:pt x="315944" y="898303"/>
                  <a:pt x="312611" y="894969"/>
                  <a:pt x="308420" y="894969"/>
                </a:cubicBezTo>
                <a:cubicBezTo>
                  <a:pt x="304324" y="894969"/>
                  <a:pt x="300895" y="898303"/>
                  <a:pt x="300895" y="902494"/>
                </a:cubicBezTo>
                <a:cubicBezTo>
                  <a:pt x="300895" y="906685"/>
                  <a:pt x="304324" y="910019"/>
                  <a:pt x="308420" y="910019"/>
                </a:cubicBezTo>
                <a:close/>
                <a:moveTo>
                  <a:pt x="302324" y="851249"/>
                </a:moveTo>
                <a:cubicBezTo>
                  <a:pt x="305657" y="851249"/>
                  <a:pt x="308324" y="848582"/>
                  <a:pt x="308324" y="845249"/>
                </a:cubicBezTo>
                <a:cubicBezTo>
                  <a:pt x="308324" y="841915"/>
                  <a:pt x="305657" y="839248"/>
                  <a:pt x="302324" y="839248"/>
                </a:cubicBezTo>
                <a:cubicBezTo>
                  <a:pt x="298990" y="839248"/>
                  <a:pt x="296323" y="841915"/>
                  <a:pt x="296323" y="845249"/>
                </a:cubicBezTo>
                <a:cubicBezTo>
                  <a:pt x="296323" y="848487"/>
                  <a:pt x="298990" y="851249"/>
                  <a:pt x="302324" y="851249"/>
                </a:cubicBezTo>
                <a:close/>
                <a:moveTo>
                  <a:pt x="299276" y="792956"/>
                </a:moveTo>
                <a:cubicBezTo>
                  <a:pt x="302228" y="792956"/>
                  <a:pt x="304610" y="790575"/>
                  <a:pt x="304610" y="787622"/>
                </a:cubicBezTo>
                <a:cubicBezTo>
                  <a:pt x="304610" y="784670"/>
                  <a:pt x="302228" y="782288"/>
                  <a:pt x="299276" y="782288"/>
                </a:cubicBezTo>
                <a:cubicBezTo>
                  <a:pt x="296323" y="782288"/>
                  <a:pt x="293942" y="784670"/>
                  <a:pt x="293942" y="787622"/>
                </a:cubicBezTo>
                <a:cubicBezTo>
                  <a:pt x="293942" y="790575"/>
                  <a:pt x="296323" y="792956"/>
                  <a:pt x="299276" y="792956"/>
                </a:cubicBezTo>
                <a:close/>
                <a:moveTo>
                  <a:pt x="299276" y="735521"/>
                </a:moveTo>
                <a:cubicBezTo>
                  <a:pt x="302324" y="735521"/>
                  <a:pt x="304800" y="733044"/>
                  <a:pt x="304800" y="729996"/>
                </a:cubicBezTo>
                <a:cubicBezTo>
                  <a:pt x="304800" y="726948"/>
                  <a:pt x="302324" y="724472"/>
                  <a:pt x="299276" y="724472"/>
                </a:cubicBezTo>
                <a:cubicBezTo>
                  <a:pt x="296228" y="724472"/>
                  <a:pt x="293751" y="726948"/>
                  <a:pt x="293751" y="729996"/>
                </a:cubicBezTo>
                <a:cubicBezTo>
                  <a:pt x="293751" y="733044"/>
                  <a:pt x="296228" y="735521"/>
                  <a:pt x="299276" y="735521"/>
                </a:cubicBezTo>
                <a:close/>
                <a:moveTo>
                  <a:pt x="302324" y="677132"/>
                </a:moveTo>
                <a:cubicBezTo>
                  <a:pt x="304895" y="677132"/>
                  <a:pt x="306991" y="675037"/>
                  <a:pt x="306991" y="672465"/>
                </a:cubicBezTo>
                <a:cubicBezTo>
                  <a:pt x="306991" y="669893"/>
                  <a:pt x="304895" y="667703"/>
                  <a:pt x="302324" y="667703"/>
                </a:cubicBezTo>
                <a:cubicBezTo>
                  <a:pt x="299752" y="667703"/>
                  <a:pt x="297656" y="669798"/>
                  <a:pt x="297656" y="672465"/>
                </a:cubicBezTo>
                <a:cubicBezTo>
                  <a:pt x="297656" y="675037"/>
                  <a:pt x="299752" y="677132"/>
                  <a:pt x="302324" y="677132"/>
                </a:cubicBezTo>
                <a:close/>
                <a:moveTo>
                  <a:pt x="308420" y="621316"/>
                </a:moveTo>
                <a:cubicBezTo>
                  <a:pt x="311849" y="621316"/>
                  <a:pt x="314611" y="618554"/>
                  <a:pt x="314611" y="615125"/>
                </a:cubicBezTo>
                <a:cubicBezTo>
                  <a:pt x="314611" y="611696"/>
                  <a:pt x="311849" y="608933"/>
                  <a:pt x="308420" y="608933"/>
                </a:cubicBezTo>
                <a:cubicBezTo>
                  <a:pt x="304991" y="608933"/>
                  <a:pt x="302228" y="611696"/>
                  <a:pt x="302228" y="615125"/>
                </a:cubicBezTo>
                <a:cubicBezTo>
                  <a:pt x="302228" y="618458"/>
                  <a:pt x="304991" y="621316"/>
                  <a:pt x="308420" y="621316"/>
                </a:cubicBezTo>
                <a:close/>
                <a:moveTo>
                  <a:pt x="317468" y="563023"/>
                </a:moveTo>
                <a:cubicBezTo>
                  <a:pt x="320231" y="563023"/>
                  <a:pt x="322421" y="560832"/>
                  <a:pt x="322421" y="558070"/>
                </a:cubicBezTo>
                <a:cubicBezTo>
                  <a:pt x="322421" y="555308"/>
                  <a:pt x="320231" y="553117"/>
                  <a:pt x="317468" y="553117"/>
                </a:cubicBezTo>
                <a:cubicBezTo>
                  <a:pt x="314801" y="553117"/>
                  <a:pt x="312515" y="555308"/>
                  <a:pt x="312515" y="558070"/>
                </a:cubicBezTo>
                <a:cubicBezTo>
                  <a:pt x="312611" y="560832"/>
                  <a:pt x="314801" y="563023"/>
                  <a:pt x="317468" y="563023"/>
                </a:cubicBezTo>
                <a:close/>
                <a:moveTo>
                  <a:pt x="329565" y="505016"/>
                </a:moveTo>
                <a:cubicBezTo>
                  <a:pt x="331280" y="505016"/>
                  <a:pt x="332708" y="503587"/>
                  <a:pt x="332708" y="501777"/>
                </a:cubicBezTo>
                <a:cubicBezTo>
                  <a:pt x="332708" y="499967"/>
                  <a:pt x="331280" y="498539"/>
                  <a:pt x="329565" y="498539"/>
                </a:cubicBezTo>
                <a:cubicBezTo>
                  <a:pt x="327755" y="498539"/>
                  <a:pt x="326326" y="499967"/>
                  <a:pt x="326326" y="501777"/>
                </a:cubicBezTo>
                <a:cubicBezTo>
                  <a:pt x="326422" y="503587"/>
                  <a:pt x="327850" y="505016"/>
                  <a:pt x="329565" y="505016"/>
                </a:cubicBezTo>
                <a:close/>
                <a:moveTo>
                  <a:pt x="344615" y="449294"/>
                </a:moveTo>
                <a:cubicBezTo>
                  <a:pt x="346424" y="449294"/>
                  <a:pt x="347853" y="447866"/>
                  <a:pt x="347853" y="446056"/>
                </a:cubicBezTo>
                <a:cubicBezTo>
                  <a:pt x="347853" y="444246"/>
                  <a:pt x="346424" y="442817"/>
                  <a:pt x="344615" y="442817"/>
                </a:cubicBezTo>
                <a:cubicBezTo>
                  <a:pt x="342805" y="442817"/>
                  <a:pt x="341376" y="444246"/>
                  <a:pt x="341376" y="446056"/>
                </a:cubicBezTo>
                <a:cubicBezTo>
                  <a:pt x="341471" y="447866"/>
                  <a:pt x="342900" y="449294"/>
                  <a:pt x="344615" y="449294"/>
                </a:cubicBezTo>
                <a:close/>
                <a:moveTo>
                  <a:pt x="362617" y="394525"/>
                </a:moveTo>
                <a:cubicBezTo>
                  <a:pt x="364426" y="394525"/>
                  <a:pt x="365855" y="393097"/>
                  <a:pt x="365855" y="391287"/>
                </a:cubicBezTo>
                <a:cubicBezTo>
                  <a:pt x="365855" y="389477"/>
                  <a:pt x="364426" y="388049"/>
                  <a:pt x="362617" y="388049"/>
                </a:cubicBezTo>
                <a:cubicBezTo>
                  <a:pt x="360807" y="388049"/>
                  <a:pt x="359378" y="389477"/>
                  <a:pt x="359378" y="391287"/>
                </a:cubicBezTo>
                <a:cubicBezTo>
                  <a:pt x="359378" y="393097"/>
                  <a:pt x="360807" y="394525"/>
                  <a:pt x="362617" y="394525"/>
                </a:cubicBezTo>
                <a:close/>
                <a:moveTo>
                  <a:pt x="383381" y="339090"/>
                </a:moveTo>
                <a:cubicBezTo>
                  <a:pt x="384239" y="339090"/>
                  <a:pt x="384905" y="338423"/>
                  <a:pt x="384905" y="337566"/>
                </a:cubicBezTo>
                <a:cubicBezTo>
                  <a:pt x="384905" y="336709"/>
                  <a:pt x="384239" y="336042"/>
                  <a:pt x="383381" y="336042"/>
                </a:cubicBezTo>
                <a:cubicBezTo>
                  <a:pt x="382524" y="336042"/>
                  <a:pt x="381857" y="336709"/>
                  <a:pt x="381857" y="337566"/>
                </a:cubicBezTo>
                <a:cubicBezTo>
                  <a:pt x="381953" y="338423"/>
                  <a:pt x="382619" y="339090"/>
                  <a:pt x="383381" y="339090"/>
                </a:cubicBezTo>
                <a:close/>
                <a:moveTo>
                  <a:pt x="2456593" y="1209294"/>
                </a:moveTo>
                <a:cubicBezTo>
                  <a:pt x="2457260" y="1209294"/>
                  <a:pt x="2457926" y="1208723"/>
                  <a:pt x="2457926" y="1208056"/>
                </a:cubicBezTo>
                <a:cubicBezTo>
                  <a:pt x="2457926" y="1207389"/>
                  <a:pt x="2457355" y="1206818"/>
                  <a:pt x="2456593" y="1206818"/>
                </a:cubicBezTo>
                <a:cubicBezTo>
                  <a:pt x="2455926" y="1206818"/>
                  <a:pt x="2455355" y="1207389"/>
                  <a:pt x="2455355" y="1208056"/>
                </a:cubicBezTo>
                <a:cubicBezTo>
                  <a:pt x="2455355" y="1208723"/>
                  <a:pt x="2455926" y="1209294"/>
                  <a:pt x="2456593" y="1209294"/>
                </a:cubicBezTo>
                <a:close/>
                <a:moveTo>
                  <a:pt x="2432971" y="1262063"/>
                </a:moveTo>
                <a:cubicBezTo>
                  <a:pt x="2433828" y="1262063"/>
                  <a:pt x="2434495" y="1261396"/>
                  <a:pt x="2434495" y="1260539"/>
                </a:cubicBezTo>
                <a:cubicBezTo>
                  <a:pt x="2434495" y="1259681"/>
                  <a:pt x="2433828" y="1259014"/>
                  <a:pt x="2432971" y="1259014"/>
                </a:cubicBezTo>
                <a:cubicBezTo>
                  <a:pt x="2432114" y="1259014"/>
                  <a:pt x="2431447" y="1259681"/>
                  <a:pt x="2431447" y="1260539"/>
                </a:cubicBezTo>
                <a:cubicBezTo>
                  <a:pt x="2431447" y="1261396"/>
                  <a:pt x="2432114" y="1262063"/>
                  <a:pt x="2432971" y="1262063"/>
                </a:cubicBezTo>
                <a:close/>
                <a:moveTo>
                  <a:pt x="2406587" y="1312736"/>
                </a:moveTo>
                <a:cubicBezTo>
                  <a:pt x="2407063" y="1312736"/>
                  <a:pt x="2407444" y="1312355"/>
                  <a:pt x="2407444" y="1311878"/>
                </a:cubicBezTo>
                <a:cubicBezTo>
                  <a:pt x="2407444" y="1311402"/>
                  <a:pt x="2407063" y="1311021"/>
                  <a:pt x="2406587" y="1311021"/>
                </a:cubicBezTo>
                <a:cubicBezTo>
                  <a:pt x="2406110" y="1311021"/>
                  <a:pt x="2405729" y="1311402"/>
                  <a:pt x="2405729" y="1311878"/>
                </a:cubicBezTo>
                <a:cubicBezTo>
                  <a:pt x="2405729" y="1312355"/>
                  <a:pt x="2406110" y="1312736"/>
                  <a:pt x="2406587" y="1312736"/>
                </a:cubicBezTo>
                <a:close/>
                <a:moveTo>
                  <a:pt x="2377821" y="1367981"/>
                </a:moveTo>
                <a:cubicBezTo>
                  <a:pt x="2381250" y="1367981"/>
                  <a:pt x="2384012" y="1365218"/>
                  <a:pt x="2384012" y="1361789"/>
                </a:cubicBezTo>
                <a:cubicBezTo>
                  <a:pt x="2384012" y="1358360"/>
                  <a:pt x="2381250" y="1355598"/>
                  <a:pt x="2377821" y="1355598"/>
                </a:cubicBezTo>
                <a:cubicBezTo>
                  <a:pt x="2374392" y="1355598"/>
                  <a:pt x="2371630" y="1358360"/>
                  <a:pt x="2371630" y="1361789"/>
                </a:cubicBezTo>
                <a:cubicBezTo>
                  <a:pt x="2371630" y="1365218"/>
                  <a:pt x="2374392" y="1367981"/>
                  <a:pt x="2377821" y="1367981"/>
                </a:cubicBezTo>
                <a:close/>
                <a:moveTo>
                  <a:pt x="2346484" y="1412843"/>
                </a:moveTo>
                <a:cubicBezTo>
                  <a:pt x="2347913" y="1412843"/>
                  <a:pt x="2349056" y="1411700"/>
                  <a:pt x="2349056" y="1410272"/>
                </a:cubicBezTo>
                <a:cubicBezTo>
                  <a:pt x="2349056" y="1408843"/>
                  <a:pt x="2347913" y="1407700"/>
                  <a:pt x="2346484" y="1407700"/>
                </a:cubicBezTo>
                <a:cubicBezTo>
                  <a:pt x="2345055" y="1407700"/>
                  <a:pt x="2343912" y="1408843"/>
                  <a:pt x="2343912" y="1410272"/>
                </a:cubicBezTo>
                <a:cubicBezTo>
                  <a:pt x="2343912" y="1411700"/>
                  <a:pt x="2345055" y="1412843"/>
                  <a:pt x="2346484" y="1412843"/>
                </a:cubicBezTo>
                <a:close/>
                <a:moveTo>
                  <a:pt x="2312861" y="1468184"/>
                </a:moveTo>
                <a:cubicBezTo>
                  <a:pt x="2318957" y="1468184"/>
                  <a:pt x="2324005" y="1463231"/>
                  <a:pt x="2324005" y="1457039"/>
                </a:cubicBezTo>
                <a:cubicBezTo>
                  <a:pt x="2324005" y="1450848"/>
                  <a:pt x="2319052" y="1445895"/>
                  <a:pt x="2312861" y="1445895"/>
                </a:cubicBezTo>
                <a:cubicBezTo>
                  <a:pt x="2306765" y="1445895"/>
                  <a:pt x="2301716" y="1450848"/>
                  <a:pt x="2301716" y="1457039"/>
                </a:cubicBezTo>
                <a:cubicBezTo>
                  <a:pt x="2301716" y="1463231"/>
                  <a:pt x="2306669" y="1468184"/>
                  <a:pt x="2312861" y="1468184"/>
                </a:cubicBezTo>
                <a:close/>
                <a:moveTo>
                  <a:pt x="2276856" y="1511141"/>
                </a:moveTo>
                <a:cubicBezTo>
                  <a:pt x="2281809" y="1511141"/>
                  <a:pt x="2285810" y="1507141"/>
                  <a:pt x="2285810" y="1502188"/>
                </a:cubicBezTo>
                <a:cubicBezTo>
                  <a:pt x="2285810" y="1497235"/>
                  <a:pt x="2281809" y="1493234"/>
                  <a:pt x="2276856" y="1493234"/>
                </a:cubicBezTo>
                <a:cubicBezTo>
                  <a:pt x="2271903" y="1493234"/>
                  <a:pt x="2267903" y="1497235"/>
                  <a:pt x="2267903" y="1502188"/>
                </a:cubicBezTo>
                <a:cubicBezTo>
                  <a:pt x="2267903" y="1507141"/>
                  <a:pt x="2271903" y="1511141"/>
                  <a:pt x="2276856" y="1511141"/>
                </a:cubicBezTo>
                <a:close/>
                <a:moveTo>
                  <a:pt x="2238756" y="1557147"/>
                </a:moveTo>
                <a:cubicBezTo>
                  <a:pt x="2245233" y="1557147"/>
                  <a:pt x="2250472" y="1551908"/>
                  <a:pt x="2250472" y="1545336"/>
                </a:cubicBezTo>
                <a:cubicBezTo>
                  <a:pt x="2250472" y="1538859"/>
                  <a:pt x="2245233" y="1533620"/>
                  <a:pt x="2238756" y="1533620"/>
                </a:cubicBezTo>
                <a:cubicBezTo>
                  <a:pt x="2232279" y="1533620"/>
                  <a:pt x="2227040" y="1538859"/>
                  <a:pt x="2227040" y="1545336"/>
                </a:cubicBezTo>
                <a:cubicBezTo>
                  <a:pt x="2226945" y="1551908"/>
                  <a:pt x="2232279" y="1557147"/>
                  <a:pt x="2238756" y="1557147"/>
                </a:cubicBezTo>
                <a:close/>
                <a:moveTo>
                  <a:pt x="2198465" y="1598676"/>
                </a:moveTo>
                <a:cubicBezTo>
                  <a:pt x="2205038" y="1598676"/>
                  <a:pt x="2210467" y="1593342"/>
                  <a:pt x="2210467" y="1586675"/>
                </a:cubicBezTo>
                <a:cubicBezTo>
                  <a:pt x="2210467" y="1580102"/>
                  <a:pt x="2205133" y="1574673"/>
                  <a:pt x="2198465" y="1574673"/>
                </a:cubicBezTo>
                <a:cubicBezTo>
                  <a:pt x="2191798" y="1574673"/>
                  <a:pt x="2186464" y="1580007"/>
                  <a:pt x="2186464" y="1586675"/>
                </a:cubicBezTo>
                <a:cubicBezTo>
                  <a:pt x="2186464" y="1593247"/>
                  <a:pt x="2191893" y="1598676"/>
                  <a:pt x="2198465" y="1598676"/>
                </a:cubicBezTo>
                <a:close/>
                <a:moveTo>
                  <a:pt x="2156270" y="1639729"/>
                </a:moveTo>
                <a:cubicBezTo>
                  <a:pt x="2163890" y="1639729"/>
                  <a:pt x="2170176" y="1633538"/>
                  <a:pt x="2170176" y="1625822"/>
                </a:cubicBezTo>
                <a:cubicBezTo>
                  <a:pt x="2170176" y="1618107"/>
                  <a:pt x="2163985" y="1611916"/>
                  <a:pt x="2156270" y="1611916"/>
                </a:cubicBezTo>
                <a:cubicBezTo>
                  <a:pt x="2148554" y="1611916"/>
                  <a:pt x="2142363" y="1618107"/>
                  <a:pt x="2142363" y="1625822"/>
                </a:cubicBezTo>
                <a:cubicBezTo>
                  <a:pt x="2142363" y="1633538"/>
                  <a:pt x="2148554" y="1639729"/>
                  <a:pt x="2156270" y="1639729"/>
                </a:cubicBezTo>
                <a:close/>
                <a:moveTo>
                  <a:pt x="2112074" y="1674876"/>
                </a:moveTo>
                <a:cubicBezTo>
                  <a:pt x="2118646" y="1674876"/>
                  <a:pt x="2124075" y="1669542"/>
                  <a:pt x="2124075" y="1662875"/>
                </a:cubicBezTo>
                <a:cubicBezTo>
                  <a:pt x="2124075" y="1656302"/>
                  <a:pt x="2118741" y="1650873"/>
                  <a:pt x="2112074" y="1650873"/>
                </a:cubicBezTo>
                <a:cubicBezTo>
                  <a:pt x="2105406" y="1650873"/>
                  <a:pt x="2100072" y="1656207"/>
                  <a:pt x="2100072" y="1662875"/>
                </a:cubicBezTo>
                <a:cubicBezTo>
                  <a:pt x="2100072" y="1669542"/>
                  <a:pt x="2105406" y="1674876"/>
                  <a:pt x="2112074" y="1674876"/>
                </a:cubicBezTo>
                <a:close/>
                <a:moveTo>
                  <a:pt x="2066068" y="1715262"/>
                </a:moveTo>
                <a:cubicBezTo>
                  <a:pt x="2075783" y="1715262"/>
                  <a:pt x="2083594" y="1707452"/>
                  <a:pt x="2083594" y="1697736"/>
                </a:cubicBezTo>
                <a:cubicBezTo>
                  <a:pt x="2083594" y="1688021"/>
                  <a:pt x="2075783" y="1680210"/>
                  <a:pt x="2066068" y="1680210"/>
                </a:cubicBezTo>
                <a:cubicBezTo>
                  <a:pt x="2056352" y="1680210"/>
                  <a:pt x="2048542" y="1688021"/>
                  <a:pt x="2048542" y="1697736"/>
                </a:cubicBezTo>
                <a:cubicBezTo>
                  <a:pt x="2048542" y="1707452"/>
                  <a:pt x="2056448" y="1715262"/>
                  <a:pt x="2066068" y="1715262"/>
                </a:cubicBezTo>
                <a:close/>
                <a:moveTo>
                  <a:pt x="2018443" y="1744980"/>
                </a:moveTo>
                <a:cubicBezTo>
                  <a:pt x="2026634" y="1744980"/>
                  <a:pt x="2033207" y="1738408"/>
                  <a:pt x="2033207" y="1730216"/>
                </a:cubicBezTo>
                <a:cubicBezTo>
                  <a:pt x="2033207" y="1722025"/>
                  <a:pt x="2026634" y="1715453"/>
                  <a:pt x="2018443" y="1715453"/>
                </a:cubicBezTo>
                <a:cubicBezTo>
                  <a:pt x="2010251" y="1715453"/>
                  <a:pt x="2003679" y="1722025"/>
                  <a:pt x="2003679" y="1730216"/>
                </a:cubicBezTo>
                <a:cubicBezTo>
                  <a:pt x="2003679" y="1738408"/>
                  <a:pt x="2010251" y="1744980"/>
                  <a:pt x="2018443" y="1744980"/>
                </a:cubicBezTo>
                <a:close/>
                <a:moveTo>
                  <a:pt x="1969199" y="1777365"/>
                </a:moveTo>
                <a:cubicBezTo>
                  <a:pt x="1978628" y="1777365"/>
                  <a:pt x="1986343" y="1769745"/>
                  <a:pt x="1986343" y="1760315"/>
                </a:cubicBezTo>
                <a:cubicBezTo>
                  <a:pt x="1986343" y="1750886"/>
                  <a:pt x="1978724" y="1743266"/>
                  <a:pt x="1969199" y="1743266"/>
                </a:cubicBezTo>
                <a:cubicBezTo>
                  <a:pt x="1959769" y="1743266"/>
                  <a:pt x="1952149" y="1750886"/>
                  <a:pt x="1952149" y="1760315"/>
                </a:cubicBezTo>
                <a:cubicBezTo>
                  <a:pt x="1952149" y="1769745"/>
                  <a:pt x="1959769" y="1777365"/>
                  <a:pt x="1969199" y="1777365"/>
                </a:cubicBezTo>
                <a:close/>
                <a:moveTo>
                  <a:pt x="1918621" y="1804511"/>
                </a:moveTo>
                <a:cubicBezTo>
                  <a:pt x="1927860" y="1804511"/>
                  <a:pt x="1935289" y="1796987"/>
                  <a:pt x="1935289" y="1787843"/>
                </a:cubicBezTo>
                <a:cubicBezTo>
                  <a:pt x="1935289" y="1778699"/>
                  <a:pt x="1927860" y="1771174"/>
                  <a:pt x="1918621" y="1771174"/>
                </a:cubicBezTo>
                <a:cubicBezTo>
                  <a:pt x="1909382" y="1771174"/>
                  <a:pt x="1901952" y="1778603"/>
                  <a:pt x="1901952" y="1787843"/>
                </a:cubicBezTo>
                <a:cubicBezTo>
                  <a:pt x="1901952" y="1797082"/>
                  <a:pt x="1909382" y="1804511"/>
                  <a:pt x="1918621" y="1804511"/>
                </a:cubicBezTo>
                <a:close/>
                <a:moveTo>
                  <a:pt x="1866614" y="1829943"/>
                </a:moveTo>
                <a:cubicBezTo>
                  <a:pt x="1876044" y="1829943"/>
                  <a:pt x="1883664" y="1822323"/>
                  <a:pt x="1883664" y="1812893"/>
                </a:cubicBezTo>
                <a:cubicBezTo>
                  <a:pt x="1883664" y="1803464"/>
                  <a:pt x="1876044" y="1795748"/>
                  <a:pt x="1866614" y="1795748"/>
                </a:cubicBezTo>
                <a:cubicBezTo>
                  <a:pt x="1857185" y="1795748"/>
                  <a:pt x="1849564" y="1803368"/>
                  <a:pt x="1849564" y="1812893"/>
                </a:cubicBezTo>
                <a:cubicBezTo>
                  <a:pt x="1849564" y="1822418"/>
                  <a:pt x="1857185" y="1829943"/>
                  <a:pt x="1866614" y="1829943"/>
                </a:cubicBezTo>
                <a:close/>
                <a:moveTo>
                  <a:pt x="1813560" y="1853660"/>
                </a:moveTo>
                <a:cubicBezTo>
                  <a:pt x="1823752" y="1853660"/>
                  <a:pt x="1831943" y="1845469"/>
                  <a:pt x="1831943" y="1835277"/>
                </a:cubicBezTo>
                <a:cubicBezTo>
                  <a:pt x="1831943" y="1825085"/>
                  <a:pt x="1823752" y="1816894"/>
                  <a:pt x="1813560" y="1816894"/>
                </a:cubicBezTo>
                <a:cubicBezTo>
                  <a:pt x="1803368" y="1816894"/>
                  <a:pt x="1795177" y="1825085"/>
                  <a:pt x="1795177" y="1835277"/>
                </a:cubicBezTo>
                <a:cubicBezTo>
                  <a:pt x="1795177" y="1845469"/>
                  <a:pt x="1803368" y="1853660"/>
                  <a:pt x="1813560" y="1853660"/>
                </a:cubicBezTo>
                <a:close/>
                <a:moveTo>
                  <a:pt x="1759363" y="1874234"/>
                </a:moveTo>
                <a:cubicBezTo>
                  <a:pt x="1770031" y="1874234"/>
                  <a:pt x="1778603" y="1865662"/>
                  <a:pt x="1778603" y="1854994"/>
                </a:cubicBezTo>
                <a:cubicBezTo>
                  <a:pt x="1778603" y="1844326"/>
                  <a:pt x="1770031" y="1835753"/>
                  <a:pt x="1759363" y="1835753"/>
                </a:cubicBezTo>
                <a:cubicBezTo>
                  <a:pt x="1748695" y="1835753"/>
                  <a:pt x="1740122" y="1844326"/>
                  <a:pt x="1740122" y="1854994"/>
                </a:cubicBezTo>
                <a:cubicBezTo>
                  <a:pt x="1740122" y="1865662"/>
                  <a:pt x="1748695" y="1874234"/>
                  <a:pt x="1759363" y="1874234"/>
                </a:cubicBezTo>
                <a:close/>
                <a:moveTo>
                  <a:pt x="1704213" y="1892332"/>
                </a:moveTo>
                <a:cubicBezTo>
                  <a:pt x="1715453" y="1892332"/>
                  <a:pt x="1724501" y="1883283"/>
                  <a:pt x="1724501" y="1872043"/>
                </a:cubicBezTo>
                <a:cubicBezTo>
                  <a:pt x="1724501" y="1860804"/>
                  <a:pt x="1715357" y="1851755"/>
                  <a:pt x="1704213" y="1851755"/>
                </a:cubicBezTo>
                <a:cubicBezTo>
                  <a:pt x="1692974" y="1851755"/>
                  <a:pt x="1683925" y="1860804"/>
                  <a:pt x="1683925" y="1872043"/>
                </a:cubicBezTo>
                <a:cubicBezTo>
                  <a:pt x="1683925" y="1883188"/>
                  <a:pt x="1693069" y="1892332"/>
                  <a:pt x="1704213" y="1892332"/>
                </a:cubicBezTo>
                <a:close/>
                <a:moveTo>
                  <a:pt x="1648397" y="1906714"/>
                </a:moveTo>
                <a:cubicBezTo>
                  <a:pt x="1659731" y="1906714"/>
                  <a:pt x="1668971" y="1897571"/>
                  <a:pt x="1668971" y="1886236"/>
                </a:cubicBezTo>
                <a:cubicBezTo>
                  <a:pt x="1668971" y="1874901"/>
                  <a:pt x="1659827" y="1865662"/>
                  <a:pt x="1648397" y="1865662"/>
                </a:cubicBezTo>
                <a:cubicBezTo>
                  <a:pt x="1637062" y="1865662"/>
                  <a:pt x="1627918" y="1874806"/>
                  <a:pt x="1627918" y="1886236"/>
                </a:cubicBezTo>
                <a:cubicBezTo>
                  <a:pt x="1627918" y="1897666"/>
                  <a:pt x="1637062" y="1906714"/>
                  <a:pt x="1648397" y="1906714"/>
                </a:cubicBezTo>
                <a:close/>
                <a:moveTo>
                  <a:pt x="1591913" y="1916239"/>
                </a:moveTo>
                <a:cubicBezTo>
                  <a:pt x="1602200" y="1916239"/>
                  <a:pt x="1610487" y="1907953"/>
                  <a:pt x="1610487" y="1897666"/>
                </a:cubicBezTo>
                <a:cubicBezTo>
                  <a:pt x="1610487" y="1887379"/>
                  <a:pt x="1602200" y="1879092"/>
                  <a:pt x="1591913" y="1879092"/>
                </a:cubicBezTo>
                <a:cubicBezTo>
                  <a:pt x="1581626" y="1879092"/>
                  <a:pt x="1573339" y="1887379"/>
                  <a:pt x="1573339" y="1897666"/>
                </a:cubicBezTo>
                <a:cubicBezTo>
                  <a:pt x="1573244" y="1907953"/>
                  <a:pt x="1581626" y="1916239"/>
                  <a:pt x="1591913" y="1916239"/>
                </a:cubicBezTo>
                <a:close/>
                <a:moveTo>
                  <a:pt x="1534859" y="1925098"/>
                </a:moveTo>
                <a:cubicBezTo>
                  <a:pt x="1545241" y="1925098"/>
                  <a:pt x="1553623" y="1916716"/>
                  <a:pt x="1553623" y="1906238"/>
                </a:cubicBezTo>
                <a:cubicBezTo>
                  <a:pt x="1553623" y="1895856"/>
                  <a:pt x="1545241" y="1887474"/>
                  <a:pt x="1534859" y="1887474"/>
                </a:cubicBezTo>
                <a:cubicBezTo>
                  <a:pt x="1524476" y="1887474"/>
                  <a:pt x="1516094" y="1895856"/>
                  <a:pt x="1516094" y="1906238"/>
                </a:cubicBezTo>
                <a:cubicBezTo>
                  <a:pt x="1515999" y="1916621"/>
                  <a:pt x="1524476" y="1925098"/>
                  <a:pt x="1534859" y="1925098"/>
                </a:cubicBezTo>
                <a:close/>
                <a:moveTo>
                  <a:pt x="1477518" y="1931194"/>
                </a:moveTo>
                <a:cubicBezTo>
                  <a:pt x="1488186" y="1931194"/>
                  <a:pt x="1496759" y="1922621"/>
                  <a:pt x="1496759" y="1911953"/>
                </a:cubicBezTo>
                <a:cubicBezTo>
                  <a:pt x="1496759" y="1901285"/>
                  <a:pt x="1488186" y="1892713"/>
                  <a:pt x="1477518" y="1892713"/>
                </a:cubicBezTo>
                <a:cubicBezTo>
                  <a:pt x="1466850" y="1892713"/>
                  <a:pt x="1458278" y="1901381"/>
                  <a:pt x="1458278" y="1911953"/>
                </a:cubicBezTo>
                <a:cubicBezTo>
                  <a:pt x="1458278" y="1922526"/>
                  <a:pt x="1466850" y="1931194"/>
                  <a:pt x="1477518" y="1931194"/>
                </a:cubicBezTo>
                <a:close/>
                <a:moveTo>
                  <a:pt x="1419892" y="1933194"/>
                </a:moveTo>
                <a:cubicBezTo>
                  <a:pt x="1430084" y="1933194"/>
                  <a:pt x="1438275" y="1925003"/>
                  <a:pt x="1438275" y="1914811"/>
                </a:cubicBezTo>
                <a:cubicBezTo>
                  <a:pt x="1438275" y="1904619"/>
                  <a:pt x="1430084" y="1896428"/>
                  <a:pt x="1419892" y="1896428"/>
                </a:cubicBezTo>
                <a:cubicBezTo>
                  <a:pt x="1409700" y="1896428"/>
                  <a:pt x="1401509" y="1904619"/>
                  <a:pt x="1401509" y="1914811"/>
                </a:cubicBezTo>
                <a:cubicBezTo>
                  <a:pt x="1401509" y="1925003"/>
                  <a:pt x="1409700" y="1933194"/>
                  <a:pt x="1419892" y="1933194"/>
                </a:cubicBezTo>
                <a:close/>
                <a:moveTo>
                  <a:pt x="1362266" y="1935194"/>
                </a:moveTo>
                <a:cubicBezTo>
                  <a:pt x="1373505" y="1935194"/>
                  <a:pt x="1382554" y="1926146"/>
                  <a:pt x="1382554" y="1914906"/>
                </a:cubicBezTo>
                <a:cubicBezTo>
                  <a:pt x="1382554" y="1903667"/>
                  <a:pt x="1373505" y="1894618"/>
                  <a:pt x="1362266" y="1894618"/>
                </a:cubicBezTo>
                <a:cubicBezTo>
                  <a:pt x="1351026" y="1894618"/>
                  <a:pt x="1341977" y="1903667"/>
                  <a:pt x="1341977" y="1914906"/>
                </a:cubicBezTo>
                <a:cubicBezTo>
                  <a:pt x="1341882" y="1926050"/>
                  <a:pt x="1351026" y="1935194"/>
                  <a:pt x="1362266" y="1935194"/>
                </a:cubicBezTo>
                <a:close/>
                <a:moveTo>
                  <a:pt x="1304639" y="1930813"/>
                </a:moveTo>
                <a:cubicBezTo>
                  <a:pt x="1315022" y="1930813"/>
                  <a:pt x="1323404" y="1922431"/>
                  <a:pt x="1323404" y="1912049"/>
                </a:cubicBezTo>
                <a:cubicBezTo>
                  <a:pt x="1323404" y="1901666"/>
                  <a:pt x="1315022" y="1893284"/>
                  <a:pt x="1304639" y="1893284"/>
                </a:cubicBezTo>
                <a:cubicBezTo>
                  <a:pt x="1294257" y="1893284"/>
                  <a:pt x="1285875" y="1901666"/>
                  <a:pt x="1285875" y="1912049"/>
                </a:cubicBezTo>
                <a:cubicBezTo>
                  <a:pt x="1285780" y="1922336"/>
                  <a:pt x="1294257" y="1930813"/>
                  <a:pt x="1304639" y="1930813"/>
                </a:cubicBezTo>
                <a:close/>
                <a:moveTo>
                  <a:pt x="1247299" y="1925098"/>
                </a:moveTo>
                <a:cubicBezTo>
                  <a:pt x="1257681" y="1925098"/>
                  <a:pt x="1266063" y="1916716"/>
                  <a:pt x="1266063" y="1906238"/>
                </a:cubicBezTo>
                <a:cubicBezTo>
                  <a:pt x="1266063" y="1895856"/>
                  <a:pt x="1257681" y="1887474"/>
                  <a:pt x="1247299" y="1887474"/>
                </a:cubicBezTo>
                <a:cubicBezTo>
                  <a:pt x="1236917" y="1887474"/>
                  <a:pt x="1228439" y="1895856"/>
                  <a:pt x="1228439" y="1906238"/>
                </a:cubicBezTo>
                <a:cubicBezTo>
                  <a:pt x="1228439" y="1916621"/>
                  <a:pt x="1236917" y="1925098"/>
                  <a:pt x="1247299" y="1925098"/>
                </a:cubicBezTo>
                <a:close/>
                <a:moveTo>
                  <a:pt x="1190244" y="1916049"/>
                </a:moveTo>
                <a:cubicBezTo>
                  <a:pt x="1200436" y="1916049"/>
                  <a:pt x="1208627" y="1907762"/>
                  <a:pt x="1208627" y="1897666"/>
                </a:cubicBezTo>
                <a:cubicBezTo>
                  <a:pt x="1208627" y="1887474"/>
                  <a:pt x="1200341" y="1879283"/>
                  <a:pt x="1190244" y="1879283"/>
                </a:cubicBezTo>
                <a:cubicBezTo>
                  <a:pt x="1180148" y="1879283"/>
                  <a:pt x="1171861" y="1887474"/>
                  <a:pt x="1171861" y="1897666"/>
                </a:cubicBezTo>
                <a:cubicBezTo>
                  <a:pt x="1171861" y="1907762"/>
                  <a:pt x="1180052" y="1916049"/>
                  <a:pt x="1190244" y="1916049"/>
                </a:cubicBezTo>
                <a:close/>
                <a:moveTo>
                  <a:pt x="1133761" y="1906143"/>
                </a:moveTo>
                <a:cubicBezTo>
                  <a:pt x="1144715" y="1906143"/>
                  <a:pt x="1153668" y="1897285"/>
                  <a:pt x="1153668" y="1886236"/>
                </a:cubicBezTo>
                <a:cubicBezTo>
                  <a:pt x="1153668" y="1875282"/>
                  <a:pt x="1144810" y="1866329"/>
                  <a:pt x="1133761" y="1866329"/>
                </a:cubicBezTo>
                <a:cubicBezTo>
                  <a:pt x="1122807" y="1866329"/>
                  <a:pt x="1113854" y="1875282"/>
                  <a:pt x="1113854" y="1886236"/>
                </a:cubicBezTo>
                <a:cubicBezTo>
                  <a:pt x="1113854" y="1897189"/>
                  <a:pt x="1122807" y="1906143"/>
                  <a:pt x="1133761" y="1906143"/>
                </a:cubicBezTo>
                <a:close/>
                <a:moveTo>
                  <a:pt x="1077849" y="1891665"/>
                </a:moveTo>
                <a:cubicBezTo>
                  <a:pt x="1088708" y="1891665"/>
                  <a:pt x="1097471" y="1882902"/>
                  <a:pt x="1097471" y="1871948"/>
                </a:cubicBezTo>
                <a:cubicBezTo>
                  <a:pt x="1097471" y="1861090"/>
                  <a:pt x="1088708" y="1852232"/>
                  <a:pt x="1077849" y="1852232"/>
                </a:cubicBezTo>
                <a:cubicBezTo>
                  <a:pt x="1066991" y="1852232"/>
                  <a:pt x="1058228" y="1860995"/>
                  <a:pt x="1058228" y="1871948"/>
                </a:cubicBezTo>
                <a:cubicBezTo>
                  <a:pt x="1058228" y="1882902"/>
                  <a:pt x="1066991" y="1891665"/>
                  <a:pt x="1077849" y="1891665"/>
                </a:cubicBezTo>
                <a:close/>
                <a:moveTo>
                  <a:pt x="1022795" y="1875282"/>
                </a:moveTo>
                <a:cubicBezTo>
                  <a:pt x="1034034" y="1875282"/>
                  <a:pt x="1043083" y="1866138"/>
                  <a:pt x="1043083" y="1854994"/>
                </a:cubicBezTo>
                <a:cubicBezTo>
                  <a:pt x="1043083" y="1843754"/>
                  <a:pt x="1033939" y="1834706"/>
                  <a:pt x="1022795" y="1834706"/>
                </a:cubicBezTo>
                <a:cubicBezTo>
                  <a:pt x="1011555" y="1834706"/>
                  <a:pt x="1002506" y="1843850"/>
                  <a:pt x="1002506" y="1854994"/>
                </a:cubicBezTo>
                <a:cubicBezTo>
                  <a:pt x="1002411" y="1866233"/>
                  <a:pt x="1011555" y="1875282"/>
                  <a:pt x="1022795" y="1875282"/>
                </a:cubicBezTo>
                <a:close/>
                <a:moveTo>
                  <a:pt x="968597" y="1855565"/>
                </a:moveTo>
                <a:cubicBezTo>
                  <a:pt x="979837" y="1855565"/>
                  <a:pt x="988886" y="1846517"/>
                  <a:pt x="988886" y="1835277"/>
                </a:cubicBezTo>
                <a:cubicBezTo>
                  <a:pt x="988886" y="1824038"/>
                  <a:pt x="979837" y="1814989"/>
                  <a:pt x="968597" y="1814989"/>
                </a:cubicBezTo>
                <a:cubicBezTo>
                  <a:pt x="957358" y="1814989"/>
                  <a:pt x="948309" y="1824133"/>
                  <a:pt x="948309" y="1835277"/>
                </a:cubicBezTo>
                <a:cubicBezTo>
                  <a:pt x="948214" y="1846517"/>
                  <a:pt x="957358" y="1855565"/>
                  <a:pt x="968597" y="1855565"/>
                </a:cubicBezTo>
                <a:close/>
                <a:moveTo>
                  <a:pt x="915448" y="1833658"/>
                </a:moveTo>
                <a:cubicBezTo>
                  <a:pt x="926878" y="1833658"/>
                  <a:pt x="936212" y="1824323"/>
                  <a:pt x="936212" y="1812893"/>
                </a:cubicBezTo>
                <a:cubicBezTo>
                  <a:pt x="936212" y="1801463"/>
                  <a:pt x="926973" y="1792129"/>
                  <a:pt x="915448" y="1792129"/>
                </a:cubicBezTo>
                <a:cubicBezTo>
                  <a:pt x="904018" y="1792129"/>
                  <a:pt x="894683" y="1801368"/>
                  <a:pt x="894683" y="1812893"/>
                </a:cubicBezTo>
                <a:cubicBezTo>
                  <a:pt x="894683" y="1824418"/>
                  <a:pt x="904018" y="1833658"/>
                  <a:pt x="915448" y="1833658"/>
                </a:cubicBezTo>
                <a:close/>
                <a:moveTo>
                  <a:pt x="863537" y="1807559"/>
                </a:moveTo>
                <a:cubicBezTo>
                  <a:pt x="874395" y="1807559"/>
                  <a:pt x="883158" y="1798796"/>
                  <a:pt x="883158" y="1787843"/>
                </a:cubicBezTo>
                <a:cubicBezTo>
                  <a:pt x="883158" y="1776984"/>
                  <a:pt x="874395" y="1768221"/>
                  <a:pt x="863537" y="1768221"/>
                </a:cubicBezTo>
                <a:cubicBezTo>
                  <a:pt x="852678" y="1768221"/>
                  <a:pt x="843915" y="1776984"/>
                  <a:pt x="843915" y="1787843"/>
                </a:cubicBezTo>
                <a:cubicBezTo>
                  <a:pt x="843820" y="1798701"/>
                  <a:pt x="852583" y="1807559"/>
                  <a:pt x="863537" y="1807559"/>
                </a:cubicBezTo>
                <a:close/>
                <a:moveTo>
                  <a:pt x="812863" y="1781080"/>
                </a:moveTo>
                <a:cubicBezTo>
                  <a:pt x="824294" y="1781080"/>
                  <a:pt x="833628" y="1771745"/>
                  <a:pt x="833628" y="1760315"/>
                </a:cubicBezTo>
                <a:cubicBezTo>
                  <a:pt x="833628" y="1748885"/>
                  <a:pt x="824389" y="1739551"/>
                  <a:pt x="812863" y="1739551"/>
                </a:cubicBezTo>
                <a:cubicBezTo>
                  <a:pt x="801434" y="1739551"/>
                  <a:pt x="792099" y="1748790"/>
                  <a:pt x="792099" y="1760315"/>
                </a:cubicBezTo>
                <a:cubicBezTo>
                  <a:pt x="792099" y="1771745"/>
                  <a:pt x="801434" y="1781080"/>
                  <a:pt x="812863" y="1781080"/>
                </a:cubicBezTo>
                <a:close/>
                <a:moveTo>
                  <a:pt x="763619" y="1751171"/>
                </a:moveTo>
                <a:cubicBezTo>
                  <a:pt x="775145" y="1751171"/>
                  <a:pt x="784574" y="1741742"/>
                  <a:pt x="784574" y="1730216"/>
                </a:cubicBezTo>
                <a:cubicBezTo>
                  <a:pt x="784574" y="1718691"/>
                  <a:pt x="775240" y="1709261"/>
                  <a:pt x="763619" y="1709261"/>
                </a:cubicBezTo>
                <a:cubicBezTo>
                  <a:pt x="752094" y="1709261"/>
                  <a:pt x="742664" y="1718691"/>
                  <a:pt x="742664" y="1730216"/>
                </a:cubicBezTo>
                <a:cubicBezTo>
                  <a:pt x="742664" y="1741837"/>
                  <a:pt x="752094" y="1751171"/>
                  <a:pt x="763619" y="1751171"/>
                </a:cubicBezTo>
                <a:close/>
                <a:moveTo>
                  <a:pt x="715994" y="1717453"/>
                </a:moveTo>
                <a:cubicBezTo>
                  <a:pt x="726853" y="1717453"/>
                  <a:pt x="735711" y="1708690"/>
                  <a:pt x="735711" y="1697736"/>
                </a:cubicBezTo>
                <a:cubicBezTo>
                  <a:pt x="735711" y="1686878"/>
                  <a:pt x="726853" y="1678114"/>
                  <a:pt x="715994" y="1678114"/>
                </a:cubicBezTo>
                <a:cubicBezTo>
                  <a:pt x="705136" y="1678114"/>
                  <a:pt x="696373" y="1686878"/>
                  <a:pt x="696373" y="1697736"/>
                </a:cubicBezTo>
                <a:cubicBezTo>
                  <a:pt x="696373" y="1708595"/>
                  <a:pt x="705136" y="1717453"/>
                  <a:pt x="715994" y="1717453"/>
                </a:cubicBezTo>
                <a:close/>
                <a:moveTo>
                  <a:pt x="670084" y="1681925"/>
                </a:moveTo>
                <a:cubicBezTo>
                  <a:pt x="680561" y="1681925"/>
                  <a:pt x="689134" y="1673447"/>
                  <a:pt x="689134" y="1662875"/>
                </a:cubicBezTo>
                <a:cubicBezTo>
                  <a:pt x="689134" y="1652397"/>
                  <a:pt x="680657" y="1643825"/>
                  <a:pt x="670084" y="1643825"/>
                </a:cubicBezTo>
                <a:cubicBezTo>
                  <a:pt x="659606" y="1643825"/>
                  <a:pt x="651034" y="1652397"/>
                  <a:pt x="651034" y="1662875"/>
                </a:cubicBezTo>
                <a:cubicBezTo>
                  <a:pt x="651034" y="1673447"/>
                  <a:pt x="659511" y="1681925"/>
                  <a:pt x="670084" y="1681925"/>
                </a:cubicBezTo>
                <a:close/>
                <a:moveTo>
                  <a:pt x="625888" y="1645539"/>
                </a:moveTo>
                <a:cubicBezTo>
                  <a:pt x="636746" y="1645539"/>
                  <a:pt x="645605" y="1636776"/>
                  <a:pt x="645605" y="1625918"/>
                </a:cubicBezTo>
                <a:cubicBezTo>
                  <a:pt x="645605" y="1615059"/>
                  <a:pt x="636746" y="1606296"/>
                  <a:pt x="625888" y="1606296"/>
                </a:cubicBezTo>
                <a:cubicBezTo>
                  <a:pt x="615029" y="1606296"/>
                  <a:pt x="606266" y="1615059"/>
                  <a:pt x="606266" y="1625918"/>
                </a:cubicBezTo>
                <a:cubicBezTo>
                  <a:pt x="606171" y="1636776"/>
                  <a:pt x="615029" y="1645539"/>
                  <a:pt x="625888" y="1645539"/>
                </a:cubicBezTo>
                <a:close/>
                <a:moveTo>
                  <a:pt x="583597" y="1604867"/>
                </a:moveTo>
                <a:cubicBezTo>
                  <a:pt x="593598" y="1604867"/>
                  <a:pt x="601790" y="1596771"/>
                  <a:pt x="601790" y="1586675"/>
                </a:cubicBezTo>
                <a:cubicBezTo>
                  <a:pt x="601790" y="1576673"/>
                  <a:pt x="593693" y="1568482"/>
                  <a:pt x="583597" y="1568482"/>
                </a:cubicBezTo>
                <a:cubicBezTo>
                  <a:pt x="573596" y="1568482"/>
                  <a:pt x="565404" y="1576578"/>
                  <a:pt x="565404" y="1586675"/>
                </a:cubicBezTo>
                <a:cubicBezTo>
                  <a:pt x="565499" y="1596676"/>
                  <a:pt x="573596" y="1604867"/>
                  <a:pt x="583597" y="1604867"/>
                </a:cubicBezTo>
                <a:close/>
                <a:moveTo>
                  <a:pt x="543306" y="1563529"/>
                </a:moveTo>
                <a:cubicBezTo>
                  <a:pt x="553307" y="1563529"/>
                  <a:pt x="561499" y="1555433"/>
                  <a:pt x="561499" y="1545336"/>
                </a:cubicBezTo>
                <a:cubicBezTo>
                  <a:pt x="561499" y="1535335"/>
                  <a:pt x="553307" y="1527143"/>
                  <a:pt x="543306" y="1527143"/>
                </a:cubicBezTo>
                <a:cubicBezTo>
                  <a:pt x="533305" y="1527143"/>
                  <a:pt x="525113" y="1535239"/>
                  <a:pt x="525113" y="1545336"/>
                </a:cubicBezTo>
                <a:cubicBezTo>
                  <a:pt x="525209" y="1555433"/>
                  <a:pt x="533305" y="1563529"/>
                  <a:pt x="543306" y="1563529"/>
                </a:cubicBezTo>
                <a:close/>
                <a:moveTo>
                  <a:pt x="505206" y="1521428"/>
                </a:moveTo>
                <a:cubicBezTo>
                  <a:pt x="515874" y="1521428"/>
                  <a:pt x="524447" y="1512856"/>
                  <a:pt x="524447" y="1502188"/>
                </a:cubicBezTo>
                <a:cubicBezTo>
                  <a:pt x="524447" y="1491520"/>
                  <a:pt x="515874" y="1482947"/>
                  <a:pt x="505206" y="1482947"/>
                </a:cubicBezTo>
                <a:cubicBezTo>
                  <a:pt x="494538" y="1482947"/>
                  <a:pt x="485966" y="1491520"/>
                  <a:pt x="485966" y="1502188"/>
                </a:cubicBezTo>
                <a:cubicBezTo>
                  <a:pt x="485966" y="1512761"/>
                  <a:pt x="494538" y="1521428"/>
                  <a:pt x="505206" y="1521428"/>
                </a:cubicBezTo>
                <a:close/>
                <a:moveTo>
                  <a:pt x="469297" y="1476947"/>
                </a:moveTo>
                <a:cubicBezTo>
                  <a:pt x="480250" y="1476947"/>
                  <a:pt x="489204" y="1468088"/>
                  <a:pt x="489204" y="1457039"/>
                </a:cubicBezTo>
                <a:cubicBezTo>
                  <a:pt x="489204" y="1446086"/>
                  <a:pt x="480250" y="1437132"/>
                  <a:pt x="469297" y="1437132"/>
                </a:cubicBezTo>
                <a:cubicBezTo>
                  <a:pt x="458343" y="1437132"/>
                  <a:pt x="449390" y="1445990"/>
                  <a:pt x="449390" y="1457039"/>
                </a:cubicBezTo>
                <a:cubicBezTo>
                  <a:pt x="449390" y="1468088"/>
                  <a:pt x="458248" y="1476947"/>
                  <a:pt x="469297" y="1476947"/>
                </a:cubicBezTo>
                <a:close/>
                <a:moveTo>
                  <a:pt x="435578" y="1430179"/>
                </a:moveTo>
                <a:cubicBezTo>
                  <a:pt x="446532" y="1430179"/>
                  <a:pt x="455486" y="1421225"/>
                  <a:pt x="455486" y="1410272"/>
                </a:cubicBezTo>
                <a:cubicBezTo>
                  <a:pt x="455486" y="1399318"/>
                  <a:pt x="446627" y="1390364"/>
                  <a:pt x="435578" y="1390364"/>
                </a:cubicBezTo>
                <a:cubicBezTo>
                  <a:pt x="424625" y="1390364"/>
                  <a:pt x="415671" y="1399318"/>
                  <a:pt x="415671" y="1410272"/>
                </a:cubicBezTo>
                <a:cubicBezTo>
                  <a:pt x="415671" y="1421225"/>
                  <a:pt x="424625" y="1430179"/>
                  <a:pt x="435578" y="1430179"/>
                </a:cubicBezTo>
                <a:close/>
                <a:moveTo>
                  <a:pt x="404336" y="1378458"/>
                </a:moveTo>
                <a:cubicBezTo>
                  <a:pt x="413575" y="1378458"/>
                  <a:pt x="421005" y="1371029"/>
                  <a:pt x="421005" y="1361789"/>
                </a:cubicBezTo>
                <a:cubicBezTo>
                  <a:pt x="421005" y="1352550"/>
                  <a:pt x="413480" y="1345121"/>
                  <a:pt x="404336" y="1345121"/>
                </a:cubicBezTo>
                <a:cubicBezTo>
                  <a:pt x="395192" y="1345121"/>
                  <a:pt x="387668" y="1352550"/>
                  <a:pt x="387668" y="1361789"/>
                </a:cubicBezTo>
                <a:cubicBezTo>
                  <a:pt x="387668" y="1371029"/>
                  <a:pt x="395097" y="1378458"/>
                  <a:pt x="404336" y="1378458"/>
                </a:cubicBezTo>
                <a:close/>
                <a:moveTo>
                  <a:pt x="375475" y="1327880"/>
                </a:moveTo>
                <a:cubicBezTo>
                  <a:pt x="384334" y="1327880"/>
                  <a:pt x="391478" y="1320737"/>
                  <a:pt x="391478" y="1311878"/>
                </a:cubicBezTo>
                <a:cubicBezTo>
                  <a:pt x="391478" y="1303020"/>
                  <a:pt x="384334" y="1295876"/>
                  <a:pt x="375475" y="1295876"/>
                </a:cubicBezTo>
                <a:cubicBezTo>
                  <a:pt x="366617" y="1295876"/>
                  <a:pt x="359474" y="1303020"/>
                  <a:pt x="359474" y="1311878"/>
                </a:cubicBezTo>
                <a:cubicBezTo>
                  <a:pt x="359474" y="1320737"/>
                  <a:pt x="366617" y="1327880"/>
                  <a:pt x="375475" y="1327880"/>
                </a:cubicBezTo>
                <a:close/>
                <a:moveTo>
                  <a:pt x="349187" y="1270445"/>
                </a:moveTo>
                <a:cubicBezTo>
                  <a:pt x="354616" y="1270445"/>
                  <a:pt x="358997" y="1266063"/>
                  <a:pt x="358997" y="1260634"/>
                </a:cubicBezTo>
                <a:cubicBezTo>
                  <a:pt x="358997" y="1255205"/>
                  <a:pt x="354616" y="1250823"/>
                  <a:pt x="349187" y="1250823"/>
                </a:cubicBezTo>
                <a:cubicBezTo>
                  <a:pt x="343757" y="1250823"/>
                  <a:pt x="339376" y="1255205"/>
                  <a:pt x="339376" y="1260634"/>
                </a:cubicBezTo>
                <a:cubicBezTo>
                  <a:pt x="339376" y="1265968"/>
                  <a:pt x="343757" y="1270445"/>
                  <a:pt x="349187" y="1270445"/>
                </a:cubicBezTo>
                <a:close/>
                <a:moveTo>
                  <a:pt x="325469" y="1216343"/>
                </a:moveTo>
                <a:cubicBezTo>
                  <a:pt x="330041" y="1216343"/>
                  <a:pt x="333851" y="1212628"/>
                  <a:pt x="333851" y="1207961"/>
                </a:cubicBezTo>
                <a:cubicBezTo>
                  <a:pt x="333851" y="1203389"/>
                  <a:pt x="330137" y="1199579"/>
                  <a:pt x="325469" y="1199579"/>
                </a:cubicBezTo>
                <a:cubicBezTo>
                  <a:pt x="320897" y="1199579"/>
                  <a:pt x="317087" y="1203293"/>
                  <a:pt x="317087" y="1207961"/>
                </a:cubicBezTo>
                <a:cubicBezTo>
                  <a:pt x="317087" y="1212628"/>
                  <a:pt x="320897" y="1216343"/>
                  <a:pt x="325469" y="1216343"/>
                </a:cubicBezTo>
                <a:close/>
                <a:moveTo>
                  <a:pt x="304419" y="1162717"/>
                </a:moveTo>
                <a:cubicBezTo>
                  <a:pt x="308991" y="1162717"/>
                  <a:pt x="312801" y="1159002"/>
                  <a:pt x="312801" y="1154335"/>
                </a:cubicBezTo>
                <a:cubicBezTo>
                  <a:pt x="312801" y="1149763"/>
                  <a:pt x="309086" y="1145953"/>
                  <a:pt x="304419" y="1145953"/>
                </a:cubicBezTo>
                <a:cubicBezTo>
                  <a:pt x="299847" y="1145953"/>
                  <a:pt x="296037" y="1149668"/>
                  <a:pt x="296037" y="1154335"/>
                </a:cubicBezTo>
                <a:cubicBezTo>
                  <a:pt x="296037" y="1158907"/>
                  <a:pt x="299752" y="1162717"/>
                  <a:pt x="304419" y="1162717"/>
                </a:cubicBezTo>
                <a:close/>
                <a:moveTo>
                  <a:pt x="286036" y="1108043"/>
                </a:moveTo>
                <a:cubicBezTo>
                  <a:pt x="290608" y="1108043"/>
                  <a:pt x="294418" y="1104329"/>
                  <a:pt x="294418" y="1099661"/>
                </a:cubicBezTo>
                <a:cubicBezTo>
                  <a:pt x="294418" y="1095089"/>
                  <a:pt x="290703" y="1091279"/>
                  <a:pt x="286036" y="1091279"/>
                </a:cubicBezTo>
                <a:cubicBezTo>
                  <a:pt x="281464" y="1091279"/>
                  <a:pt x="277654" y="1094994"/>
                  <a:pt x="277654" y="1099661"/>
                </a:cubicBezTo>
                <a:cubicBezTo>
                  <a:pt x="277654" y="1104329"/>
                  <a:pt x="281464" y="1108043"/>
                  <a:pt x="286036" y="1108043"/>
                </a:cubicBezTo>
                <a:close/>
                <a:moveTo>
                  <a:pt x="270415" y="1051655"/>
                </a:moveTo>
                <a:cubicBezTo>
                  <a:pt x="274511" y="1051655"/>
                  <a:pt x="277940" y="1048322"/>
                  <a:pt x="277940" y="1044131"/>
                </a:cubicBezTo>
                <a:cubicBezTo>
                  <a:pt x="277940" y="1040035"/>
                  <a:pt x="274606" y="1036606"/>
                  <a:pt x="270415" y="1036606"/>
                </a:cubicBezTo>
                <a:cubicBezTo>
                  <a:pt x="266224" y="1036606"/>
                  <a:pt x="262890" y="1039940"/>
                  <a:pt x="262890" y="1044131"/>
                </a:cubicBezTo>
                <a:cubicBezTo>
                  <a:pt x="262985" y="1048322"/>
                  <a:pt x="266319" y="1051655"/>
                  <a:pt x="270415" y="1051655"/>
                </a:cubicBezTo>
                <a:close/>
                <a:moveTo>
                  <a:pt x="257556" y="994601"/>
                </a:moveTo>
                <a:cubicBezTo>
                  <a:pt x="261176" y="994601"/>
                  <a:pt x="264224" y="991648"/>
                  <a:pt x="264224" y="987933"/>
                </a:cubicBezTo>
                <a:cubicBezTo>
                  <a:pt x="264224" y="984313"/>
                  <a:pt x="261271" y="981265"/>
                  <a:pt x="257556" y="981265"/>
                </a:cubicBezTo>
                <a:cubicBezTo>
                  <a:pt x="253937" y="981265"/>
                  <a:pt x="250889" y="984218"/>
                  <a:pt x="250889" y="987933"/>
                </a:cubicBezTo>
                <a:cubicBezTo>
                  <a:pt x="250984" y="991648"/>
                  <a:pt x="253937" y="994601"/>
                  <a:pt x="257556" y="994601"/>
                </a:cubicBezTo>
                <a:close/>
                <a:moveTo>
                  <a:pt x="247555" y="936117"/>
                </a:moveTo>
                <a:cubicBezTo>
                  <a:pt x="250317" y="936117"/>
                  <a:pt x="252508" y="933926"/>
                  <a:pt x="252508" y="931164"/>
                </a:cubicBezTo>
                <a:cubicBezTo>
                  <a:pt x="252508" y="928497"/>
                  <a:pt x="250317" y="926211"/>
                  <a:pt x="247555" y="926211"/>
                </a:cubicBezTo>
                <a:cubicBezTo>
                  <a:pt x="244888" y="926211"/>
                  <a:pt x="242602" y="928402"/>
                  <a:pt x="242602" y="931164"/>
                </a:cubicBezTo>
                <a:cubicBezTo>
                  <a:pt x="242697" y="933926"/>
                  <a:pt x="244888" y="936117"/>
                  <a:pt x="247555" y="936117"/>
                </a:cubicBezTo>
                <a:close/>
                <a:moveTo>
                  <a:pt x="240411" y="879348"/>
                </a:moveTo>
                <a:cubicBezTo>
                  <a:pt x="243364" y="879348"/>
                  <a:pt x="245745" y="876967"/>
                  <a:pt x="245745" y="874014"/>
                </a:cubicBezTo>
                <a:cubicBezTo>
                  <a:pt x="245745" y="871061"/>
                  <a:pt x="243364" y="868680"/>
                  <a:pt x="240411" y="868680"/>
                </a:cubicBezTo>
                <a:cubicBezTo>
                  <a:pt x="237458" y="868680"/>
                  <a:pt x="235077" y="871061"/>
                  <a:pt x="235077" y="874014"/>
                </a:cubicBezTo>
                <a:cubicBezTo>
                  <a:pt x="235077" y="876967"/>
                  <a:pt x="237458" y="879348"/>
                  <a:pt x="240411" y="879348"/>
                </a:cubicBezTo>
                <a:close/>
                <a:moveTo>
                  <a:pt x="236125" y="821436"/>
                </a:moveTo>
                <a:cubicBezTo>
                  <a:pt x="238887" y="821436"/>
                  <a:pt x="241078" y="819245"/>
                  <a:pt x="241078" y="816483"/>
                </a:cubicBezTo>
                <a:cubicBezTo>
                  <a:pt x="241078" y="813721"/>
                  <a:pt x="238887" y="811530"/>
                  <a:pt x="236125" y="811530"/>
                </a:cubicBezTo>
                <a:cubicBezTo>
                  <a:pt x="233363" y="811530"/>
                  <a:pt x="231172" y="813721"/>
                  <a:pt x="231172" y="816483"/>
                </a:cubicBezTo>
                <a:cubicBezTo>
                  <a:pt x="231172" y="819150"/>
                  <a:pt x="233363" y="821436"/>
                  <a:pt x="236125" y="821436"/>
                </a:cubicBezTo>
                <a:close/>
                <a:moveTo>
                  <a:pt x="234696" y="763524"/>
                </a:moveTo>
                <a:cubicBezTo>
                  <a:pt x="237268" y="763524"/>
                  <a:pt x="239363" y="761429"/>
                  <a:pt x="239363" y="758857"/>
                </a:cubicBezTo>
                <a:cubicBezTo>
                  <a:pt x="239363" y="756285"/>
                  <a:pt x="237268" y="754190"/>
                  <a:pt x="234696" y="754190"/>
                </a:cubicBezTo>
                <a:cubicBezTo>
                  <a:pt x="232124" y="754190"/>
                  <a:pt x="230029" y="756285"/>
                  <a:pt x="230029" y="758857"/>
                </a:cubicBezTo>
                <a:cubicBezTo>
                  <a:pt x="229934" y="761429"/>
                  <a:pt x="232124" y="763524"/>
                  <a:pt x="234696" y="763524"/>
                </a:cubicBezTo>
                <a:close/>
                <a:moveTo>
                  <a:pt x="236125" y="705707"/>
                </a:moveTo>
                <a:cubicBezTo>
                  <a:pt x="238601" y="705707"/>
                  <a:pt x="240602" y="703707"/>
                  <a:pt x="240602" y="701231"/>
                </a:cubicBezTo>
                <a:cubicBezTo>
                  <a:pt x="240602" y="698754"/>
                  <a:pt x="238601" y="696754"/>
                  <a:pt x="236125" y="696754"/>
                </a:cubicBezTo>
                <a:cubicBezTo>
                  <a:pt x="233648" y="696754"/>
                  <a:pt x="231648" y="698754"/>
                  <a:pt x="231648" y="701231"/>
                </a:cubicBezTo>
                <a:cubicBezTo>
                  <a:pt x="231648" y="703707"/>
                  <a:pt x="233648" y="705707"/>
                  <a:pt x="236125" y="705707"/>
                </a:cubicBezTo>
                <a:close/>
                <a:moveTo>
                  <a:pt x="240411" y="648176"/>
                </a:moveTo>
                <a:cubicBezTo>
                  <a:pt x="242888" y="648176"/>
                  <a:pt x="244888" y="646176"/>
                  <a:pt x="244888" y="643700"/>
                </a:cubicBezTo>
                <a:cubicBezTo>
                  <a:pt x="244888" y="641223"/>
                  <a:pt x="242888" y="639223"/>
                  <a:pt x="240411" y="639223"/>
                </a:cubicBezTo>
                <a:cubicBezTo>
                  <a:pt x="237935" y="639223"/>
                  <a:pt x="235934" y="641223"/>
                  <a:pt x="235934" y="643700"/>
                </a:cubicBezTo>
                <a:cubicBezTo>
                  <a:pt x="235934" y="646176"/>
                  <a:pt x="237935" y="648176"/>
                  <a:pt x="240411" y="648176"/>
                </a:cubicBezTo>
                <a:close/>
                <a:moveTo>
                  <a:pt x="247555" y="590360"/>
                </a:moveTo>
                <a:cubicBezTo>
                  <a:pt x="249650" y="590360"/>
                  <a:pt x="251365" y="588645"/>
                  <a:pt x="251365" y="586550"/>
                </a:cubicBezTo>
                <a:cubicBezTo>
                  <a:pt x="251365" y="584454"/>
                  <a:pt x="249650" y="582740"/>
                  <a:pt x="247555" y="582740"/>
                </a:cubicBezTo>
                <a:cubicBezTo>
                  <a:pt x="245459" y="582740"/>
                  <a:pt x="243745" y="584454"/>
                  <a:pt x="243745" y="586550"/>
                </a:cubicBezTo>
                <a:cubicBezTo>
                  <a:pt x="243745" y="588645"/>
                  <a:pt x="245459" y="590360"/>
                  <a:pt x="247555" y="590360"/>
                </a:cubicBezTo>
                <a:close/>
                <a:moveTo>
                  <a:pt x="257556" y="531590"/>
                </a:moveTo>
                <a:cubicBezTo>
                  <a:pt x="258604" y="531590"/>
                  <a:pt x="259461" y="530733"/>
                  <a:pt x="259461" y="529685"/>
                </a:cubicBezTo>
                <a:cubicBezTo>
                  <a:pt x="259461" y="528638"/>
                  <a:pt x="258604" y="527780"/>
                  <a:pt x="257556" y="527780"/>
                </a:cubicBezTo>
                <a:cubicBezTo>
                  <a:pt x="256508" y="527780"/>
                  <a:pt x="255651" y="528638"/>
                  <a:pt x="255651" y="529685"/>
                </a:cubicBezTo>
                <a:cubicBezTo>
                  <a:pt x="255651" y="530733"/>
                  <a:pt x="256508" y="531590"/>
                  <a:pt x="257556" y="531590"/>
                </a:cubicBezTo>
                <a:close/>
                <a:moveTo>
                  <a:pt x="286036" y="418243"/>
                </a:moveTo>
                <a:cubicBezTo>
                  <a:pt x="286131" y="418243"/>
                  <a:pt x="286226" y="418148"/>
                  <a:pt x="286226" y="418052"/>
                </a:cubicBezTo>
                <a:cubicBezTo>
                  <a:pt x="286226" y="417957"/>
                  <a:pt x="286131" y="417862"/>
                  <a:pt x="286036" y="417862"/>
                </a:cubicBezTo>
                <a:cubicBezTo>
                  <a:pt x="285941" y="417862"/>
                  <a:pt x="285845" y="417957"/>
                  <a:pt x="285845" y="418052"/>
                </a:cubicBezTo>
                <a:cubicBezTo>
                  <a:pt x="285845" y="418148"/>
                  <a:pt x="285941" y="418243"/>
                  <a:pt x="286036" y="418243"/>
                </a:cubicBezTo>
                <a:close/>
                <a:moveTo>
                  <a:pt x="2450592" y="1365218"/>
                </a:moveTo>
                <a:cubicBezTo>
                  <a:pt x="2450687" y="1365218"/>
                  <a:pt x="2450783" y="1365123"/>
                  <a:pt x="2450783" y="1365028"/>
                </a:cubicBezTo>
                <a:cubicBezTo>
                  <a:pt x="2450783" y="1364933"/>
                  <a:pt x="2450687" y="1364837"/>
                  <a:pt x="2450592" y="1364837"/>
                </a:cubicBezTo>
                <a:cubicBezTo>
                  <a:pt x="2450497" y="1364837"/>
                  <a:pt x="2450402" y="1364933"/>
                  <a:pt x="2450402" y="1365028"/>
                </a:cubicBezTo>
                <a:cubicBezTo>
                  <a:pt x="2450306" y="1365123"/>
                  <a:pt x="2450402" y="1365218"/>
                  <a:pt x="2450592" y="1365218"/>
                </a:cubicBezTo>
                <a:close/>
                <a:moveTo>
                  <a:pt x="2388680" y="1464755"/>
                </a:moveTo>
                <a:cubicBezTo>
                  <a:pt x="2390108" y="1464755"/>
                  <a:pt x="2391251" y="1463612"/>
                  <a:pt x="2391251" y="1462183"/>
                </a:cubicBezTo>
                <a:cubicBezTo>
                  <a:pt x="2391251" y="1460754"/>
                  <a:pt x="2390108" y="1459611"/>
                  <a:pt x="2388680" y="1459611"/>
                </a:cubicBezTo>
                <a:cubicBezTo>
                  <a:pt x="2387251" y="1459611"/>
                  <a:pt x="2386108" y="1460754"/>
                  <a:pt x="2386108" y="1462183"/>
                </a:cubicBezTo>
                <a:cubicBezTo>
                  <a:pt x="2386108" y="1463612"/>
                  <a:pt x="2387251" y="1464755"/>
                  <a:pt x="2388680" y="1464755"/>
                </a:cubicBezTo>
                <a:close/>
                <a:moveTo>
                  <a:pt x="2354294" y="1510093"/>
                </a:moveTo>
                <a:cubicBezTo>
                  <a:pt x="2355152" y="1510093"/>
                  <a:pt x="2355818" y="1509427"/>
                  <a:pt x="2355818" y="1508570"/>
                </a:cubicBezTo>
                <a:cubicBezTo>
                  <a:pt x="2355818" y="1507712"/>
                  <a:pt x="2355152" y="1507046"/>
                  <a:pt x="2354294" y="1507046"/>
                </a:cubicBezTo>
                <a:cubicBezTo>
                  <a:pt x="2353437" y="1507046"/>
                  <a:pt x="2352770" y="1507712"/>
                  <a:pt x="2352770" y="1508570"/>
                </a:cubicBezTo>
                <a:cubicBezTo>
                  <a:pt x="2352770" y="1509332"/>
                  <a:pt x="2353437" y="1510093"/>
                  <a:pt x="2354294" y="1510093"/>
                </a:cubicBezTo>
                <a:close/>
                <a:moveTo>
                  <a:pt x="2317814" y="1557052"/>
                </a:moveTo>
                <a:cubicBezTo>
                  <a:pt x="2319909" y="1557052"/>
                  <a:pt x="2321624" y="1555337"/>
                  <a:pt x="2321624" y="1553242"/>
                </a:cubicBezTo>
                <a:cubicBezTo>
                  <a:pt x="2321624" y="1551146"/>
                  <a:pt x="2319909" y="1549432"/>
                  <a:pt x="2317814" y="1549432"/>
                </a:cubicBezTo>
                <a:cubicBezTo>
                  <a:pt x="2315718" y="1549432"/>
                  <a:pt x="2314004" y="1551146"/>
                  <a:pt x="2314004" y="1553242"/>
                </a:cubicBezTo>
                <a:cubicBezTo>
                  <a:pt x="2314004" y="1555337"/>
                  <a:pt x="2315718" y="1557052"/>
                  <a:pt x="2317814" y="1557052"/>
                </a:cubicBezTo>
                <a:close/>
                <a:moveTo>
                  <a:pt x="2279237" y="1599914"/>
                </a:moveTo>
                <a:cubicBezTo>
                  <a:pt x="2281333" y="1599914"/>
                  <a:pt x="2283143" y="1598200"/>
                  <a:pt x="2283143" y="1596104"/>
                </a:cubicBezTo>
                <a:cubicBezTo>
                  <a:pt x="2283143" y="1594009"/>
                  <a:pt x="2281428" y="1592294"/>
                  <a:pt x="2279237" y="1592294"/>
                </a:cubicBezTo>
                <a:cubicBezTo>
                  <a:pt x="2277142" y="1592294"/>
                  <a:pt x="2275427" y="1594009"/>
                  <a:pt x="2275427" y="1596104"/>
                </a:cubicBezTo>
                <a:cubicBezTo>
                  <a:pt x="2275427" y="1598200"/>
                  <a:pt x="2277142" y="1599914"/>
                  <a:pt x="2279237" y="1599914"/>
                </a:cubicBezTo>
                <a:close/>
                <a:moveTo>
                  <a:pt x="2238756" y="1644777"/>
                </a:moveTo>
                <a:cubicBezTo>
                  <a:pt x="2243042" y="1644777"/>
                  <a:pt x="2246471" y="1641348"/>
                  <a:pt x="2246471" y="1637062"/>
                </a:cubicBezTo>
                <a:cubicBezTo>
                  <a:pt x="2246471" y="1632776"/>
                  <a:pt x="2243042" y="1629347"/>
                  <a:pt x="2238756" y="1629347"/>
                </a:cubicBezTo>
                <a:cubicBezTo>
                  <a:pt x="2234470" y="1629347"/>
                  <a:pt x="2231041" y="1632776"/>
                  <a:pt x="2231041" y="1637062"/>
                </a:cubicBezTo>
                <a:cubicBezTo>
                  <a:pt x="2231041" y="1641348"/>
                  <a:pt x="2234470" y="1644777"/>
                  <a:pt x="2238756" y="1644777"/>
                </a:cubicBezTo>
                <a:close/>
                <a:moveTo>
                  <a:pt x="2196370" y="1686211"/>
                </a:moveTo>
                <a:cubicBezTo>
                  <a:pt x="2201894" y="1686211"/>
                  <a:pt x="2206371" y="1681734"/>
                  <a:pt x="2206371" y="1676210"/>
                </a:cubicBezTo>
                <a:cubicBezTo>
                  <a:pt x="2206371" y="1670685"/>
                  <a:pt x="2201894" y="1666208"/>
                  <a:pt x="2196370" y="1666208"/>
                </a:cubicBezTo>
                <a:cubicBezTo>
                  <a:pt x="2190845" y="1666208"/>
                  <a:pt x="2186273" y="1670685"/>
                  <a:pt x="2186273" y="1676210"/>
                </a:cubicBezTo>
                <a:cubicBezTo>
                  <a:pt x="2186273" y="1681734"/>
                  <a:pt x="2190750" y="1686211"/>
                  <a:pt x="2196370" y="1686211"/>
                </a:cubicBezTo>
                <a:close/>
                <a:moveTo>
                  <a:pt x="2152079" y="1723168"/>
                </a:moveTo>
                <a:cubicBezTo>
                  <a:pt x="2157603" y="1723168"/>
                  <a:pt x="2162080" y="1718691"/>
                  <a:pt x="2162080" y="1713167"/>
                </a:cubicBezTo>
                <a:cubicBezTo>
                  <a:pt x="2162080" y="1707642"/>
                  <a:pt x="2157603" y="1703165"/>
                  <a:pt x="2152079" y="1703165"/>
                </a:cubicBezTo>
                <a:cubicBezTo>
                  <a:pt x="2146554" y="1703165"/>
                  <a:pt x="2142077" y="1707642"/>
                  <a:pt x="2142077" y="1713167"/>
                </a:cubicBezTo>
                <a:cubicBezTo>
                  <a:pt x="2142077" y="1718691"/>
                  <a:pt x="2146554" y="1723168"/>
                  <a:pt x="2152079" y="1723168"/>
                </a:cubicBezTo>
                <a:close/>
                <a:moveTo>
                  <a:pt x="2106168" y="1762601"/>
                </a:moveTo>
                <a:cubicBezTo>
                  <a:pt x="2114169" y="1762601"/>
                  <a:pt x="2120741" y="1756124"/>
                  <a:pt x="2120741" y="1748028"/>
                </a:cubicBezTo>
                <a:cubicBezTo>
                  <a:pt x="2120741" y="1740027"/>
                  <a:pt x="2114264" y="1733455"/>
                  <a:pt x="2106168" y="1733455"/>
                </a:cubicBezTo>
                <a:cubicBezTo>
                  <a:pt x="2098167" y="1733455"/>
                  <a:pt x="2091595" y="1739932"/>
                  <a:pt x="2091595" y="1748028"/>
                </a:cubicBezTo>
                <a:cubicBezTo>
                  <a:pt x="2091690" y="1756029"/>
                  <a:pt x="2098167" y="1762601"/>
                  <a:pt x="2106168" y="1762601"/>
                </a:cubicBezTo>
                <a:close/>
                <a:moveTo>
                  <a:pt x="2058638" y="1795463"/>
                </a:moveTo>
                <a:cubicBezTo>
                  <a:pt x="2066830" y="1795463"/>
                  <a:pt x="2073402" y="1788890"/>
                  <a:pt x="2073402" y="1780699"/>
                </a:cubicBezTo>
                <a:cubicBezTo>
                  <a:pt x="2073402" y="1772507"/>
                  <a:pt x="2066830" y="1765935"/>
                  <a:pt x="2058638" y="1765935"/>
                </a:cubicBezTo>
                <a:cubicBezTo>
                  <a:pt x="2050447" y="1765935"/>
                  <a:pt x="2043875" y="1772507"/>
                  <a:pt x="2043875" y="1780699"/>
                </a:cubicBezTo>
                <a:cubicBezTo>
                  <a:pt x="2043875" y="1788890"/>
                  <a:pt x="2050542" y="1795463"/>
                  <a:pt x="2058638" y="1795463"/>
                </a:cubicBezTo>
                <a:close/>
                <a:moveTo>
                  <a:pt x="2009680" y="1824800"/>
                </a:moveTo>
                <a:cubicBezTo>
                  <a:pt x="2017205" y="1824800"/>
                  <a:pt x="2023396" y="1818704"/>
                  <a:pt x="2023396" y="1811084"/>
                </a:cubicBezTo>
                <a:cubicBezTo>
                  <a:pt x="2023396" y="1803559"/>
                  <a:pt x="2017300" y="1797368"/>
                  <a:pt x="2009680" y="1797368"/>
                </a:cubicBezTo>
                <a:cubicBezTo>
                  <a:pt x="2002155" y="1797368"/>
                  <a:pt x="1995964" y="1803464"/>
                  <a:pt x="1995964" y="1811084"/>
                </a:cubicBezTo>
                <a:cubicBezTo>
                  <a:pt x="1995964" y="1818608"/>
                  <a:pt x="2002155" y="1824800"/>
                  <a:pt x="2009680" y="1824800"/>
                </a:cubicBezTo>
                <a:close/>
                <a:moveTo>
                  <a:pt x="1959293" y="1852803"/>
                </a:moveTo>
                <a:cubicBezTo>
                  <a:pt x="1966817" y="1852803"/>
                  <a:pt x="1973009" y="1846707"/>
                  <a:pt x="1973009" y="1839087"/>
                </a:cubicBezTo>
                <a:cubicBezTo>
                  <a:pt x="1973009" y="1831562"/>
                  <a:pt x="1966913" y="1825371"/>
                  <a:pt x="1959293" y="1825371"/>
                </a:cubicBezTo>
                <a:cubicBezTo>
                  <a:pt x="1951673" y="1825371"/>
                  <a:pt x="1945577" y="1831467"/>
                  <a:pt x="1945577" y="1839087"/>
                </a:cubicBezTo>
                <a:cubicBezTo>
                  <a:pt x="1945577" y="1846707"/>
                  <a:pt x="1951768" y="1852803"/>
                  <a:pt x="1959293" y="1852803"/>
                </a:cubicBezTo>
                <a:close/>
                <a:moveTo>
                  <a:pt x="1907667" y="1879949"/>
                </a:moveTo>
                <a:cubicBezTo>
                  <a:pt x="1916049" y="1879949"/>
                  <a:pt x="1922812" y="1873187"/>
                  <a:pt x="1922812" y="1864805"/>
                </a:cubicBezTo>
                <a:cubicBezTo>
                  <a:pt x="1922812" y="1856423"/>
                  <a:pt x="1916049" y="1849660"/>
                  <a:pt x="1907667" y="1849660"/>
                </a:cubicBezTo>
                <a:cubicBezTo>
                  <a:pt x="1899285" y="1849660"/>
                  <a:pt x="1892522" y="1856423"/>
                  <a:pt x="1892522" y="1864805"/>
                </a:cubicBezTo>
                <a:cubicBezTo>
                  <a:pt x="1892427" y="1873187"/>
                  <a:pt x="1899285" y="1879949"/>
                  <a:pt x="1907667" y="1879949"/>
                </a:cubicBezTo>
                <a:close/>
                <a:moveTo>
                  <a:pt x="1854803" y="1902905"/>
                </a:moveTo>
                <a:cubicBezTo>
                  <a:pt x="1863090" y="1902905"/>
                  <a:pt x="1869758" y="1896237"/>
                  <a:pt x="1869758" y="1887950"/>
                </a:cubicBezTo>
                <a:cubicBezTo>
                  <a:pt x="1869758" y="1879664"/>
                  <a:pt x="1863090" y="1872996"/>
                  <a:pt x="1854803" y="1872996"/>
                </a:cubicBezTo>
                <a:cubicBezTo>
                  <a:pt x="1846517" y="1872996"/>
                  <a:pt x="1839849" y="1879664"/>
                  <a:pt x="1839849" y="1887950"/>
                </a:cubicBezTo>
                <a:cubicBezTo>
                  <a:pt x="1839849" y="1896142"/>
                  <a:pt x="1846612" y="1902905"/>
                  <a:pt x="1854803" y="1902905"/>
                </a:cubicBezTo>
                <a:close/>
                <a:moveTo>
                  <a:pt x="1800987" y="1926717"/>
                </a:moveTo>
                <a:cubicBezTo>
                  <a:pt x="1810988" y="1926717"/>
                  <a:pt x="1819180" y="1918621"/>
                  <a:pt x="1819180" y="1908524"/>
                </a:cubicBezTo>
                <a:cubicBezTo>
                  <a:pt x="1819180" y="1898523"/>
                  <a:pt x="1810988" y="1890332"/>
                  <a:pt x="1800987" y="1890332"/>
                </a:cubicBezTo>
                <a:cubicBezTo>
                  <a:pt x="1790986" y="1890332"/>
                  <a:pt x="1782794" y="1898428"/>
                  <a:pt x="1782794" y="1908524"/>
                </a:cubicBezTo>
                <a:cubicBezTo>
                  <a:pt x="1782794" y="1918621"/>
                  <a:pt x="1790986" y="1926717"/>
                  <a:pt x="1800987" y="1926717"/>
                </a:cubicBezTo>
                <a:close/>
                <a:moveTo>
                  <a:pt x="1746218" y="1944338"/>
                </a:moveTo>
                <a:cubicBezTo>
                  <a:pt x="1756029" y="1944338"/>
                  <a:pt x="1763935" y="1936433"/>
                  <a:pt x="1763935" y="1926622"/>
                </a:cubicBezTo>
                <a:cubicBezTo>
                  <a:pt x="1763935" y="1916811"/>
                  <a:pt x="1756029" y="1908905"/>
                  <a:pt x="1746218" y="1908905"/>
                </a:cubicBezTo>
                <a:cubicBezTo>
                  <a:pt x="1736408" y="1908905"/>
                  <a:pt x="1728502" y="1916811"/>
                  <a:pt x="1728502" y="1926622"/>
                </a:cubicBezTo>
                <a:cubicBezTo>
                  <a:pt x="1728502" y="1936433"/>
                  <a:pt x="1736408" y="1944338"/>
                  <a:pt x="1746218" y="1944338"/>
                </a:cubicBezTo>
                <a:close/>
                <a:moveTo>
                  <a:pt x="1690688" y="1960245"/>
                </a:moveTo>
                <a:cubicBezTo>
                  <a:pt x="1700689" y="1960245"/>
                  <a:pt x="1708880" y="1952149"/>
                  <a:pt x="1708880" y="1942052"/>
                </a:cubicBezTo>
                <a:cubicBezTo>
                  <a:pt x="1708880" y="1931956"/>
                  <a:pt x="1700689" y="1923860"/>
                  <a:pt x="1690688" y="1923860"/>
                </a:cubicBezTo>
                <a:cubicBezTo>
                  <a:pt x="1680686" y="1923860"/>
                  <a:pt x="1672495" y="1931956"/>
                  <a:pt x="1672495" y="1942052"/>
                </a:cubicBezTo>
                <a:cubicBezTo>
                  <a:pt x="1672495" y="1952149"/>
                  <a:pt x="1680686" y="1960245"/>
                  <a:pt x="1690688" y="1960245"/>
                </a:cubicBezTo>
                <a:close/>
                <a:moveTo>
                  <a:pt x="1634490" y="1973104"/>
                </a:moveTo>
                <a:cubicBezTo>
                  <a:pt x="1644491" y="1973104"/>
                  <a:pt x="1652683" y="1965008"/>
                  <a:pt x="1652683" y="1954911"/>
                </a:cubicBezTo>
                <a:cubicBezTo>
                  <a:pt x="1652683" y="1944910"/>
                  <a:pt x="1644587" y="1936718"/>
                  <a:pt x="1634490" y="1936718"/>
                </a:cubicBezTo>
                <a:cubicBezTo>
                  <a:pt x="1624489" y="1936718"/>
                  <a:pt x="1616297" y="1944814"/>
                  <a:pt x="1616297" y="1954911"/>
                </a:cubicBezTo>
                <a:cubicBezTo>
                  <a:pt x="1616297" y="1965008"/>
                  <a:pt x="1624393" y="1973104"/>
                  <a:pt x="1634490" y="1973104"/>
                </a:cubicBezTo>
                <a:close/>
                <a:moveTo>
                  <a:pt x="1577721" y="1983962"/>
                </a:moveTo>
                <a:cubicBezTo>
                  <a:pt x="1588103" y="1983962"/>
                  <a:pt x="1596485" y="1975580"/>
                  <a:pt x="1596485" y="1965103"/>
                </a:cubicBezTo>
                <a:cubicBezTo>
                  <a:pt x="1596485" y="1954721"/>
                  <a:pt x="1588103" y="1946339"/>
                  <a:pt x="1577721" y="1946339"/>
                </a:cubicBezTo>
                <a:cubicBezTo>
                  <a:pt x="1567339" y="1946339"/>
                  <a:pt x="1558957" y="1954721"/>
                  <a:pt x="1558957" y="1965103"/>
                </a:cubicBezTo>
                <a:cubicBezTo>
                  <a:pt x="1558957" y="1975485"/>
                  <a:pt x="1567339" y="1983962"/>
                  <a:pt x="1577721" y="1983962"/>
                </a:cubicBezTo>
                <a:close/>
                <a:moveTo>
                  <a:pt x="1520571" y="1992439"/>
                </a:moveTo>
                <a:cubicBezTo>
                  <a:pt x="1531525" y="1992439"/>
                  <a:pt x="1540478" y="1983581"/>
                  <a:pt x="1540478" y="1972532"/>
                </a:cubicBezTo>
                <a:cubicBezTo>
                  <a:pt x="1540478" y="1961579"/>
                  <a:pt x="1531620" y="1952625"/>
                  <a:pt x="1520571" y="1952625"/>
                </a:cubicBezTo>
                <a:cubicBezTo>
                  <a:pt x="1509617" y="1952625"/>
                  <a:pt x="1500664" y="1961483"/>
                  <a:pt x="1500664" y="1972532"/>
                </a:cubicBezTo>
                <a:cubicBezTo>
                  <a:pt x="1500664" y="1983581"/>
                  <a:pt x="1509522" y="1992439"/>
                  <a:pt x="1520571" y="1992439"/>
                </a:cubicBezTo>
                <a:close/>
                <a:moveTo>
                  <a:pt x="1463135" y="1999393"/>
                </a:moveTo>
                <a:cubicBezTo>
                  <a:pt x="1475327" y="1999393"/>
                  <a:pt x="1485138" y="1989487"/>
                  <a:pt x="1485138" y="1977390"/>
                </a:cubicBezTo>
                <a:cubicBezTo>
                  <a:pt x="1485138" y="1965198"/>
                  <a:pt x="1475327" y="1955387"/>
                  <a:pt x="1463135" y="1955387"/>
                </a:cubicBezTo>
                <a:cubicBezTo>
                  <a:pt x="1450943" y="1955387"/>
                  <a:pt x="1441133" y="1965293"/>
                  <a:pt x="1441133" y="1977390"/>
                </a:cubicBezTo>
                <a:cubicBezTo>
                  <a:pt x="1441037" y="1989487"/>
                  <a:pt x="1450943" y="1999393"/>
                  <a:pt x="1463135" y="1999393"/>
                </a:cubicBezTo>
                <a:close/>
                <a:moveTo>
                  <a:pt x="1405509" y="2001203"/>
                </a:moveTo>
                <a:cubicBezTo>
                  <a:pt x="1417511" y="2001203"/>
                  <a:pt x="1427321" y="1991392"/>
                  <a:pt x="1427321" y="1979390"/>
                </a:cubicBezTo>
                <a:cubicBezTo>
                  <a:pt x="1427321" y="1967389"/>
                  <a:pt x="1417606" y="1957578"/>
                  <a:pt x="1405509" y="1957578"/>
                </a:cubicBezTo>
                <a:cubicBezTo>
                  <a:pt x="1393412" y="1957578"/>
                  <a:pt x="1383697" y="1967389"/>
                  <a:pt x="1383697" y="1979390"/>
                </a:cubicBezTo>
                <a:cubicBezTo>
                  <a:pt x="1383697" y="1991392"/>
                  <a:pt x="1393412" y="2001203"/>
                  <a:pt x="1405509" y="2001203"/>
                </a:cubicBezTo>
                <a:close/>
                <a:moveTo>
                  <a:pt x="1347788" y="1999202"/>
                </a:moveTo>
                <a:cubicBezTo>
                  <a:pt x="1359122" y="1999202"/>
                  <a:pt x="1368362" y="1990058"/>
                  <a:pt x="1368362" y="1978724"/>
                </a:cubicBezTo>
                <a:cubicBezTo>
                  <a:pt x="1368362" y="1967389"/>
                  <a:pt x="1359218" y="1958245"/>
                  <a:pt x="1347788" y="1958245"/>
                </a:cubicBezTo>
                <a:cubicBezTo>
                  <a:pt x="1336453" y="1958245"/>
                  <a:pt x="1327309" y="1967389"/>
                  <a:pt x="1327309" y="1978724"/>
                </a:cubicBezTo>
                <a:cubicBezTo>
                  <a:pt x="1327309" y="1990058"/>
                  <a:pt x="1336453" y="1999202"/>
                  <a:pt x="1347788" y="1999202"/>
                </a:cubicBezTo>
                <a:close/>
                <a:moveTo>
                  <a:pt x="1290257" y="1990916"/>
                </a:moveTo>
                <a:cubicBezTo>
                  <a:pt x="1298924" y="1990916"/>
                  <a:pt x="1305878" y="1983962"/>
                  <a:pt x="1305878" y="1975295"/>
                </a:cubicBezTo>
                <a:cubicBezTo>
                  <a:pt x="1305878" y="1966627"/>
                  <a:pt x="1298924" y="1959674"/>
                  <a:pt x="1290257" y="1959674"/>
                </a:cubicBezTo>
                <a:cubicBezTo>
                  <a:pt x="1281684" y="1959674"/>
                  <a:pt x="1274636" y="1966627"/>
                  <a:pt x="1274636" y="1975295"/>
                </a:cubicBezTo>
                <a:cubicBezTo>
                  <a:pt x="1274636" y="1983962"/>
                  <a:pt x="1281589" y="1990916"/>
                  <a:pt x="1290257" y="1990916"/>
                </a:cubicBezTo>
                <a:close/>
                <a:moveTo>
                  <a:pt x="1232916" y="1986725"/>
                </a:moveTo>
                <a:cubicBezTo>
                  <a:pt x="1242632" y="1986725"/>
                  <a:pt x="1250442" y="1978914"/>
                  <a:pt x="1250442" y="1969199"/>
                </a:cubicBezTo>
                <a:cubicBezTo>
                  <a:pt x="1250442" y="1959483"/>
                  <a:pt x="1242632" y="1951673"/>
                  <a:pt x="1232916" y="1951673"/>
                </a:cubicBezTo>
                <a:cubicBezTo>
                  <a:pt x="1223201" y="1951673"/>
                  <a:pt x="1215390" y="1959483"/>
                  <a:pt x="1215390" y="1969199"/>
                </a:cubicBezTo>
                <a:cubicBezTo>
                  <a:pt x="1215390" y="1978819"/>
                  <a:pt x="1223201" y="1986725"/>
                  <a:pt x="1232916" y="1986725"/>
                </a:cubicBezTo>
                <a:close/>
                <a:moveTo>
                  <a:pt x="1175957" y="1981772"/>
                </a:moveTo>
                <a:cubicBezTo>
                  <a:pt x="1187768" y="1981772"/>
                  <a:pt x="1197388" y="1972247"/>
                  <a:pt x="1197388" y="1960340"/>
                </a:cubicBezTo>
                <a:cubicBezTo>
                  <a:pt x="1197388" y="1948529"/>
                  <a:pt x="1187768" y="1939004"/>
                  <a:pt x="1175957" y="1939004"/>
                </a:cubicBezTo>
                <a:cubicBezTo>
                  <a:pt x="1164146" y="1939004"/>
                  <a:pt x="1154621" y="1948529"/>
                  <a:pt x="1154621" y="1960340"/>
                </a:cubicBezTo>
                <a:cubicBezTo>
                  <a:pt x="1154525" y="1972151"/>
                  <a:pt x="1164146" y="1981772"/>
                  <a:pt x="1175957" y="1981772"/>
                </a:cubicBezTo>
                <a:close/>
                <a:moveTo>
                  <a:pt x="1119473" y="1970246"/>
                </a:moveTo>
                <a:cubicBezTo>
                  <a:pt x="1131284" y="1970246"/>
                  <a:pt x="1140809" y="1960721"/>
                  <a:pt x="1140809" y="1948910"/>
                </a:cubicBezTo>
                <a:cubicBezTo>
                  <a:pt x="1140809" y="1937099"/>
                  <a:pt x="1131284" y="1927574"/>
                  <a:pt x="1119473" y="1927574"/>
                </a:cubicBezTo>
                <a:cubicBezTo>
                  <a:pt x="1107662" y="1927574"/>
                  <a:pt x="1098042" y="1937099"/>
                  <a:pt x="1098042" y="1948910"/>
                </a:cubicBezTo>
                <a:cubicBezTo>
                  <a:pt x="1098042" y="1960626"/>
                  <a:pt x="1107662" y="1970246"/>
                  <a:pt x="1119473" y="1970246"/>
                </a:cubicBezTo>
                <a:close/>
                <a:moveTo>
                  <a:pt x="1063562" y="1956911"/>
                </a:moveTo>
                <a:cubicBezTo>
                  <a:pt x="1075849" y="1956911"/>
                  <a:pt x="1085850" y="1947005"/>
                  <a:pt x="1085850" y="1934718"/>
                </a:cubicBezTo>
                <a:cubicBezTo>
                  <a:pt x="1085850" y="1922431"/>
                  <a:pt x="1075944" y="1912525"/>
                  <a:pt x="1063562" y="1912525"/>
                </a:cubicBezTo>
                <a:cubicBezTo>
                  <a:pt x="1051274" y="1912525"/>
                  <a:pt x="1041368" y="1922526"/>
                  <a:pt x="1041368" y="1934718"/>
                </a:cubicBezTo>
                <a:cubicBezTo>
                  <a:pt x="1041273" y="1947005"/>
                  <a:pt x="1051274" y="1956911"/>
                  <a:pt x="1063562" y="1956911"/>
                </a:cubicBezTo>
                <a:close/>
                <a:moveTo>
                  <a:pt x="1008412" y="1938052"/>
                </a:moveTo>
                <a:cubicBezTo>
                  <a:pt x="1019556" y="1938052"/>
                  <a:pt x="1028510" y="1929098"/>
                  <a:pt x="1028510" y="1917954"/>
                </a:cubicBezTo>
                <a:cubicBezTo>
                  <a:pt x="1028510" y="1906905"/>
                  <a:pt x="1019461" y="1897856"/>
                  <a:pt x="1008412" y="1897856"/>
                </a:cubicBezTo>
                <a:cubicBezTo>
                  <a:pt x="997363" y="1897856"/>
                  <a:pt x="988314" y="1906810"/>
                  <a:pt x="988314" y="1917954"/>
                </a:cubicBezTo>
                <a:cubicBezTo>
                  <a:pt x="988314" y="1929003"/>
                  <a:pt x="997268" y="1938052"/>
                  <a:pt x="1008412" y="1938052"/>
                </a:cubicBezTo>
                <a:close/>
                <a:moveTo>
                  <a:pt x="954024" y="1919288"/>
                </a:moveTo>
                <a:cubicBezTo>
                  <a:pt x="965454" y="1919288"/>
                  <a:pt x="974788" y="1910048"/>
                  <a:pt x="974788" y="1898523"/>
                </a:cubicBezTo>
                <a:cubicBezTo>
                  <a:pt x="974788" y="1887093"/>
                  <a:pt x="965549" y="1877759"/>
                  <a:pt x="954024" y="1877759"/>
                </a:cubicBezTo>
                <a:cubicBezTo>
                  <a:pt x="942594" y="1877759"/>
                  <a:pt x="933260" y="1886998"/>
                  <a:pt x="933260" y="1898523"/>
                </a:cubicBezTo>
                <a:cubicBezTo>
                  <a:pt x="933355" y="1910048"/>
                  <a:pt x="942594" y="1919288"/>
                  <a:pt x="954024" y="1919288"/>
                </a:cubicBezTo>
                <a:close/>
                <a:moveTo>
                  <a:pt x="900684" y="1897856"/>
                </a:moveTo>
                <a:cubicBezTo>
                  <a:pt x="912400" y="1897856"/>
                  <a:pt x="921830" y="1888427"/>
                  <a:pt x="921830" y="1876711"/>
                </a:cubicBezTo>
                <a:cubicBezTo>
                  <a:pt x="921830" y="1864995"/>
                  <a:pt x="912305" y="1855565"/>
                  <a:pt x="900684" y="1855565"/>
                </a:cubicBezTo>
                <a:cubicBezTo>
                  <a:pt x="888968" y="1855565"/>
                  <a:pt x="879538" y="1864995"/>
                  <a:pt x="879538" y="1876711"/>
                </a:cubicBezTo>
                <a:cubicBezTo>
                  <a:pt x="879538" y="1888331"/>
                  <a:pt x="889063" y="1897856"/>
                  <a:pt x="900684" y="1897856"/>
                </a:cubicBezTo>
                <a:close/>
                <a:moveTo>
                  <a:pt x="848487" y="1872996"/>
                </a:moveTo>
                <a:cubicBezTo>
                  <a:pt x="859917" y="1872996"/>
                  <a:pt x="869252" y="1863757"/>
                  <a:pt x="869252" y="1852232"/>
                </a:cubicBezTo>
                <a:cubicBezTo>
                  <a:pt x="869252" y="1840706"/>
                  <a:pt x="860012" y="1831467"/>
                  <a:pt x="848487" y="1831467"/>
                </a:cubicBezTo>
                <a:cubicBezTo>
                  <a:pt x="836962" y="1831467"/>
                  <a:pt x="827723" y="1840706"/>
                  <a:pt x="827723" y="1852232"/>
                </a:cubicBezTo>
                <a:cubicBezTo>
                  <a:pt x="827723" y="1863757"/>
                  <a:pt x="837057" y="1872996"/>
                  <a:pt x="848487" y="1872996"/>
                </a:cubicBezTo>
                <a:close/>
                <a:moveTo>
                  <a:pt x="797433" y="1846136"/>
                </a:moveTo>
                <a:cubicBezTo>
                  <a:pt x="808863" y="1846136"/>
                  <a:pt x="818198" y="1836896"/>
                  <a:pt x="818198" y="1825371"/>
                </a:cubicBezTo>
                <a:cubicBezTo>
                  <a:pt x="818198" y="1813941"/>
                  <a:pt x="808958" y="1804607"/>
                  <a:pt x="797433" y="1804607"/>
                </a:cubicBezTo>
                <a:cubicBezTo>
                  <a:pt x="786003" y="1804607"/>
                  <a:pt x="776669" y="1813941"/>
                  <a:pt x="776669" y="1825371"/>
                </a:cubicBezTo>
                <a:cubicBezTo>
                  <a:pt x="776669" y="1836896"/>
                  <a:pt x="786003" y="1846136"/>
                  <a:pt x="797433" y="1846136"/>
                </a:cubicBezTo>
                <a:close/>
                <a:moveTo>
                  <a:pt x="747713" y="1816322"/>
                </a:moveTo>
                <a:cubicBezTo>
                  <a:pt x="758762" y="1816322"/>
                  <a:pt x="767810" y="1807369"/>
                  <a:pt x="767810" y="1796225"/>
                </a:cubicBezTo>
                <a:cubicBezTo>
                  <a:pt x="767810" y="1785080"/>
                  <a:pt x="758762" y="1776127"/>
                  <a:pt x="747713" y="1776127"/>
                </a:cubicBezTo>
                <a:cubicBezTo>
                  <a:pt x="736568" y="1776127"/>
                  <a:pt x="727615" y="1785176"/>
                  <a:pt x="727615" y="1796225"/>
                </a:cubicBezTo>
                <a:cubicBezTo>
                  <a:pt x="727615" y="1807274"/>
                  <a:pt x="736663" y="1816322"/>
                  <a:pt x="747713" y="1816322"/>
                </a:cubicBezTo>
                <a:close/>
                <a:moveTo>
                  <a:pt x="699516" y="1785366"/>
                </a:moveTo>
                <a:cubicBezTo>
                  <a:pt x="710946" y="1785366"/>
                  <a:pt x="720281" y="1776127"/>
                  <a:pt x="720281" y="1764602"/>
                </a:cubicBezTo>
                <a:cubicBezTo>
                  <a:pt x="720281" y="1753172"/>
                  <a:pt x="711041" y="1743837"/>
                  <a:pt x="699516" y="1743837"/>
                </a:cubicBezTo>
                <a:cubicBezTo>
                  <a:pt x="688086" y="1743837"/>
                  <a:pt x="678752" y="1753076"/>
                  <a:pt x="678752" y="1764602"/>
                </a:cubicBezTo>
                <a:cubicBezTo>
                  <a:pt x="678752" y="1776127"/>
                  <a:pt x="687991" y="1785366"/>
                  <a:pt x="699516" y="1785366"/>
                </a:cubicBezTo>
                <a:close/>
                <a:moveTo>
                  <a:pt x="652748" y="1751362"/>
                </a:moveTo>
                <a:cubicBezTo>
                  <a:pt x="664083" y="1751362"/>
                  <a:pt x="673227" y="1742218"/>
                  <a:pt x="673227" y="1730788"/>
                </a:cubicBezTo>
                <a:cubicBezTo>
                  <a:pt x="673227" y="1719453"/>
                  <a:pt x="664083" y="1710309"/>
                  <a:pt x="652748" y="1710309"/>
                </a:cubicBezTo>
                <a:cubicBezTo>
                  <a:pt x="641413" y="1710309"/>
                  <a:pt x="632270" y="1719453"/>
                  <a:pt x="632270" y="1730788"/>
                </a:cubicBezTo>
                <a:cubicBezTo>
                  <a:pt x="632270" y="1742218"/>
                  <a:pt x="641413" y="1751362"/>
                  <a:pt x="652748" y="1751362"/>
                </a:cubicBezTo>
                <a:close/>
                <a:moveTo>
                  <a:pt x="607695" y="1715262"/>
                </a:moveTo>
                <a:cubicBezTo>
                  <a:pt x="618935" y="1715262"/>
                  <a:pt x="627983" y="1706213"/>
                  <a:pt x="627983" y="1694974"/>
                </a:cubicBezTo>
                <a:cubicBezTo>
                  <a:pt x="627983" y="1683734"/>
                  <a:pt x="618839" y="1674686"/>
                  <a:pt x="607695" y="1674686"/>
                </a:cubicBezTo>
                <a:cubicBezTo>
                  <a:pt x="596456" y="1674686"/>
                  <a:pt x="587407" y="1683830"/>
                  <a:pt x="587407" y="1694974"/>
                </a:cubicBezTo>
                <a:cubicBezTo>
                  <a:pt x="587407" y="1706118"/>
                  <a:pt x="596456" y="1715262"/>
                  <a:pt x="607695" y="1715262"/>
                </a:cubicBezTo>
                <a:close/>
                <a:moveTo>
                  <a:pt x="564356" y="1676972"/>
                </a:moveTo>
                <a:cubicBezTo>
                  <a:pt x="575405" y="1676972"/>
                  <a:pt x="584454" y="1667923"/>
                  <a:pt x="584454" y="1656874"/>
                </a:cubicBezTo>
                <a:cubicBezTo>
                  <a:pt x="584454" y="1645825"/>
                  <a:pt x="575405" y="1636776"/>
                  <a:pt x="564356" y="1636776"/>
                </a:cubicBezTo>
                <a:cubicBezTo>
                  <a:pt x="553212" y="1636776"/>
                  <a:pt x="544259" y="1645730"/>
                  <a:pt x="544259" y="1656874"/>
                </a:cubicBezTo>
                <a:cubicBezTo>
                  <a:pt x="544259" y="1668018"/>
                  <a:pt x="553212" y="1676972"/>
                  <a:pt x="564356" y="1676972"/>
                </a:cubicBezTo>
                <a:close/>
                <a:moveTo>
                  <a:pt x="522827" y="1637348"/>
                </a:moveTo>
                <a:cubicBezTo>
                  <a:pt x="534162" y="1637348"/>
                  <a:pt x="543306" y="1628204"/>
                  <a:pt x="543306" y="1616869"/>
                </a:cubicBezTo>
                <a:cubicBezTo>
                  <a:pt x="543306" y="1605534"/>
                  <a:pt x="534162" y="1596390"/>
                  <a:pt x="522827" y="1596390"/>
                </a:cubicBezTo>
                <a:cubicBezTo>
                  <a:pt x="511493" y="1596390"/>
                  <a:pt x="502349" y="1605534"/>
                  <a:pt x="502349" y="1616869"/>
                </a:cubicBezTo>
                <a:cubicBezTo>
                  <a:pt x="502349" y="1628204"/>
                  <a:pt x="511493" y="1637348"/>
                  <a:pt x="522827" y="1637348"/>
                </a:cubicBezTo>
                <a:close/>
                <a:moveTo>
                  <a:pt x="483299" y="1594771"/>
                </a:moveTo>
                <a:cubicBezTo>
                  <a:pt x="494252" y="1594771"/>
                  <a:pt x="503206" y="1585913"/>
                  <a:pt x="503206" y="1574864"/>
                </a:cubicBezTo>
                <a:cubicBezTo>
                  <a:pt x="503206" y="1563910"/>
                  <a:pt x="494252" y="1554956"/>
                  <a:pt x="483299" y="1554956"/>
                </a:cubicBezTo>
                <a:cubicBezTo>
                  <a:pt x="472345" y="1554956"/>
                  <a:pt x="463391" y="1563814"/>
                  <a:pt x="463391" y="1574864"/>
                </a:cubicBezTo>
                <a:cubicBezTo>
                  <a:pt x="463391" y="1585817"/>
                  <a:pt x="472345" y="1594771"/>
                  <a:pt x="483299" y="1594771"/>
                </a:cubicBezTo>
                <a:close/>
                <a:moveTo>
                  <a:pt x="445770" y="1551623"/>
                </a:moveTo>
                <a:cubicBezTo>
                  <a:pt x="457105" y="1551623"/>
                  <a:pt x="466249" y="1542479"/>
                  <a:pt x="466249" y="1531144"/>
                </a:cubicBezTo>
                <a:cubicBezTo>
                  <a:pt x="466249" y="1519809"/>
                  <a:pt x="457105" y="1510665"/>
                  <a:pt x="445770" y="1510665"/>
                </a:cubicBezTo>
                <a:cubicBezTo>
                  <a:pt x="434435" y="1510665"/>
                  <a:pt x="425291" y="1519809"/>
                  <a:pt x="425291" y="1531144"/>
                </a:cubicBezTo>
                <a:cubicBezTo>
                  <a:pt x="425291" y="1542383"/>
                  <a:pt x="434435" y="1551623"/>
                  <a:pt x="445770" y="1551623"/>
                </a:cubicBezTo>
                <a:close/>
                <a:moveTo>
                  <a:pt x="410337" y="1506950"/>
                </a:moveTo>
                <a:cubicBezTo>
                  <a:pt x="422148" y="1506950"/>
                  <a:pt x="431673" y="1497425"/>
                  <a:pt x="431673" y="1485519"/>
                </a:cubicBezTo>
                <a:cubicBezTo>
                  <a:pt x="431673" y="1473708"/>
                  <a:pt x="422148" y="1464183"/>
                  <a:pt x="410337" y="1464183"/>
                </a:cubicBezTo>
                <a:cubicBezTo>
                  <a:pt x="398526" y="1464183"/>
                  <a:pt x="389001" y="1473708"/>
                  <a:pt x="389001" y="1485519"/>
                </a:cubicBezTo>
                <a:cubicBezTo>
                  <a:pt x="389001" y="1497425"/>
                  <a:pt x="398526" y="1506950"/>
                  <a:pt x="410337" y="1506950"/>
                </a:cubicBezTo>
                <a:close/>
                <a:moveTo>
                  <a:pt x="377095" y="1458373"/>
                </a:moveTo>
                <a:cubicBezTo>
                  <a:pt x="388049" y="1458373"/>
                  <a:pt x="397002" y="1449419"/>
                  <a:pt x="397002" y="1438466"/>
                </a:cubicBezTo>
                <a:cubicBezTo>
                  <a:pt x="397002" y="1427512"/>
                  <a:pt x="388049" y="1418558"/>
                  <a:pt x="377095" y="1418558"/>
                </a:cubicBezTo>
                <a:cubicBezTo>
                  <a:pt x="366141" y="1418558"/>
                  <a:pt x="357188" y="1427417"/>
                  <a:pt x="357188" y="1438466"/>
                </a:cubicBezTo>
                <a:cubicBezTo>
                  <a:pt x="357283" y="1449419"/>
                  <a:pt x="366141" y="1458373"/>
                  <a:pt x="377095" y="1458373"/>
                </a:cubicBezTo>
                <a:close/>
                <a:moveTo>
                  <a:pt x="346139" y="1404557"/>
                </a:moveTo>
                <a:cubicBezTo>
                  <a:pt x="354330" y="1404557"/>
                  <a:pt x="360902" y="1397889"/>
                  <a:pt x="360902" y="1389793"/>
                </a:cubicBezTo>
                <a:cubicBezTo>
                  <a:pt x="360902" y="1381697"/>
                  <a:pt x="354330" y="1375029"/>
                  <a:pt x="346139" y="1375029"/>
                </a:cubicBezTo>
                <a:cubicBezTo>
                  <a:pt x="337947" y="1375029"/>
                  <a:pt x="331375" y="1381601"/>
                  <a:pt x="331375" y="1389793"/>
                </a:cubicBezTo>
                <a:cubicBezTo>
                  <a:pt x="331375" y="1397984"/>
                  <a:pt x="338042" y="1404557"/>
                  <a:pt x="346139" y="1404557"/>
                </a:cubicBezTo>
                <a:close/>
                <a:moveTo>
                  <a:pt x="317564" y="1351502"/>
                </a:moveTo>
                <a:cubicBezTo>
                  <a:pt x="324041" y="1351502"/>
                  <a:pt x="329279" y="1346264"/>
                  <a:pt x="329279" y="1339787"/>
                </a:cubicBezTo>
                <a:cubicBezTo>
                  <a:pt x="329279" y="1333310"/>
                  <a:pt x="324041" y="1327976"/>
                  <a:pt x="317564" y="1327976"/>
                </a:cubicBezTo>
                <a:cubicBezTo>
                  <a:pt x="311087" y="1327976"/>
                  <a:pt x="305753" y="1333214"/>
                  <a:pt x="305753" y="1339787"/>
                </a:cubicBezTo>
                <a:cubicBezTo>
                  <a:pt x="305753" y="1346264"/>
                  <a:pt x="311087" y="1351502"/>
                  <a:pt x="317564" y="1351502"/>
                </a:cubicBezTo>
                <a:close/>
                <a:moveTo>
                  <a:pt x="291275" y="1300163"/>
                </a:moveTo>
                <a:cubicBezTo>
                  <a:pt x="297752" y="1300163"/>
                  <a:pt x="302990" y="1294924"/>
                  <a:pt x="302990" y="1288352"/>
                </a:cubicBezTo>
                <a:cubicBezTo>
                  <a:pt x="302990" y="1281875"/>
                  <a:pt x="297752" y="1276636"/>
                  <a:pt x="291275" y="1276636"/>
                </a:cubicBezTo>
                <a:cubicBezTo>
                  <a:pt x="284798" y="1276636"/>
                  <a:pt x="279559" y="1281875"/>
                  <a:pt x="279559" y="1288352"/>
                </a:cubicBezTo>
                <a:cubicBezTo>
                  <a:pt x="279559" y="1294924"/>
                  <a:pt x="284798" y="1300163"/>
                  <a:pt x="291275" y="1300163"/>
                </a:cubicBezTo>
                <a:close/>
                <a:moveTo>
                  <a:pt x="267557" y="1244251"/>
                </a:moveTo>
                <a:cubicBezTo>
                  <a:pt x="272129" y="1244251"/>
                  <a:pt x="275939" y="1240536"/>
                  <a:pt x="275939" y="1235869"/>
                </a:cubicBezTo>
                <a:cubicBezTo>
                  <a:pt x="275939" y="1231297"/>
                  <a:pt x="272225" y="1227487"/>
                  <a:pt x="267557" y="1227487"/>
                </a:cubicBezTo>
                <a:cubicBezTo>
                  <a:pt x="262985" y="1227487"/>
                  <a:pt x="259175" y="1231202"/>
                  <a:pt x="259175" y="1235869"/>
                </a:cubicBezTo>
                <a:cubicBezTo>
                  <a:pt x="259175" y="1240536"/>
                  <a:pt x="262890" y="1244251"/>
                  <a:pt x="267557" y="1244251"/>
                </a:cubicBezTo>
                <a:close/>
                <a:moveTo>
                  <a:pt x="246221" y="1190435"/>
                </a:moveTo>
                <a:cubicBezTo>
                  <a:pt x="250698" y="1190435"/>
                  <a:pt x="254318" y="1186815"/>
                  <a:pt x="254318" y="1182338"/>
                </a:cubicBezTo>
                <a:cubicBezTo>
                  <a:pt x="254318" y="1177862"/>
                  <a:pt x="250698" y="1174242"/>
                  <a:pt x="246221" y="1174242"/>
                </a:cubicBezTo>
                <a:cubicBezTo>
                  <a:pt x="241744" y="1174242"/>
                  <a:pt x="238125" y="1177862"/>
                  <a:pt x="238125" y="1182338"/>
                </a:cubicBezTo>
                <a:cubicBezTo>
                  <a:pt x="238125" y="1186815"/>
                  <a:pt x="241744" y="1190435"/>
                  <a:pt x="246221" y="1190435"/>
                </a:cubicBezTo>
                <a:close/>
                <a:moveTo>
                  <a:pt x="227552" y="1135285"/>
                </a:moveTo>
                <a:cubicBezTo>
                  <a:pt x="231648" y="1135285"/>
                  <a:pt x="235077" y="1131951"/>
                  <a:pt x="235077" y="1127760"/>
                </a:cubicBezTo>
                <a:cubicBezTo>
                  <a:pt x="235077" y="1123664"/>
                  <a:pt x="231743" y="1120235"/>
                  <a:pt x="227552" y="1120235"/>
                </a:cubicBezTo>
                <a:cubicBezTo>
                  <a:pt x="223361" y="1120235"/>
                  <a:pt x="220028" y="1123569"/>
                  <a:pt x="220028" y="1127760"/>
                </a:cubicBezTo>
                <a:cubicBezTo>
                  <a:pt x="220028" y="1131951"/>
                  <a:pt x="223361" y="1135285"/>
                  <a:pt x="227552" y="1135285"/>
                </a:cubicBezTo>
                <a:close/>
                <a:moveTo>
                  <a:pt x="211360" y="1080516"/>
                </a:moveTo>
                <a:cubicBezTo>
                  <a:pt x="215837" y="1080516"/>
                  <a:pt x="219456" y="1076897"/>
                  <a:pt x="219456" y="1072420"/>
                </a:cubicBezTo>
                <a:cubicBezTo>
                  <a:pt x="219456" y="1067943"/>
                  <a:pt x="215837" y="1064324"/>
                  <a:pt x="211360" y="1064324"/>
                </a:cubicBezTo>
                <a:cubicBezTo>
                  <a:pt x="206883" y="1064324"/>
                  <a:pt x="203264" y="1067943"/>
                  <a:pt x="203264" y="1072420"/>
                </a:cubicBezTo>
                <a:cubicBezTo>
                  <a:pt x="203264" y="1076897"/>
                  <a:pt x="206883" y="1080516"/>
                  <a:pt x="211360" y="1080516"/>
                </a:cubicBezTo>
                <a:close/>
                <a:moveTo>
                  <a:pt x="197930" y="1023842"/>
                </a:moveTo>
                <a:cubicBezTo>
                  <a:pt x="202121" y="1023842"/>
                  <a:pt x="205454" y="1020509"/>
                  <a:pt x="205454" y="1016318"/>
                </a:cubicBezTo>
                <a:cubicBezTo>
                  <a:pt x="205454" y="1012222"/>
                  <a:pt x="202121" y="1008793"/>
                  <a:pt x="197930" y="1008793"/>
                </a:cubicBezTo>
                <a:cubicBezTo>
                  <a:pt x="193834" y="1008793"/>
                  <a:pt x="190405" y="1012127"/>
                  <a:pt x="190405" y="1016318"/>
                </a:cubicBezTo>
                <a:cubicBezTo>
                  <a:pt x="190405" y="1020509"/>
                  <a:pt x="193739" y="1023842"/>
                  <a:pt x="197930" y="1023842"/>
                </a:cubicBezTo>
                <a:close/>
                <a:moveTo>
                  <a:pt x="187071" y="967264"/>
                </a:moveTo>
                <a:cubicBezTo>
                  <a:pt x="191262" y="967264"/>
                  <a:pt x="194596" y="963930"/>
                  <a:pt x="194596" y="959739"/>
                </a:cubicBezTo>
                <a:cubicBezTo>
                  <a:pt x="194596" y="955643"/>
                  <a:pt x="191262" y="952214"/>
                  <a:pt x="187071" y="952214"/>
                </a:cubicBezTo>
                <a:cubicBezTo>
                  <a:pt x="182975" y="952214"/>
                  <a:pt x="179546" y="955548"/>
                  <a:pt x="179546" y="959739"/>
                </a:cubicBezTo>
                <a:cubicBezTo>
                  <a:pt x="179546" y="963835"/>
                  <a:pt x="182975" y="967264"/>
                  <a:pt x="187071" y="967264"/>
                </a:cubicBezTo>
                <a:close/>
                <a:moveTo>
                  <a:pt x="178975" y="909542"/>
                </a:moveTo>
                <a:cubicBezTo>
                  <a:pt x="182785" y="909542"/>
                  <a:pt x="185833" y="906494"/>
                  <a:pt x="185833" y="902684"/>
                </a:cubicBezTo>
                <a:cubicBezTo>
                  <a:pt x="185833" y="898874"/>
                  <a:pt x="182785" y="895826"/>
                  <a:pt x="178975" y="895826"/>
                </a:cubicBezTo>
                <a:cubicBezTo>
                  <a:pt x="175165" y="895826"/>
                  <a:pt x="172117" y="898874"/>
                  <a:pt x="172117" y="902684"/>
                </a:cubicBezTo>
                <a:cubicBezTo>
                  <a:pt x="172117" y="906399"/>
                  <a:pt x="175165" y="909542"/>
                  <a:pt x="178975" y="909542"/>
                </a:cubicBezTo>
                <a:close/>
                <a:moveTo>
                  <a:pt x="173450" y="852107"/>
                </a:moveTo>
                <a:cubicBezTo>
                  <a:pt x="177260" y="852107"/>
                  <a:pt x="180308" y="849059"/>
                  <a:pt x="180308" y="845249"/>
                </a:cubicBezTo>
                <a:cubicBezTo>
                  <a:pt x="180308" y="841438"/>
                  <a:pt x="177260" y="838390"/>
                  <a:pt x="173450" y="838390"/>
                </a:cubicBezTo>
                <a:cubicBezTo>
                  <a:pt x="169640" y="838390"/>
                  <a:pt x="166592" y="841438"/>
                  <a:pt x="166592" y="845249"/>
                </a:cubicBezTo>
                <a:cubicBezTo>
                  <a:pt x="166688" y="849059"/>
                  <a:pt x="169736" y="852107"/>
                  <a:pt x="173450" y="852107"/>
                </a:cubicBezTo>
                <a:close/>
                <a:moveTo>
                  <a:pt x="170783" y="792194"/>
                </a:moveTo>
                <a:cubicBezTo>
                  <a:pt x="173260" y="792194"/>
                  <a:pt x="175260" y="790194"/>
                  <a:pt x="175260" y="787718"/>
                </a:cubicBezTo>
                <a:cubicBezTo>
                  <a:pt x="175260" y="785241"/>
                  <a:pt x="173260" y="783241"/>
                  <a:pt x="170783" y="783241"/>
                </a:cubicBezTo>
                <a:cubicBezTo>
                  <a:pt x="168307" y="783241"/>
                  <a:pt x="166306" y="785241"/>
                  <a:pt x="166306" y="787718"/>
                </a:cubicBezTo>
                <a:cubicBezTo>
                  <a:pt x="166306" y="790099"/>
                  <a:pt x="168307" y="792194"/>
                  <a:pt x="170783" y="792194"/>
                </a:cubicBezTo>
                <a:close/>
                <a:moveTo>
                  <a:pt x="170783" y="733806"/>
                </a:moveTo>
                <a:cubicBezTo>
                  <a:pt x="172879" y="733806"/>
                  <a:pt x="174593" y="732092"/>
                  <a:pt x="174593" y="729996"/>
                </a:cubicBezTo>
                <a:cubicBezTo>
                  <a:pt x="174593" y="727901"/>
                  <a:pt x="172879" y="726186"/>
                  <a:pt x="170783" y="726186"/>
                </a:cubicBezTo>
                <a:cubicBezTo>
                  <a:pt x="168688" y="726186"/>
                  <a:pt x="166973" y="727901"/>
                  <a:pt x="166973" y="729996"/>
                </a:cubicBezTo>
                <a:cubicBezTo>
                  <a:pt x="166878" y="732092"/>
                  <a:pt x="168688" y="733806"/>
                  <a:pt x="170783" y="733806"/>
                </a:cubicBezTo>
                <a:close/>
                <a:moveTo>
                  <a:pt x="173450" y="674370"/>
                </a:moveTo>
                <a:cubicBezTo>
                  <a:pt x="174498" y="674370"/>
                  <a:pt x="175355" y="673513"/>
                  <a:pt x="175355" y="672465"/>
                </a:cubicBezTo>
                <a:cubicBezTo>
                  <a:pt x="175355" y="671417"/>
                  <a:pt x="174498" y="670560"/>
                  <a:pt x="173450" y="670560"/>
                </a:cubicBezTo>
                <a:cubicBezTo>
                  <a:pt x="172403" y="670560"/>
                  <a:pt x="171545" y="671417"/>
                  <a:pt x="171545" y="672465"/>
                </a:cubicBezTo>
                <a:cubicBezTo>
                  <a:pt x="171545" y="673513"/>
                  <a:pt x="172403" y="674370"/>
                  <a:pt x="173450" y="674370"/>
                </a:cubicBezTo>
                <a:close/>
                <a:moveTo>
                  <a:pt x="178975" y="615601"/>
                </a:moveTo>
                <a:cubicBezTo>
                  <a:pt x="179356" y="615601"/>
                  <a:pt x="179642" y="615315"/>
                  <a:pt x="179642" y="614934"/>
                </a:cubicBezTo>
                <a:cubicBezTo>
                  <a:pt x="179642" y="614553"/>
                  <a:pt x="179356" y="614267"/>
                  <a:pt x="178975" y="614267"/>
                </a:cubicBezTo>
                <a:cubicBezTo>
                  <a:pt x="178594" y="614267"/>
                  <a:pt x="178308" y="614553"/>
                  <a:pt x="178308" y="614934"/>
                </a:cubicBezTo>
                <a:cubicBezTo>
                  <a:pt x="178308" y="615315"/>
                  <a:pt x="178594" y="615601"/>
                  <a:pt x="178975" y="615601"/>
                </a:cubicBezTo>
                <a:close/>
                <a:moveTo>
                  <a:pt x="2319719" y="1648206"/>
                </a:moveTo>
                <a:cubicBezTo>
                  <a:pt x="2320576" y="1648206"/>
                  <a:pt x="2321243" y="1647539"/>
                  <a:pt x="2321243" y="1646682"/>
                </a:cubicBezTo>
                <a:cubicBezTo>
                  <a:pt x="2321243" y="1645825"/>
                  <a:pt x="2320576" y="1645158"/>
                  <a:pt x="2319719" y="1645158"/>
                </a:cubicBezTo>
                <a:cubicBezTo>
                  <a:pt x="2318861" y="1645158"/>
                  <a:pt x="2318195" y="1645825"/>
                  <a:pt x="2318195" y="1646682"/>
                </a:cubicBezTo>
                <a:cubicBezTo>
                  <a:pt x="2318290" y="1647539"/>
                  <a:pt x="2318957" y="1648206"/>
                  <a:pt x="2319719" y="1648206"/>
                </a:cubicBezTo>
                <a:close/>
                <a:moveTo>
                  <a:pt x="2236375" y="1729835"/>
                </a:moveTo>
                <a:cubicBezTo>
                  <a:pt x="2238280" y="1729835"/>
                  <a:pt x="2239804" y="1728311"/>
                  <a:pt x="2239804" y="1726406"/>
                </a:cubicBezTo>
                <a:cubicBezTo>
                  <a:pt x="2239804" y="1724501"/>
                  <a:pt x="2238280" y="1722977"/>
                  <a:pt x="2236375" y="1722977"/>
                </a:cubicBezTo>
                <a:cubicBezTo>
                  <a:pt x="2234470" y="1722977"/>
                  <a:pt x="2232946" y="1724501"/>
                  <a:pt x="2232946" y="1726406"/>
                </a:cubicBezTo>
                <a:cubicBezTo>
                  <a:pt x="2233041" y="1728311"/>
                  <a:pt x="2234565" y="1729835"/>
                  <a:pt x="2236375" y="1729835"/>
                </a:cubicBezTo>
                <a:close/>
                <a:moveTo>
                  <a:pt x="2192179" y="1768983"/>
                </a:moveTo>
                <a:cubicBezTo>
                  <a:pt x="2195227" y="1768983"/>
                  <a:pt x="2197703" y="1766507"/>
                  <a:pt x="2197703" y="1763459"/>
                </a:cubicBezTo>
                <a:cubicBezTo>
                  <a:pt x="2197703" y="1760411"/>
                  <a:pt x="2195227" y="1757934"/>
                  <a:pt x="2192179" y="1757934"/>
                </a:cubicBezTo>
                <a:cubicBezTo>
                  <a:pt x="2189131" y="1757934"/>
                  <a:pt x="2186654" y="1760411"/>
                  <a:pt x="2186654" y="1763459"/>
                </a:cubicBezTo>
                <a:cubicBezTo>
                  <a:pt x="2186559" y="1766411"/>
                  <a:pt x="2189131" y="1768983"/>
                  <a:pt x="2192179" y="1768983"/>
                </a:cubicBezTo>
                <a:close/>
                <a:moveTo>
                  <a:pt x="2146268" y="1800416"/>
                </a:moveTo>
                <a:cubicBezTo>
                  <a:pt x="2147411" y="1800416"/>
                  <a:pt x="2148364" y="1799463"/>
                  <a:pt x="2148364" y="1798320"/>
                </a:cubicBezTo>
                <a:cubicBezTo>
                  <a:pt x="2148364" y="1797082"/>
                  <a:pt x="2147411" y="1796225"/>
                  <a:pt x="2146268" y="1796225"/>
                </a:cubicBezTo>
                <a:cubicBezTo>
                  <a:pt x="2145030" y="1796225"/>
                  <a:pt x="2144173" y="1797177"/>
                  <a:pt x="2144173" y="1798320"/>
                </a:cubicBezTo>
                <a:cubicBezTo>
                  <a:pt x="2144173" y="1799463"/>
                  <a:pt x="2145125" y="1800416"/>
                  <a:pt x="2146268" y="1800416"/>
                </a:cubicBezTo>
                <a:close/>
                <a:moveTo>
                  <a:pt x="2098929" y="1839754"/>
                </a:moveTo>
                <a:cubicBezTo>
                  <a:pt x="2103692" y="1839754"/>
                  <a:pt x="2107502" y="1835944"/>
                  <a:pt x="2107502" y="1831181"/>
                </a:cubicBezTo>
                <a:cubicBezTo>
                  <a:pt x="2107502" y="1826419"/>
                  <a:pt x="2103692" y="1822609"/>
                  <a:pt x="2098929" y="1822609"/>
                </a:cubicBezTo>
                <a:cubicBezTo>
                  <a:pt x="2094167" y="1822609"/>
                  <a:pt x="2090357" y="1826419"/>
                  <a:pt x="2090357" y="1831181"/>
                </a:cubicBezTo>
                <a:cubicBezTo>
                  <a:pt x="2090357" y="1835944"/>
                  <a:pt x="2094167" y="1839754"/>
                  <a:pt x="2098929" y="1839754"/>
                </a:cubicBezTo>
                <a:close/>
                <a:moveTo>
                  <a:pt x="2050066" y="1873758"/>
                </a:moveTo>
                <a:cubicBezTo>
                  <a:pt x="2056638" y="1873758"/>
                  <a:pt x="2062067" y="1868424"/>
                  <a:pt x="2062067" y="1861757"/>
                </a:cubicBezTo>
                <a:cubicBezTo>
                  <a:pt x="2062067" y="1855184"/>
                  <a:pt x="2056733" y="1849755"/>
                  <a:pt x="2050066" y="1849755"/>
                </a:cubicBezTo>
                <a:cubicBezTo>
                  <a:pt x="2043398" y="1849755"/>
                  <a:pt x="2038064" y="1855089"/>
                  <a:pt x="2038064" y="1861757"/>
                </a:cubicBezTo>
                <a:cubicBezTo>
                  <a:pt x="2038064" y="1868424"/>
                  <a:pt x="2043493" y="1873758"/>
                  <a:pt x="2050066" y="1873758"/>
                </a:cubicBezTo>
                <a:close/>
                <a:moveTo>
                  <a:pt x="1999869" y="1901381"/>
                </a:moveTo>
                <a:cubicBezTo>
                  <a:pt x="2005965" y="1901381"/>
                  <a:pt x="2011013" y="1896428"/>
                  <a:pt x="2011013" y="1890236"/>
                </a:cubicBezTo>
                <a:cubicBezTo>
                  <a:pt x="2011013" y="1884140"/>
                  <a:pt x="2006060" y="1879092"/>
                  <a:pt x="1999869" y="1879092"/>
                </a:cubicBezTo>
                <a:cubicBezTo>
                  <a:pt x="1993773" y="1879092"/>
                  <a:pt x="1988725" y="1884045"/>
                  <a:pt x="1988725" y="1890236"/>
                </a:cubicBezTo>
                <a:cubicBezTo>
                  <a:pt x="1988820" y="1896428"/>
                  <a:pt x="1993773" y="1901381"/>
                  <a:pt x="1999869" y="1901381"/>
                </a:cubicBezTo>
                <a:close/>
                <a:moveTo>
                  <a:pt x="1948529" y="1931670"/>
                </a:moveTo>
                <a:cubicBezTo>
                  <a:pt x="1956911" y="1931670"/>
                  <a:pt x="1963674" y="1924907"/>
                  <a:pt x="1963674" y="1916525"/>
                </a:cubicBezTo>
                <a:cubicBezTo>
                  <a:pt x="1963674" y="1908143"/>
                  <a:pt x="1956911" y="1901381"/>
                  <a:pt x="1948529" y="1901381"/>
                </a:cubicBezTo>
                <a:cubicBezTo>
                  <a:pt x="1940147" y="1901381"/>
                  <a:pt x="1933385" y="1908143"/>
                  <a:pt x="1933385" y="1916525"/>
                </a:cubicBezTo>
                <a:cubicBezTo>
                  <a:pt x="1933385" y="1924907"/>
                  <a:pt x="1940147" y="1931670"/>
                  <a:pt x="1948529" y="1931670"/>
                </a:cubicBezTo>
                <a:close/>
                <a:moveTo>
                  <a:pt x="1896047" y="1953768"/>
                </a:moveTo>
                <a:cubicBezTo>
                  <a:pt x="1903476" y="1953768"/>
                  <a:pt x="1909477" y="1947767"/>
                  <a:pt x="1909477" y="1940338"/>
                </a:cubicBezTo>
                <a:cubicBezTo>
                  <a:pt x="1909477" y="1932908"/>
                  <a:pt x="1903476" y="1926908"/>
                  <a:pt x="1896047" y="1926908"/>
                </a:cubicBezTo>
                <a:cubicBezTo>
                  <a:pt x="1888617" y="1926908"/>
                  <a:pt x="1882616" y="1932908"/>
                  <a:pt x="1882616" y="1940338"/>
                </a:cubicBezTo>
                <a:cubicBezTo>
                  <a:pt x="1882521" y="1947767"/>
                  <a:pt x="1888617" y="1953768"/>
                  <a:pt x="1896047" y="1953768"/>
                </a:cubicBezTo>
                <a:close/>
                <a:moveTo>
                  <a:pt x="1842516" y="1977200"/>
                </a:moveTo>
                <a:cubicBezTo>
                  <a:pt x="1850993" y="1977200"/>
                  <a:pt x="1857947" y="1970342"/>
                  <a:pt x="1857947" y="1961769"/>
                </a:cubicBezTo>
                <a:cubicBezTo>
                  <a:pt x="1857947" y="1953292"/>
                  <a:pt x="1851089" y="1946339"/>
                  <a:pt x="1842516" y="1946339"/>
                </a:cubicBezTo>
                <a:cubicBezTo>
                  <a:pt x="1834039" y="1946339"/>
                  <a:pt x="1827086" y="1953197"/>
                  <a:pt x="1827086" y="1961769"/>
                </a:cubicBezTo>
                <a:cubicBezTo>
                  <a:pt x="1827086" y="1970246"/>
                  <a:pt x="1834039" y="1977200"/>
                  <a:pt x="1842516" y="1977200"/>
                </a:cubicBezTo>
                <a:close/>
                <a:moveTo>
                  <a:pt x="1788128" y="1997107"/>
                </a:moveTo>
                <a:cubicBezTo>
                  <a:pt x="1797082" y="1997107"/>
                  <a:pt x="1804416" y="1989868"/>
                  <a:pt x="1804416" y="1980819"/>
                </a:cubicBezTo>
                <a:cubicBezTo>
                  <a:pt x="1804416" y="1971866"/>
                  <a:pt x="1797177" y="1964531"/>
                  <a:pt x="1788128" y="1964531"/>
                </a:cubicBezTo>
                <a:cubicBezTo>
                  <a:pt x="1779175" y="1964531"/>
                  <a:pt x="1771841" y="1971770"/>
                  <a:pt x="1771841" y="1980819"/>
                </a:cubicBezTo>
                <a:cubicBezTo>
                  <a:pt x="1771841" y="1989773"/>
                  <a:pt x="1779175" y="1997107"/>
                  <a:pt x="1788128" y="1997107"/>
                </a:cubicBezTo>
                <a:close/>
                <a:moveTo>
                  <a:pt x="1732883" y="2013395"/>
                </a:moveTo>
                <a:cubicBezTo>
                  <a:pt x="1741742" y="2013395"/>
                  <a:pt x="1748885" y="2006251"/>
                  <a:pt x="1748885" y="1997393"/>
                </a:cubicBezTo>
                <a:cubicBezTo>
                  <a:pt x="1748885" y="1988534"/>
                  <a:pt x="1741742" y="1981391"/>
                  <a:pt x="1732883" y="1981391"/>
                </a:cubicBezTo>
                <a:cubicBezTo>
                  <a:pt x="1724025" y="1981391"/>
                  <a:pt x="1716881" y="1988534"/>
                  <a:pt x="1716881" y="1997393"/>
                </a:cubicBezTo>
                <a:cubicBezTo>
                  <a:pt x="1716881" y="2006251"/>
                  <a:pt x="1724025" y="2013395"/>
                  <a:pt x="1732883" y="2013395"/>
                </a:cubicBezTo>
                <a:close/>
                <a:moveTo>
                  <a:pt x="1676972" y="2028825"/>
                </a:moveTo>
                <a:cubicBezTo>
                  <a:pt x="1686497" y="2028825"/>
                  <a:pt x="1694307" y="2021110"/>
                  <a:pt x="1694307" y="2011489"/>
                </a:cubicBezTo>
                <a:cubicBezTo>
                  <a:pt x="1694307" y="2001964"/>
                  <a:pt x="1686592" y="1994154"/>
                  <a:pt x="1676972" y="1994154"/>
                </a:cubicBezTo>
                <a:cubicBezTo>
                  <a:pt x="1667447" y="1994154"/>
                  <a:pt x="1659636" y="2001869"/>
                  <a:pt x="1659636" y="2011489"/>
                </a:cubicBezTo>
                <a:cubicBezTo>
                  <a:pt x="1659636" y="2021014"/>
                  <a:pt x="1667351" y="2028825"/>
                  <a:pt x="1676972" y="2028825"/>
                </a:cubicBezTo>
                <a:close/>
                <a:moveTo>
                  <a:pt x="1620488" y="2038636"/>
                </a:moveTo>
                <a:cubicBezTo>
                  <a:pt x="1629061" y="2038636"/>
                  <a:pt x="1636109" y="2031683"/>
                  <a:pt x="1636109" y="2023015"/>
                </a:cubicBezTo>
                <a:cubicBezTo>
                  <a:pt x="1636109" y="2014347"/>
                  <a:pt x="1629156" y="2007394"/>
                  <a:pt x="1620488" y="2007394"/>
                </a:cubicBezTo>
                <a:cubicBezTo>
                  <a:pt x="1611916" y="2007394"/>
                  <a:pt x="1604867" y="2014347"/>
                  <a:pt x="1604867" y="2023015"/>
                </a:cubicBezTo>
                <a:cubicBezTo>
                  <a:pt x="1604867" y="2031683"/>
                  <a:pt x="1611821" y="2038636"/>
                  <a:pt x="1620488" y="2038636"/>
                </a:cubicBezTo>
                <a:close/>
                <a:moveTo>
                  <a:pt x="1563529" y="2050447"/>
                </a:moveTo>
                <a:cubicBezTo>
                  <a:pt x="1573721" y="2050447"/>
                  <a:pt x="1581912" y="2042160"/>
                  <a:pt x="1581912" y="2032064"/>
                </a:cubicBezTo>
                <a:cubicBezTo>
                  <a:pt x="1581912" y="2021872"/>
                  <a:pt x="1573721" y="2013680"/>
                  <a:pt x="1563529" y="2013680"/>
                </a:cubicBezTo>
                <a:cubicBezTo>
                  <a:pt x="1553432" y="2013680"/>
                  <a:pt x="1545146" y="2021872"/>
                  <a:pt x="1545146" y="2032064"/>
                </a:cubicBezTo>
                <a:cubicBezTo>
                  <a:pt x="1545146" y="2042255"/>
                  <a:pt x="1553337" y="2050447"/>
                  <a:pt x="1563529" y="2050447"/>
                </a:cubicBezTo>
                <a:close/>
                <a:moveTo>
                  <a:pt x="1506188" y="2056924"/>
                </a:moveTo>
                <a:cubicBezTo>
                  <a:pt x="1516285" y="2056924"/>
                  <a:pt x="1524572" y="2048732"/>
                  <a:pt x="1524572" y="2038541"/>
                </a:cubicBezTo>
                <a:cubicBezTo>
                  <a:pt x="1524572" y="2028349"/>
                  <a:pt x="1516380" y="2020157"/>
                  <a:pt x="1506188" y="2020157"/>
                </a:cubicBezTo>
                <a:cubicBezTo>
                  <a:pt x="1495997" y="2020157"/>
                  <a:pt x="1487805" y="2028444"/>
                  <a:pt x="1487805" y="2038541"/>
                </a:cubicBezTo>
                <a:cubicBezTo>
                  <a:pt x="1487900" y="2048732"/>
                  <a:pt x="1496092" y="2056924"/>
                  <a:pt x="1506188" y="2056924"/>
                </a:cubicBezTo>
                <a:close/>
                <a:moveTo>
                  <a:pt x="1448657" y="2061877"/>
                </a:moveTo>
                <a:cubicBezTo>
                  <a:pt x="1459421" y="2061877"/>
                  <a:pt x="1468088" y="2053114"/>
                  <a:pt x="1468088" y="2042446"/>
                </a:cubicBezTo>
                <a:cubicBezTo>
                  <a:pt x="1468088" y="2031683"/>
                  <a:pt x="1459421" y="2023015"/>
                  <a:pt x="1448657" y="2023015"/>
                </a:cubicBezTo>
                <a:cubicBezTo>
                  <a:pt x="1437894" y="2023015"/>
                  <a:pt x="1429226" y="2031683"/>
                  <a:pt x="1429226" y="2042446"/>
                </a:cubicBezTo>
                <a:cubicBezTo>
                  <a:pt x="1429226" y="2053114"/>
                  <a:pt x="1437989" y="2061877"/>
                  <a:pt x="1448657" y="2061877"/>
                </a:cubicBezTo>
                <a:close/>
                <a:moveTo>
                  <a:pt x="1391031" y="2063115"/>
                </a:moveTo>
                <a:cubicBezTo>
                  <a:pt x="1401794" y="2063115"/>
                  <a:pt x="1410462" y="2054447"/>
                  <a:pt x="1410462" y="2043684"/>
                </a:cubicBezTo>
                <a:cubicBezTo>
                  <a:pt x="1410462" y="2032921"/>
                  <a:pt x="1401794" y="2024253"/>
                  <a:pt x="1391031" y="2024253"/>
                </a:cubicBezTo>
                <a:cubicBezTo>
                  <a:pt x="1380268" y="2024253"/>
                  <a:pt x="1371600" y="2033016"/>
                  <a:pt x="1371600" y="2043684"/>
                </a:cubicBezTo>
                <a:cubicBezTo>
                  <a:pt x="1371600" y="2054447"/>
                  <a:pt x="1380268" y="2063115"/>
                  <a:pt x="1391031" y="2063115"/>
                </a:cubicBezTo>
                <a:close/>
                <a:moveTo>
                  <a:pt x="1333405" y="2059972"/>
                </a:moveTo>
                <a:cubicBezTo>
                  <a:pt x="1343120" y="2059972"/>
                  <a:pt x="1350931" y="2052161"/>
                  <a:pt x="1350931" y="2042446"/>
                </a:cubicBezTo>
                <a:cubicBezTo>
                  <a:pt x="1350931" y="2032730"/>
                  <a:pt x="1343120" y="2024920"/>
                  <a:pt x="1333405" y="2024920"/>
                </a:cubicBezTo>
                <a:cubicBezTo>
                  <a:pt x="1323689" y="2024920"/>
                  <a:pt x="1315879" y="2032826"/>
                  <a:pt x="1315879" y="2042446"/>
                </a:cubicBezTo>
                <a:cubicBezTo>
                  <a:pt x="1315879" y="2052066"/>
                  <a:pt x="1323689" y="2059972"/>
                  <a:pt x="1333405" y="2059972"/>
                </a:cubicBezTo>
                <a:close/>
                <a:moveTo>
                  <a:pt x="1275874" y="2058257"/>
                </a:moveTo>
                <a:cubicBezTo>
                  <a:pt x="1286732" y="2058257"/>
                  <a:pt x="1295495" y="2049399"/>
                  <a:pt x="1295495" y="2038541"/>
                </a:cubicBezTo>
                <a:cubicBezTo>
                  <a:pt x="1295495" y="2027682"/>
                  <a:pt x="1286637" y="2018824"/>
                  <a:pt x="1275874" y="2018824"/>
                </a:cubicBezTo>
                <a:cubicBezTo>
                  <a:pt x="1265015" y="2018824"/>
                  <a:pt x="1256157" y="2027587"/>
                  <a:pt x="1256157" y="2038541"/>
                </a:cubicBezTo>
                <a:cubicBezTo>
                  <a:pt x="1256157" y="2049399"/>
                  <a:pt x="1265015" y="2058257"/>
                  <a:pt x="1275874" y="2058257"/>
                </a:cubicBezTo>
                <a:close/>
                <a:moveTo>
                  <a:pt x="1218629" y="2048732"/>
                </a:moveTo>
                <a:cubicBezTo>
                  <a:pt x="1227868" y="2048732"/>
                  <a:pt x="1235297" y="2041303"/>
                  <a:pt x="1235297" y="2032064"/>
                </a:cubicBezTo>
                <a:cubicBezTo>
                  <a:pt x="1235297" y="2022824"/>
                  <a:pt x="1227868" y="2015395"/>
                  <a:pt x="1218629" y="2015395"/>
                </a:cubicBezTo>
                <a:cubicBezTo>
                  <a:pt x="1209389" y="2015395"/>
                  <a:pt x="1201960" y="2022824"/>
                  <a:pt x="1201960" y="2032064"/>
                </a:cubicBezTo>
                <a:cubicBezTo>
                  <a:pt x="1201865" y="2041303"/>
                  <a:pt x="1209389" y="2048732"/>
                  <a:pt x="1218629" y="2048732"/>
                </a:cubicBezTo>
                <a:close/>
                <a:moveTo>
                  <a:pt x="1161669" y="2044256"/>
                </a:moveTo>
                <a:cubicBezTo>
                  <a:pt x="1173385" y="2044256"/>
                  <a:pt x="1182815" y="2034826"/>
                  <a:pt x="1182815" y="2023110"/>
                </a:cubicBezTo>
                <a:cubicBezTo>
                  <a:pt x="1182815" y="2011394"/>
                  <a:pt x="1173385" y="2001964"/>
                  <a:pt x="1161669" y="2001964"/>
                </a:cubicBezTo>
                <a:cubicBezTo>
                  <a:pt x="1149953" y="2001964"/>
                  <a:pt x="1140524" y="2011394"/>
                  <a:pt x="1140524" y="2023110"/>
                </a:cubicBezTo>
                <a:cubicBezTo>
                  <a:pt x="1140428" y="2034731"/>
                  <a:pt x="1149953" y="2044256"/>
                  <a:pt x="1161669" y="2044256"/>
                </a:cubicBezTo>
                <a:close/>
                <a:moveTo>
                  <a:pt x="1105186" y="2035397"/>
                </a:moveTo>
                <a:cubicBezTo>
                  <a:pt x="1118426" y="2035397"/>
                  <a:pt x="1129094" y="2024634"/>
                  <a:pt x="1129094" y="2011489"/>
                </a:cubicBezTo>
                <a:cubicBezTo>
                  <a:pt x="1129094" y="1998250"/>
                  <a:pt x="1118330" y="1987582"/>
                  <a:pt x="1105186" y="1987582"/>
                </a:cubicBezTo>
                <a:cubicBezTo>
                  <a:pt x="1091946" y="1987582"/>
                  <a:pt x="1081278" y="1998345"/>
                  <a:pt x="1081278" y="2011489"/>
                </a:cubicBezTo>
                <a:cubicBezTo>
                  <a:pt x="1081183" y="2024729"/>
                  <a:pt x="1091946" y="2035397"/>
                  <a:pt x="1105186" y="2035397"/>
                </a:cubicBezTo>
                <a:close/>
                <a:moveTo>
                  <a:pt x="1049179" y="2019872"/>
                </a:moveTo>
                <a:cubicBezTo>
                  <a:pt x="1061561" y="2019872"/>
                  <a:pt x="1071658" y="2009870"/>
                  <a:pt x="1071658" y="1997393"/>
                </a:cubicBezTo>
                <a:cubicBezTo>
                  <a:pt x="1071658" y="1985010"/>
                  <a:pt x="1061657" y="1974914"/>
                  <a:pt x="1049179" y="1974914"/>
                </a:cubicBezTo>
                <a:cubicBezTo>
                  <a:pt x="1036796" y="1974914"/>
                  <a:pt x="1026700" y="1984915"/>
                  <a:pt x="1026700" y="1997393"/>
                </a:cubicBezTo>
                <a:cubicBezTo>
                  <a:pt x="1026795" y="2009775"/>
                  <a:pt x="1036796" y="2019872"/>
                  <a:pt x="1049179" y="2019872"/>
                </a:cubicBezTo>
                <a:close/>
                <a:moveTo>
                  <a:pt x="994029" y="2003489"/>
                </a:moveTo>
                <a:cubicBezTo>
                  <a:pt x="1006507" y="2003489"/>
                  <a:pt x="1016699" y="1993297"/>
                  <a:pt x="1016699" y="1980819"/>
                </a:cubicBezTo>
                <a:cubicBezTo>
                  <a:pt x="1016699" y="1968341"/>
                  <a:pt x="1006507" y="1958150"/>
                  <a:pt x="994029" y="1958150"/>
                </a:cubicBezTo>
                <a:cubicBezTo>
                  <a:pt x="981551" y="1958150"/>
                  <a:pt x="971360" y="1968246"/>
                  <a:pt x="971360" y="1980819"/>
                </a:cubicBezTo>
                <a:cubicBezTo>
                  <a:pt x="971360" y="1993297"/>
                  <a:pt x="981456" y="2003489"/>
                  <a:pt x="994029" y="2003489"/>
                </a:cubicBezTo>
                <a:close/>
                <a:moveTo>
                  <a:pt x="939546" y="1981010"/>
                </a:moveTo>
                <a:cubicBezTo>
                  <a:pt x="950214" y="1981010"/>
                  <a:pt x="958787" y="1972342"/>
                  <a:pt x="958787" y="1961769"/>
                </a:cubicBezTo>
                <a:cubicBezTo>
                  <a:pt x="958787" y="1951101"/>
                  <a:pt x="950214" y="1942529"/>
                  <a:pt x="939546" y="1942529"/>
                </a:cubicBezTo>
                <a:cubicBezTo>
                  <a:pt x="928878" y="1942529"/>
                  <a:pt x="920306" y="1951101"/>
                  <a:pt x="920306" y="1961769"/>
                </a:cubicBezTo>
                <a:cubicBezTo>
                  <a:pt x="920306" y="1972437"/>
                  <a:pt x="928973" y="1981010"/>
                  <a:pt x="939546" y="1981010"/>
                </a:cubicBezTo>
                <a:close/>
                <a:moveTo>
                  <a:pt x="886111" y="1962531"/>
                </a:moveTo>
                <a:cubicBezTo>
                  <a:pt x="898398" y="1962531"/>
                  <a:pt x="908304" y="1952625"/>
                  <a:pt x="908304" y="1940338"/>
                </a:cubicBezTo>
                <a:cubicBezTo>
                  <a:pt x="908304" y="1928051"/>
                  <a:pt x="898398" y="1918145"/>
                  <a:pt x="886111" y="1918145"/>
                </a:cubicBezTo>
                <a:cubicBezTo>
                  <a:pt x="873824" y="1918145"/>
                  <a:pt x="863918" y="1928146"/>
                  <a:pt x="863918" y="1940338"/>
                </a:cubicBezTo>
                <a:cubicBezTo>
                  <a:pt x="863822" y="1952625"/>
                  <a:pt x="873824" y="1962531"/>
                  <a:pt x="886111" y="1962531"/>
                </a:cubicBezTo>
                <a:close/>
                <a:moveTo>
                  <a:pt x="833533" y="1937576"/>
                </a:moveTo>
                <a:cubicBezTo>
                  <a:pt x="845249" y="1937576"/>
                  <a:pt x="854678" y="1928146"/>
                  <a:pt x="854678" y="1916430"/>
                </a:cubicBezTo>
                <a:cubicBezTo>
                  <a:pt x="854678" y="1904714"/>
                  <a:pt x="845249" y="1895285"/>
                  <a:pt x="833533" y="1895285"/>
                </a:cubicBezTo>
                <a:cubicBezTo>
                  <a:pt x="821817" y="1895285"/>
                  <a:pt x="812387" y="1904810"/>
                  <a:pt x="812387" y="1916430"/>
                </a:cubicBezTo>
                <a:cubicBezTo>
                  <a:pt x="812387" y="1928146"/>
                  <a:pt x="821912" y="1937576"/>
                  <a:pt x="833533" y="1937576"/>
                </a:cubicBezTo>
                <a:close/>
                <a:moveTo>
                  <a:pt x="782193" y="1908905"/>
                </a:moveTo>
                <a:cubicBezTo>
                  <a:pt x="792480" y="1908905"/>
                  <a:pt x="800767" y="1900618"/>
                  <a:pt x="800767" y="1890332"/>
                </a:cubicBezTo>
                <a:cubicBezTo>
                  <a:pt x="800767" y="1880045"/>
                  <a:pt x="792480" y="1871758"/>
                  <a:pt x="782193" y="1871758"/>
                </a:cubicBezTo>
                <a:cubicBezTo>
                  <a:pt x="771906" y="1871758"/>
                  <a:pt x="763619" y="1880045"/>
                  <a:pt x="763619" y="1890332"/>
                </a:cubicBezTo>
                <a:cubicBezTo>
                  <a:pt x="763619" y="1900523"/>
                  <a:pt x="771906" y="1908905"/>
                  <a:pt x="782193" y="1908905"/>
                </a:cubicBezTo>
                <a:close/>
                <a:moveTo>
                  <a:pt x="731996" y="1880426"/>
                </a:moveTo>
                <a:cubicBezTo>
                  <a:pt x="742283" y="1880426"/>
                  <a:pt x="750665" y="1872043"/>
                  <a:pt x="750665" y="1861852"/>
                </a:cubicBezTo>
                <a:cubicBezTo>
                  <a:pt x="750665" y="1851565"/>
                  <a:pt x="742283" y="1843278"/>
                  <a:pt x="731996" y="1843278"/>
                </a:cubicBezTo>
                <a:cubicBezTo>
                  <a:pt x="721709" y="1843278"/>
                  <a:pt x="713423" y="1851565"/>
                  <a:pt x="713423" y="1861852"/>
                </a:cubicBezTo>
                <a:cubicBezTo>
                  <a:pt x="713423" y="1872139"/>
                  <a:pt x="721805" y="1880426"/>
                  <a:pt x="731996" y="1880426"/>
                </a:cubicBezTo>
                <a:close/>
                <a:moveTo>
                  <a:pt x="683228" y="1851279"/>
                </a:moveTo>
                <a:cubicBezTo>
                  <a:pt x="694277" y="1851279"/>
                  <a:pt x="703326" y="1842230"/>
                  <a:pt x="703326" y="1831181"/>
                </a:cubicBezTo>
                <a:cubicBezTo>
                  <a:pt x="703326" y="1820037"/>
                  <a:pt x="694277" y="1811084"/>
                  <a:pt x="683228" y="1811084"/>
                </a:cubicBezTo>
                <a:cubicBezTo>
                  <a:pt x="672179" y="1811084"/>
                  <a:pt x="663131" y="1820037"/>
                  <a:pt x="663131" y="1831181"/>
                </a:cubicBezTo>
                <a:cubicBezTo>
                  <a:pt x="663131" y="1842230"/>
                  <a:pt x="672084" y="1851279"/>
                  <a:pt x="683228" y="1851279"/>
                </a:cubicBezTo>
                <a:close/>
                <a:moveTo>
                  <a:pt x="635794" y="1819085"/>
                </a:moveTo>
                <a:cubicBezTo>
                  <a:pt x="647224" y="1819085"/>
                  <a:pt x="656558" y="1809845"/>
                  <a:pt x="656558" y="1798320"/>
                </a:cubicBezTo>
                <a:cubicBezTo>
                  <a:pt x="656558" y="1786890"/>
                  <a:pt x="647319" y="1777556"/>
                  <a:pt x="635794" y="1777556"/>
                </a:cubicBezTo>
                <a:cubicBezTo>
                  <a:pt x="624364" y="1777556"/>
                  <a:pt x="615029" y="1786795"/>
                  <a:pt x="615029" y="1798320"/>
                </a:cubicBezTo>
                <a:cubicBezTo>
                  <a:pt x="615029" y="1809750"/>
                  <a:pt x="624364" y="1819085"/>
                  <a:pt x="635794" y="1819085"/>
                </a:cubicBezTo>
                <a:close/>
                <a:moveTo>
                  <a:pt x="589979" y="1784509"/>
                </a:moveTo>
                <a:cubicBezTo>
                  <a:pt x="601694" y="1784509"/>
                  <a:pt x="611124" y="1775079"/>
                  <a:pt x="611124" y="1763363"/>
                </a:cubicBezTo>
                <a:cubicBezTo>
                  <a:pt x="611124" y="1751648"/>
                  <a:pt x="601694" y="1742218"/>
                  <a:pt x="589979" y="1742218"/>
                </a:cubicBezTo>
                <a:cubicBezTo>
                  <a:pt x="578263" y="1742218"/>
                  <a:pt x="568833" y="1751648"/>
                  <a:pt x="568833" y="1763363"/>
                </a:cubicBezTo>
                <a:cubicBezTo>
                  <a:pt x="568738" y="1775079"/>
                  <a:pt x="578263" y="1784509"/>
                  <a:pt x="589979" y="1784509"/>
                </a:cubicBezTo>
                <a:close/>
                <a:moveTo>
                  <a:pt x="545687" y="1747647"/>
                </a:moveTo>
                <a:cubicBezTo>
                  <a:pt x="557403" y="1747647"/>
                  <a:pt x="566833" y="1738122"/>
                  <a:pt x="566833" y="1726502"/>
                </a:cubicBezTo>
                <a:cubicBezTo>
                  <a:pt x="566833" y="1714786"/>
                  <a:pt x="557308" y="1705356"/>
                  <a:pt x="545687" y="1705356"/>
                </a:cubicBezTo>
                <a:cubicBezTo>
                  <a:pt x="533972" y="1705356"/>
                  <a:pt x="524542" y="1714881"/>
                  <a:pt x="524542" y="1726502"/>
                </a:cubicBezTo>
                <a:cubicBezTo>
                  <a:pt x="524542" y="1738122"/>
                  <a:pt x="533972" y="1747647"/>
                  <a:pt x="545687" y="1747647"/>
                </a:cubicBezTo>
                <a:close/>
                <a:moveTo>
                  <a:pt x="503111" y="1709357"/>
                </a:moveTo>
                <a:cubicBezTo>
                  <a:pt x="515207" y="1709357"/>
                  <a:pt x="524923" y="1699546"/>
                  <a:pt x="524923" y="1687544"/>
                </a:cubicBezTo>
                <a:cubicBezTo>
                  <a:pt x="524923" y="1675543"/>
                  <a:pt x="515207" y="1665732"/>
                  <a:pt x="503111" y="1665732"/>
                </a:cubicBezTo>
                <a:cubicBezTo>
                  <a:pt x="491109" y="1665732"/>
                  <a:pt x="481298" y="1675543"/>
                  <a:pt x="481298" y="1687544"/>
                </a:cubicBezTo>
                <a:cubicBezTo>
                  <a:pt x="481298" y="1699546"/>
                  <a:pt x="491109" y="1709357"/>
                  <a:pt x="503111" y="1709357"/>
                </a:cubicBezTo>
                <a:close/>
                <a:moveTo>
                  <a:pt x="462344" y="1667732"/>
                </a:moveTo>
                <a:cubicBezTo>
                  <a:pt x="473869" y="1667732"/>
                  <a:pt x="483299" y="1658398"/>
                  <a:pt x="483299" y="1646777"/>
                </a:cubicBezTo>
                <a:cubicBezTo>
                  <a:pt x="483299" y="1635252"/>
                  <a:pt x="473869" y="1625822"/>
                  <a:pt x="462344" y="1625822"/>
                </a:cubicBezTo>
                <a:cubicBezTo>
                  <a:pt x="450818" y="1625822"/>
                  <a:pt x="441389" y="1635157"/>
                  <a:pt x="441389" y="1646777"/>
                </a:cubicBezTo>
                <a:cubicBezTo>
                  <a:pt x="441389" y="1658303"/>
                  <a:pt x="450818" y="1667732"/>
                  <a:pt x="462344" y="1667732"/>
                </a:cubicBezTo>
                <a:close/>
                <a:moveTo>
                  <a:pt x="423482" y="1625156"/>
                </a:moveTo>
                <a:cubicBezTo>
                  <a:pt x="435007" y="1625156"/>
                  <a:pt x="444437" y="1615821"/>
                  <a:pt x="444437" y="1604201"/>
                </a:cubicBezTo>
                <a:cubicBezTo>
                  <a:pt x="444437" y="1592580"/>
                  <a:pt x="435102" y="1583246"/>
                  <a:pt x="423482" y="1583246"/>
                </a:cubicBezTo>
                <a:cubicBezTo>
                  <a:pt x="411956" y="1583246"/>
                  <a:pt x="402526" y="1592580"/>
                  <a:pt x="402526" y="1604201"/>
                </a:cubicBezTo>
                <a:cubicBezTo>
                  <a:pt x="402526" y="1615726"/>
                  <a:pt x="411861" y="1625156"/>
                  <a:pt x="423482" y="1625156"/>
                </a:cubicBezTo>
                <a:close/>
                <a:moveTo>
                  <a:pt x="386525" y="1580674"/>
                </a:moveTo>
                <a:cubicBezTo>
                  <a:pt x="397955" y="1580674"/>
                  <a:pt x="407289" y="1571339"/>
                  <a:pt x="407289" y="1559909"/>
                </a:cubicBezTo>
                <a:cubicBezTo>
                  <a:pt x="407289" y="1548479"/>
                  <a:pt x="398050" y="1539145"/>
                  <a:pt x="386525" y="1539145"/>
                </a:cubicBezTo>
                <a:cubicBezTo>
                  <a:pt x="375095" y="1539145"/>
                  <a:pt x="365760" y="1548384"/>
                  <a:pt x="365760" y="1559909"/>
                </a:cubicBezTo>
                <a:cubicBezTo>
                  <a:pt x="365760" y="1571339"/>
                  <a:pt x="375095" y="1580674"/>
                  <a:pt x="386525" y="1580674"/>
                </a:cubicBezTo>
                <a:close/>
                <a:moveTo>
                  <a:pt x="351568" y="1535430"/>
                </a:moveTo>
                <a:cubicBezTo>
                  <a:pt x="363379" y="1535430"/>
                  <a:pt x="372999" y="1525905"/>
                  <a:pt x="372999" y="1513999"/>
                </a:cubicBezTo>
                <a:cubicBezTo>
                  <a:pt x="372999" y="1502188"/>
                  <a:pt x="363379" y="1492663"/>
                  <a:pt x="351568" y="1492663"/>
                </a:cubicBezTo>
                <a:cubicBezTo>
                  <a:pt x="339757" y="1492663"/>
                  <a:pt x="330232" y="1502188"/>
                  <a:pt x="330232" y="1513999"/>
                </a:cubicBezTo>
                <a:cubicBezTo>
                  <a:pt x="330137" y="1525905"/>
                  <a:pt x="339757" y="1535430"/>
                  <a:pt x="351568" y="1535430"/>
                </a:cubicBezTo>
                <a:close/>
                <a:moveTo>
                  <a:pt x="318707" y="1481804"/>
                </a:moveTo>
                <a:cubicBezTo>
                  <a:pt x="327089" y="1481804"/>
                  <a:pt x="333851" y="1475042"/>
                  <a:pt x="333851" y="1466660"/>
                </a:cubicBezTo>
                <a:cubicBezTo>
                  <a:pt x="333851" y="1458278"/>
                  <a:pt x="327089" y="1451515"/>
                  <a:pt x="318707" y="1451515"/>
                </a:cubicBezTo>
                <a:cubicBezTo>
                  <a:pt x="310325" y="1451515"/>
                  <a:pt x="303562" y="1458278"/>
                  <a:pt x="303562" y="1466660"/>
                </a:cubicBezTo>
                <a:cubicBezTo>
                  <a:pt x="303562" y="1475042"/>
                  <a:pt x="310325" y="1481804"/>
                  <a:pt x="318707" y="1481804"/>
                </a:cubicBezTo>
                <a:close/>
                <a:moveTo>
                  <a:pt x="288036" y="1433036"/>
                </a:moveTo>
                <a:cubicBezTo>
                  <a:pt x="296418" y="1433036"/>
                  <a:pt x="303181" y="1426274"/>
                  <a:pt x="303181" y="1417892"/>
                </a:cubicBezTo>
                <a:cubicBezTo>
                  <a:pt x="303181" y="1409510"/>
                  <a:pt x="296418" y="1402747"/>
                  <a:pt x="288036" y="1402747"/>
                </a:cubicBezTo>
                <a:cubicBezTo>
                  <a:pt x="279654" y="1402747"/>
                  <a:pt x="272891" y="1409510"/>
                  <a:pt x="272891" y="1417892"/>
                </a:cubicBezTo>
                <a:cubicBezTo>
                  <a:pt x="272891" y="1426274"/>
                  <a:pt x="279654" y="1433036"/>
                  <a:pt x="288036" y="1433036"/>
                </a:cubicBezTo>
                <a:close/>
                <a:moveTo>
                  <a:pt x="259556" y="1381125"/>
                </a:moveTo>
                <a:cubicBezTo>
                  <a:pt x="266986" y="1381125"/>
                  <a:pt x="272987" y="1375124"/>
                  <a:pt x="272987" y="1367600"/>
                </a:cubicBezTo>
                <a:cubicBezTo>
                  <a:pt x="272987" y="1360170"/>
                  <a:pt x="266986" y="1354169"/>
                  <a:pt x="259556" y="1354169"/>
                </a:cubicBezTo>
                <a:cubicBezTo>
                  <a:pt x="252127" y="1354169"/>
                  <a:pt x="246126" y="1360170"/>
                  <a:pt x="246126" y="1367600"/>
                </a:cubicBezTo>
                <a:cubicBezTo>
                  <a:pt x="246126" y="1375124"/>
                  <a:pt x="252127" y="1381125"/>
                  <a:pt x="259556" y="1381125"/>
                </a:cubicBezTo>
                <a:close/>
                <a:moveTo>
                  <a:pt x="233458" y="1328738"/>
                </a:moveTo>
                <a:cubicBezTo>
                  <a:pt x="240316" y="1328738"/>
                  <a:pt x="245840" y="1323213"/>
                  <a:pt x="245840" y="1316355"/>
                </a:cubicBezTo>
                <a:cubicBezTo>
                  <a:pt x="245840" y="1309497"/>
                  <a:pt x="240316" y="1303973"/>
                  <a:pt x="233458" y="1303973"/>
                </a:cubicBezTo>
                <a:cubicBezTo>
                  <a:pt x="226600" y="1303973"/>
                  <a:pt x="221075" y="1309497"/>
                  <a:pt x="221075" y="1316355"/>
                </a:cubicBezTo>
                <a:cubicBezTo>
                  <a:pt x="220980" y="1323118"/>
                  <a:pt x="226600" y="1328738"/>
                  <a:pt x="233458" y="1328738"/>
                </a:cubicBezTo>
                <a:close/>
                <a:moveTo>
                  <a:pt x="209550" y="1274064"/>
                </a:moveTo>
                <a:cubicBezTo>
                  <a:pt x="215265" y="1274064"/>
                  <a:pt x="219837" y="1269492"/>
                  <a:pt x="219837" y="1263777"/>
                </a:cubicBezTo>
                <a:cubicBezTo>
                  <a:pt x="219837" y="1258062"/>
                  <a:pt x="215265" y="1253490"/>
                  <a:pt x="209550" y="1253490"/>
                </a:cubicBezTo>
                <a:cubicBezTo>
                  <a:pt x="203835" y="1253490"/>
                  <a:pt x="199263" y="1258062"/>
                  <a:pt x="199263" y="1263777"/>
                </a:cubicBezTo>
                <a:cubicBezTo>
                  <a:pt x="199263" y="1269492"/>
                  <a:pt x="203930" y="1274064"/>
                  <a:pt x="209550" y="1274064"/>
                </a:cubicBezTo>
                <a:close/>
                <a:moveTo>
                  <a:pt x="188119" y="1221010"/>
                </a:moveTo>
                <a:cubicBezTo>
                  <a:pt x="194024" y="1221010"/>
                  <a:pt x="198787" y="1216247"/>
                  <a:pt x="198787" y="1210342"/>
                </a:cubicBezTo>
                <a:cubicBezTo>
                  <a:pt x="198787" y="1204436"/>
                  <a:pt x="194024" y="1199674"/>
                  <a:pt x="188119" y="1199674"/>
                </a:cubicBezTo>
                <a:cubicBezTo>
                  <a:pt x="182213" y="1199674"/>
                  <a:pt x="177451" y="1204436"/>
                  <a:pt x="177451" y="1210342"/>
                </a:cubicBezTo>
                <a:cubicBezTo>
                  <a:pt x="177451" y="1216247"/>
                  <a:pt x="182213" y="1221010"/>
                  <a:pt x="188119" y="1221010"/>
                </a:cubicBezTo>
                <a:close/>
                <a:moveTo>
                  <a:pt x="169069" y="1166527"/>
                </a:moveTo>
                <a:cubicBezTo>
                  <a:pt x="174974" y="1166527"/>
                  <a:pt x="179737" y="1161764"/>
                  <a:pt x="179737" y="1155859"/>
                </a:cubicBezTo>
                <a:cubicBezTo>
                  <a:pt x="179737" y="1149953"/>
                  <a:pt x="174974" y="1145191"/>
                  <a:pt x="169069" y="1145191"/>
                </a:cubicBezTo>
                <a:cubicBezTo>
                  <a:pt x="163163" y="1145191"/>
                  <a:pt x="158401" y="1149953"/>
                  <a:pt x="158401" y="1155859"/>
                </a:cubicBezTo>
                <a:cubicBezTo>
                  <a:pt x="158401" y="1161764"/>
                  <a:pt x="163163" y="1166527"/>
                  <a:pt x="169069" y="1166527"/>
                </a:cubicBezTo>
                <a:close/>
                <a:moveTo>
                  <a:pt x="152495" y="1103471"/>
                </a:moveTo>
                <a:cubicBezTo>
                  <a:pt x="154019" y="1103471"/>
                  <a:pt x="155258" y="1102233"/>
                  <a:pt x="155258" y="1100709"/>
                </a:cubicBezTo>
                <a:cubicBezTo>
                  <a:pt x="155258" y="1099185"/>
                  <a:pt x="154019" y="1097947"/>
                  <a:pt x="152495" y="1097947"/>
                </a:cubicBezTo>
                <a:cubicBezTo>
                  <a:pt x="150971" y="1097947"/>
                  <a:pt x="149733" y="1099185"/>
                  <a:pt x="149733" y="1100709"/>
                </a:cubicBezTo>
                <a:cubicBezTo>
                  <a:pt x="149638" y="1102233"/>
                  <a:pt x="150971" y="1103471"/>
                  <a:pt x="152495" y="1103471"/>
                </a:cubicBezTo>
                <a:close/>
                <a:moveTo>
                  <a:pt x="138398" y="1048607"/>
                </a:moveTo>
                <a:cubicBezTo>
                  <a:pt x="140494" y="1048607"/>
                  <a:pt x="142208" y="1046893"/>
                  <a:pt x="142208" y="1044797"/>
                </a:cubicBezTo>
                <a:cubicBezTo>
                  <a:pt x="142208" y="1042702"/>
                  <a:pt x="140494" y="1040987"/>
                  <a:pt x="138398" y="1040987"/>
                </a:cubicBezTo>
                <a:cubicBezTo>
                  <a:pt x="136303" y="1040987"/>
                  <a:pt x="134588" y="1042702"/>
                  <a:pt x="134588" y="1044797"/>
                </a:cubicBezTo>
                <a:cubicBezTo>
                  <a:pt x="134588" y="1046893"/>
                  <a:pt x="136303" y="1048607"/>
                  <a:pt x="138398" y="1048607"/>
                </a:cubicBezTo>
                <a:close/>
                <a:moveTo>
                  <a:pt x="126778" y="990790"/>
                </a:moveTo>
                <a:cubicBezTo>
                  <a:pt x="128207" y="990790"/>
                  <a:pt x="129350" y="989648"/>
                  <a:pt x="129350" y="988219"/>
                </a:cubicBezTo>
                <a:cubicBezTo>
                  <a:pt x="129350" y="986790"/>
                  <a:pt x="128207" y="985647"/>
                  <a:pt x="126778" y="985647"/>
                </a:cubicBezTo>
                <a:cubicBezTo>
                  <a:pt x="125349" y="985647"/>
                  <a:pt x="124206" y="986790"/>
                  <a:pt x="124206" y="988219"/>
                </a:cubicBezTo>
                <a:cubicBezTo>
                  <a:pt x="124206" y="989648"/>
                  <a:pt x="125444" y="990790"/>
                  <a:pt x="126778" y="990790"/>
                </a:cubicBezTo>
                <a:close/>
                <a:moveTo>
                  <a:pt x="117824" y="933260"/>
                </a:moveTo>
                <a:cubicBezTo>
                  <a:pt x="118872" y="933260"/>
                  <a:pt x="119729" y="932402"/>
                  <a:pt x="119729" y="931355"/>
                </a:cubicBezTo>
                <a:cubicBezTo>
                  <a:pt x="119729" y="930307"/>
                  <a:pt x="118872" y="929450"/>
                  <a:pt x="117824" y="929450"/>
                </a:cubicBezTo>
                <a:cubicBezTo>
                  <a:pt x="116777" y="929450"/>
                  <a:pt x="115919" y="930307"/>
                  <a:pt x="115919" y="931355"/>
                </a:cubicBezTo>
                <a:cubicBezTo>
                  <a:pt x="115919" y="932402"/>
                  <a:pt x="116777" y="933260"/>
                  <a:pt x="117824" y="933260"/>
                </a:cubicBezTo>
                <a:close/>
                <a:moveTo>
                  <a:pt x="111347" y="875252"/>
                </a:moveTo>
                <a:cubicBezTo>
                  <a:pt x="112014" y="875252"/>
                  <a:pt x="112586" y="874681"/>
                  <a:pt x="112586" y="874014"/>
                </a:cubicBezTo>
                <a:cubicBezTo>
                  <a:pt x="112586" y="873347"/>
                  <a:pt x="112014" y="872776"/>
                  <a:pt x="111347" y="872776"/>
                </a:cubicBezTo>
                <a:cubicBezTo>
                  <a:pt x="110681" y="872776"/>
                  <a:pt x="110109" y="873347"/>
                  <a:pt x="110109" y="874014"/>
                </a:cubicBezTo>
                <a:cubicBezTo>
                  <a:pt x="110014" y="874681"/>
                  <a:pt x="110681" y="875252"/>
                  <a:pt x="111347" y="875252"/>
                </a:cubicBezTo>
                <a:close/>
                <a:moveTo>
                  <a:pt x="107442" y="817150"/>
                </a:moveTo>
                <a:cubicBezTo>
                  <a:pt x="107823" y="817150"/>
                  <a:pt x="108109" y="816864"/>
                  <a:pt x="108109" y="816483"/>
                </a:cubicBezTo>
                <a:cubicBezTo>
                  <a:pt x="108109" y="816102"/>
                  <a:pt x="107823" y="815816"/>
                  <a:pt x="107442" y="815816"/>
                </a:cubicBezTo>
                <a:cubicBezTo>
                  <a:pt x="107061" y="815816"/>
                  <a:pt x="106775" y="816102"/>
                  <a:pt x="106775" y="816483"/>
                </a:cubicBezTo>
                <a:cubicBezTo>
                  <a:pt x="106775" y="816864"/>
                  <a:pt x="107061" y="817150"/>
                  <a:pt x="107442" y="817150"/>
                </a:cubicBezTo>
                <a:close/>
                <a:moveTo>
                  <a:pt x="2186369" y="1850708"/>
                </a:moveTo>
                <a:cubicBezTo>
                  <a:pt x="2187607" y="1850708"/>
                  <a:pt x="2188464" y="1849755"/>
                  <a:pt x="2188464" y="1848612"/>
                </a:cubicBezTo>
                <a:cubicBezTo>
                  <a:pt x="2188464" y="1847469"/>
                  <a:pt x="2187512" y="1846517"/>
                  <a:pt x="2186369" y="1846517"/>
                </a:cubicBezTo>
                <a:cubicBezTo>
                  <a:pt x="2185226" y="1846517"/>
                  <a:pt x="2184273" y="1847469"/>
                  <a:pt x="2184273" y="1848612"/>
                </a:cubicBezTo>
                <a:cubicBezTo>
                  <a:pt x="2184273" y="1849755"/>
                  <a:pt x="2185226" y="1850708"/>
                  <a:pt x="2186369" y="1850708"/>
                </a:cubicBezTo>
                <a:close/>
                <a:moveTo>
                  <a:pt x="2139125" y="1885474"/>
                </a:moveTo>
                <a:cubicBezTo>
                  <a:pt x="2141220" y="1885474"/>
                  <a:pt x="2142935" y="1883759"/>
                  <a:pt x="2142935" y="1881664"/>
                </a:cubicBezTo>
                <a:cubicBezTo>
                  <a:pt x="2142935" y="1879568"/>
                  <a:pt x="2141220" y="1877854"/>
                  <a:pt x="2139125" y="1877854"/>
                </a:cubicBezTo>
                <a:cubicBezTo>
                  <a:pt x="2137029" y="1877854"/>
                  <a:pt x="2135315" y="1879568"/>
                  <a:pt x="2135315" y="1881664"/>
                </a:cubicBezTo>
                <a:cubicBezTo>
                  <a:pt x="2135219" y="1883664"/>
                  <a:pt x="2136934" y="1885474"/>
                  <a:pt x="2139125" y="1885474"/>
                </a:cubicBezTo>
                <a:close/>
                <a:moveTo>
                  <a:pt x="2090452" y="1916335"/>
                </a:moveTo>
                <a:cubicBezTo>
                  <a:pt x="2092547" y="1916335"/>
                  <a:pt x="2094262" y="1914620"/>
                  <a:pt x="2094262" y="1912525"/>
                </a:cubicBezTo>
                <a:cubicBezTo>
                  <a:pt x="2094262" y="1910429"/>
                  <a:pt x="2092547" y="1908715"/>
                  <a:pt x="2090452" y="1908715"/>
                </a:cubicBezTo>
                <a:cubicBezTo>
                  <a:pt x="2088356" y="1908715"/>
                  <a:pt x="2086642" y="1910429"/>
                  <a:pt x="2086642" y="1912525"/>
                </a:cubicBezTo>
                <a:cubicBezTo>
                  <a:pt x="2086547" y="1914620"/>
                  <a:pt x="2088261" y="1916335"/>
                  <a:pt x="2090452" y="1916335"/>
                </a:cubicBezTo>
                <a:close/>
                <a:moveTo>
                  <a:pt x="2040446" y="1944814"/>
                </a:moveTo>
                <a:cubicBezTo>
                  <a:pt x="2042351" y="1944814"/>
                  <a:pt x="2043875" y="1943291"/>
                  <a:pt x="2043875" y="1941386"/>
                </a:cubicBezTo>
                <a:cubicBezTo>
                  <a:pt x="2043875" y="1939481"/>
                  <a:pt x="2042351" y="1937957"/>
                  <a:pt x="2040446" y="1937957"/>
                </a:cubicBezTo>
                <a:cubicBezTo>
                  <a:pt x="2038541" y="1937957"/>
                  <a:pt x="2037017" y="1939481"/>
                  <a:pt x="2037017" y="1941386"/>
                </a:cubicBezTo>
                <a:cubicBezTo>
                  <a:pt x="2037112" y="1943195"/>
                  <a:pt x="2038636" y="1944814"/>
                  <a:pt x="2040446" y="1944814"/>
                </a:cubicBezTo>
                <a:close/>
                <a:moveTo>
                  <a:pt x="1989392" y="1977866"/>
                </a:moveTo>
                <a:cubicBezTo>
                  <a:pt x="1994821" y="1977866"/>
                  <a:pt x="1999202" y="1973485"/>
                  <a:pt x="1999202" y="1968056"/>
                </a:cubicBezTo>
                <a:cubicBezTo>
                  <a:pt x="1999202" y="1962626"/>
                  <a:pt x="1994821" y="1958245"/>
                  <a:pt x="1989392" y="1958245"/>
                </a:cubicBezTo>
                <a:cubicBezTo>
                  <a:pt x="1983962" y="1958245"/>
                  <a:pt x="1979581" y="1962626"/>
                  <a:pt x="1979581" y="1968056"/>
                </a:cubicBezTo>
                <a:cubicBezTo>
                  <a:pt x="1979581" y="1973485"/>
                  <a:pt x="1983962" y="1977866"/>
                  <a:pt x="1989392" y="1977866"/>
                </a:cubicBezTo>
                <a:close/>
                <a:moveTo>
                  <a:pt x="1937195" y="1995678"/>
                </a:moveTo>
                <a:cubicBezTo>
                  <a:pt x="1939004" y="1995678"/>
                  <a:pt x="1940433" y="1994249"/>
                  <a:pt x="1940433" y="1992439"/>
                </a:cubicBezTo>
                <a:cubicBezTo>
                  <a:pt x="1940433" y="1990630"/>
                  <a:pt x="1939004" y="1989201"/>
                  <a:pt x="1937195" y="1989201"/>
                </a:cubicBezTo>
                <a:cubicBezTo>
                  <a:pt x="1935385" y="1989201"/>
                  <a:pt x="1933956" y="1990630"/>
                  <a:pt x="1933956" y="1992439"/>
                </a:cubicBezTo>
                <a:cubicBezTo>
                  <a:pt x="1933956" y="1994249"/>
                  <a:pt x="1935385" y="1995678"/>
                  <a:pt x="1937195" y="1995678"/>
                </a:cubicBezTo>
                <a:close/>
                <a:moveTo>
                  <a:pt x="1883950" y="2024729"/>
                </a:moveTo>
                <a:cubicBezTo>
                  <a:pt x="1889474" y="2024729"/>
                  <a:pt x="1893951" y="2020253"/>
                  <a:pt x="1893951" y="2014633"/>
                </a:cubicBezTo>
                <a:cubicBezTo>
                  <a:pt x="1893951" y="2009108"/>
                  <a:pt x="1889474" y="2004632"/>
                  <a:pt x="1883950" y="2004632"/>
                </a:cubicBezTo>
                <a:cubicBezTo>
                  <a:pt x="1878425" y="2004632"/>
                  <a:pt x="1873949" y="2009108"/>
                  <a:pt x="1873949" y="2014633"/>
                </a:cubicBezTo>
                <a:cubicBezTo>
                  <a:pt x="1873853" y="2020253"/>
                  <a:pt x="1878425" y="2024729"/>
                  <a:pt x="1883950" y="2024729"/>
                </a:cubicBezTo>
                <a:close/>
                <a:moveTo>
                  <a:pt x="1829848" y="2044637"/>
                </a:moveTo>
                <a:cubicBezTo>
                  <a:pt x="1835372" y="2044637"/>
                  <a:pt x="1839944" y="2040160"/>
                  <a:pt x="1839944" y="2034635"/>
                </a:cubicBezTo>
                <a:cubicBezTo>
                  <a:pt x="1839944" y="2029111"/>
                  <a:pt x="1835468" y="2024634"/>
                  <a:pt x="1829848" y="2024634"/>
                </a:cubicBezTo>
                <a:cubicBezTo>
                  <a:pt x="1824323" y="2024634"/>
                  <a:pt x="1819847" y="2029111"/>
                  <a:pt x="1819847" y="2034635"/>
                </a:cubicBezTo>
                <a:cubicBezTo>
                  <a:pt x="1819751" y="2040160"/>
                  <a:pt x="1824323" y="2044637"/>
                  <a:pt x="1829848" y="2044637"/>
                </a:cubicBezTo>
                <a:close/>
                <a:moveTo>
                  <a:pt x="1774889" y="2053495"/>
                </a:moveTo>
                <a:cubicBezTo>
                  <a:pt x="1775651" y="2053495"/>
                  <a:pt x="1776127" y="2052923"/>
                  <a:pt x="1776127" y="2052257"/>
                </a:cubicBezTo>
                <a:cubicBezTo>
                  <a:pt x="1776127" y="2051590"/>
                  <a:pt x="1775555" y="2050923"/>
                  <a:pt x="1774889" y="2050923"/>
                </a:cubicBezTo>
                <a:cubicBezTo>
                  <a:pt x="1774222" y="2050923"/>
                  <a:pt x="1773650" y="2051495"/>
                  <a:pt x="1773650" y="2052257"/>
                </a:cubicBezTo>
                <a:cubicBezTo>
                  <a:pt x="1773650" y="2052923"/>
                  <a:pt x="1774222" y="2053495"/>
                  <a:pt x="1774889" y="2053495"/>
                </a:cubicBezTo>
                <a:close/>
                <a:moveTo>
                  <a:pt x="1719263" y="2072735"/>
                </a:moveTo>
                <a:cubicBezTo>
                  <a:pt x="1722215" y="2072735"/>
                  <a:pt x="1724597" y="2070354"/>
                  <a:pt x="1724597" y="2067401"/>
                </a:cubicBezTo>
                <a:cubicBezTo>
                  <a:pt x="1724597" y="2064449"/>
                  <a:pt x="1722215" y="2062067"/>
                  <a:pt x="1719263" y="2062067"/>
                </a:cubicBezTo>
                <a:cubicBezTo>
                  <a:pt x="1716310" y="2062067"/>
                  <a:pt x="1713929" y="2064449"/>
                  <a:pt x="1713929" y="2067401"/>
                </a:cubicBezTo>
                <a:cubicBezTo>
                  <a:pt x="1713929" y="2070354"/>
                  <a:pt x="1716310" y="2072735"/>
                  <a:pt x="1719263" y="2072735"/>
                </a:cubicBezTo>
                <a:close/>
                <a:moveTo>
                  <a:pt x="1663065" y="2090928"/>
                </a:moveTo>
                <a:cubicBezTo>
                  <a:pt x="1668971" y="2090928"/>
                  <a:pt x="1673733" y="2086166"/>
                  <a:pt x="1673733" y="2080260"/>
                </a:cubicBezTo>
                <a:cubicBezTo>
                  <a:pt x="1673733" y="2074355"/>
                  <a:pt x="1668971" y="2069592"/>
                  <a:pt x="1663065" y="2069592"/>
                </a:cubicBezTo>
                <a:cubicBezTo>
                  <a:pt x="1657160" y="2069592"/>
                  <a:pt x="1652397" y="2074355"/>
                  <a:pt x="1652397" y="2080260"/>
                </a:cubicBezTo>
                <a:cubicBezTo>
                  <a:pt x="1652397" y="2086166"/>
                  <a:pt x="1657160" y="2090928"/>
                  <a:pt x="1663065" y="2090928"/>
                </a:cubicBezTo>
                <a:close/>
                <a:moveTo>
                  <a:pt x="1606391" y="2105882"/>
                </a:moveTo>
                <a:cubicBezTo>
                  <a:pt x="1614773" y="2105882"/>
                  <a:pt x="1621536" y="2099120"/>
                  <a:pt x="1621536" y="2090738"/>
                </a:cubicBezTo>
                <a:cubicBezTo>
                  <a:pt x="1621536" y="2082356"/>
                  <a:pt x="1614773" y="2075593"/>
                  <a:pt x="1606391" y="2075593"/>
                </a:cubicBezTo>
                <a:cubicBezTo>
                  <a:pt x="1598009" y="2075593"/>
                  <a:pt x="1591247" y="2082356"/>
                  <a:pt x="1591247" y="2090738"/>
                </a:cubicBezTo>
                <a:cubicBezTo>
                  <a:pt x="1591247" y="2099120"/>
                  <a:pt x="1598009" y="2105882"/>
                  <a:pt x="1606391" y="2105882"/>
                </a:cubicBezTo>
                <a:close/>
                <a:moveTo>
                  <a:pt x="1549241" y="2117693"/>
                </a:moveTo>
                <a:cubicBezTo>
                  <a:pt x="1559719" y="2117693"/>
                  <a:pt x="1568291" y="2109216"/>
                  <a:pt x="1568291" y="2098643"/>
                </a:cubicBezTo>
                <a:cubicBezTo>
                  <a:pt x="1568291" y="2088071"/>
                  <a:pt x="1559814" y="2079593"/>
                  <a:pt x="1549241" y="2079593"/>
                </a:cubicBezTo>
                <a:cubicBezTo>
                  <a:pt x="1538764" y="2079593"/>
                  <a:pt x="1530191" y="2088071"/>
                  <a:pt x="1530191" y="2098643"/>
                </a:cubicBezTo>
                <a:cubicBezTo>
                  <a:pt x="1530191" y="2109216"/>
                  <a:pt x="1538764" y="2117693"/>
                  <a:pt x="1549241" y="2117693"/>
                </a:cubicBezTo>
                <a:close/>
                <a:moveTo>
                  <a:pt x="1491901" y="2123599"/>
                </a:moveTo>
                <a:cubicBezTo>
                  <a:pt x="1502664" y="2123599"/>
                  <a:pt x="1511332" y="2114931"/>
                  <a:pt x="1511332" y="2104168"/>
                </a:cubicBezTo>
                <a:cubicBezTo>
                  <a:pt x="1511332" y="2093405"/>
                  <a:pt x="1502569" y="2084737"/>
                  <a:pt x="1491901" y="2084737"/>
                </a:cubicBezTo>
                <a:cubicBezTo>
                  <a:pt x="1481138" y="2084737"/>
                  <a:pt x="1472470" y="2093405"/>
                  <a:pt x="1472470" y="2104168"/>
                </a:cubicBezTo>
                <a:cubicBezTo>
                  <a:pt x="1472470" y="2114931"/>
                  <a:pt x="1481138" y="2123599"/>
                  <a:pt x="1491901" y="2123599"/>
                </a:cubicBezTo>
                <a:close/>
                <a:moveTo>
                  <a:pt x="1434275" y="2125409"/>
                </a:moveTo>
                <a:cubicBezTo>
                  <a:pt x="1444276" y="2125409"/>
                  <a:pt x="1452467" y="2117312"/>
                  <a:pt x="1452467" y="2107216"/>
                </a:cubicBezTo>
                <a:cubicBezTo>
                  <a:pt x="1452467" y="2097215"/>
                  <a:pt x="1444276" y="2089023"/>
                  <a:pt x="1434275" y="2089023"/>
                </a:cubicBezTo>
                <a:cubicBezTo>
                  <a:pt x="1424273" y="2089023"/>
                  <a:pt x="1416082" y="2097119"/>
                  <a:pt x="1416082" y="2107216"/>
                </a:cubicBezTo>
                <a:cubicBezTo>
                  <a:pt x="1416177" y="2117312"/>
                  <a:pt x="1424273" y="2125409"/>
                  <a:pt x="1434275" y="2125409"/>
                </a:cubicBezTo>
                <a:close/>
                <a:moveTo>
                  <a:pt x="1376648" y="2126075"/>
                </a:moveTo>
                <a:cubicBezTo>
                  <a:pt x="1386650" y="2126075"/>
                  <a:pt x="1394841" y="2117979"/>
                  <a:pt x="1394841" y="2107883"/>
                </a:cubicBezTo>
                <a:cubicBezTo>
                  <a:pt x="1394841" y="2097786"/>
                  <a:pt x="1386745" y="2089690"/>
                  <a:pt x="1376648" y="2089690"/>
                </a:cubicBezTo>
                <a:cubicBezTo>
                  <a:pt x="1366647" y="2089690"/>
                  <a:pt x="1358456" y="2097786"/>
                  <a:pt x="1358456" y="2107883"/>
                </a:cubicBezTo>
                <a:cubicBezTo>
                  <a:pt x="1358456" y="2117979"/>
                  <a:pt x="1366552" y="2126075"/>
                  <a:pt x="1376648" y="2126075"/>
                </a:cubicBezTo>
                <a:close/>
                <a:moveTo>
                  <a:pt x="1319022" y="2125885"/>
                </a:moveTo>
                <a:cubicBezTo>
                  <a:pt x="1329976" y="2125885"/>
                  <a:pt x="1338929" y="2117027"/>
                  <a:pt x="1338929" y="2105978"/>
                </a:cubicBezTo>
                <a:cubicBezTo>
                  <a:pt x="1338929" y="2095024"/>
                  <a:pt x="1330071" y="2086070"/>
                  <a:pt x="1319022" y="2086070"/>
                </a:cubicBezTo>
                <a:cubicBezTo>
                  <a:pt x="1308068" y="2086070"/>
                  <a:pt x="1299115" y="2094929"/>
                  <a:pt x="1299115" y="2105978"/>
                </a:cubicBezTo>
                <a:cubicBezTo>
                  <a:pt x="1299115" y="2117027"/>
                  <a:pt x="1308068" y="2125885"/>
                  <a:pt x="1319022" y="2125885"/>
                </a:cubicBezTo>
                <a:close/>
                <a:moveTo>
                  <a:pt x="1261491" y="2122837"/>
                </a:moveTo>
                <a:cubicBezTo>
                  <a:pt x="1273207" y="2122837"/>
                  <a:pt x="1282637" y="2113407"/>
                  <a:pt x="1282637" y="2101691"/>
                </a:cubicBezTo>
                <a:cubicBezTo>
                  <a:pt x="1282637" y="2089976"/>
                  <a:pt x="1273207" y="2080546"/>
                  <a:pt x="1261491" y="2080546"/>
                </a:cubicBezTo>
                <a:cubicBezTo>
                  <a:pt x="1249775" y="2080546"/>
                  <a:pt x="1240346" y="2089976"/>
                  <a:pt x="1240346" y="2101691"/>
                </a:cubicBezTo>
                <a:cubicBezTo>
                  <a:pt x="1240346" y="2113407"/>
                  <a:pt x="1249775" y="2122837"/>
                  <a:pt x="1261491" y="2122837"/>
                </a:cubicBezTo>
                <a:close/>
                <a:moveTo>
                  <a:pt x="1204246" y="2115312"/>
                </a:moveTo>
                <a:cubicBezTo>
                  <a:pt x="1215485" y="2115312"/>
                  <a:pt x="1224534" y="2106168"/>
                  <a:pt x="1224534" y="2095024"/>
                </a:cubicBezTo>
                <a:cubicBezTo>
                  <a:pt x="1224534" y="2083784"/>
                  <a:pt x="1215390" y="2074736"/>
                  <a:pt x="1204246" y="2074736"/>
                </a:cubicBezTo>
                <a:cubicBezTo>
                  <a:pt x="1193006" y="2074736"/>
                  <a:pt x="1183958" y="2083880"/>
                  <a:pt x="1183958" y="2095024"/>
                </a:cubicBezTo>
                <a:cubicBezTo>
                  <a:pt x="1183958" y="2106168"/>
                  <a:pt x="1193006" y="2115312"/>
                  <a:pt x="1204246" y="2115312"/>
                </a:cubicBezTo>
                <a:close/>
                <a:moveTo>
                  <a:pt x="1147286" y="2105406"/>
                </a:moveTo>
                <a:cubicBezTo>
                  <a:pt x="1158145" y="2105406"/>
                  <a:pt x="1166908" y="2096548"/>
                  <a:pt x="1166908" y="2085689"/>
                </a:cubicBezTo>
                <a:cubicBezTo>
                  <a:pt x="1166908" y="2074831"/>
                  <a:pt x="1158145" y="2066068"/>
                  <a:pt x="1147286" y="2066068"/>
                </a:cubicBezTo>
                <a:cubicBezTo>
                  <a:pt x="1136428" y="2066068"/>
                  <a:pt x="1127665" y="2074831"/>
                  <a:pt x="1127665" y="2085689"/>
                </a:cubicBezTo>
                <a:cubicBezTo>
                  <a:pt x="1127665" y="2096643"/>
                  <a:pt x="1136428" y="2105406"/>
                  <a:pt x="1147286" y="2105406"/>
                </a:cubicBezTo>
                <a:close/>
                <a:moveTo>
                  <a:pt x="1090898" y="2095976"/>
                </a:moveTo>
                <a:cubicBezTo>
                  <a:pt x="1102900" y="2095976"/>
                  <a:pt x="1112711" y="2086166"/>
                  <a:pt x="1112711" y="2074164"/>
                </a:cubicBezTo>
                <a:cubicBezTo>
                  <a:pt x="1112711" y="2062067"/>
                  <a:pt x="1102900" y="2052352"/>
                  <a:pt x="1090898" y="2052352"/>
                </a:cubicBezTo>
                <a:cubicBezTo>
                  <a:pt x="1078802" y="2052352"/>
                  <a:pt x="1069086" y="2062163"/>
                  <a:pt x="1069086" y="2074164"/>
                </a:cubicBezTo>
                <a:cubicBezTo>
                  <a:pt x="1068991" y="2086166"/>
                  <a:pt x="1078802" y="2095976"/>
                  <a:pt x="1090898" y="2095976"/>
                </a:cubicBezTo>
                <a:close/>
                <a:moveTo>
                  <a:pt x="1034891" y="2081689"/>
                </a:moveTo>
                <a:cubicBezTo>
                  <a:pt x="1046798" y="2081689"/>
                  <a:pt x="1056513" y="2071973"/>
                  <a:pt x="1056513" y="2060067"/>
                </a:cubicBezTo>
                <a:cubicBezTo>
                  <a:pt x="1056513" y="2048161"/>
                  <a:pt x="1046798" y="2038445"/>
                  <a:pt x="1034891" y="2038445"/>
                </a:cubicBezTo>
                <a:cubicBezTo>
                  <a:pt x="1022985" y="2038445"/>
                  <a:pt x="1013270" y="2048066"/>
                  <a:pt x="1013270" y="2060067"/>
                </a:cubicBezTo>
                <a:cubicBezTo>
                  <a:pt x="1013365" y="2071973"/>
                  <a:pt x="1022985" y="2081689"/>
                  <a:pt x="1034891" y="2081689"/>
                </a:cubicBezTo>
                <a:close/>
                <a:moveTo>
                  <a:pt x="979646" y="2063972"/>
                </a:moveTo>
                <a:cubicBezTo>
                  <a:pt x="990886" y="2063972"/>
                  <a:pt x="999935" y="2054924"/>
                  <a:pt x="999935" y="2043684"/>
                </a:cubicBezTo>
                <a:cubicBezTo>
                  <a:pt x="999935" y="2032445"/>
                  <a:pt x="990790" y="2023396"/>
                  <a:pt x="979646" y="2023396"/>
                </a:cubicBezTo>
                <a:cubicBezTo>
                  <a:pt x="968407" y="2023396"/>
                  <a:pt x="959358" y="2032445"/>
                  <a:pt x="959358" y="2043684"/>
                </a:cubicBezTo>
                <a:cubicBezTo>
                  <a:pt x="959358" y="2054924"/>
                  <a:pt x="968407" y="2063972"/>
                  <a:pt x="979646" y="2063972"/>
                </a:cubicBezTo>
                <a:close/>
                <a:moveTo>
                  <a:pt x="925163" y="2045208"/>
                </a:moveTo>
                <a:cubicBezTo>
                  <a:pt x="936403" y="2045208"/>
                  <a:pt x="945452" y="2036064"/>
                  <a:pt x="945452" y="2024920"/>
                </a:cubicBezTo>
                <a:cubicBezTo>
                  <a:pt x="945452" y="2013776"/>
                  <a:pt x="936403" y="2004632"/>
                  <a:pt x="925163" y="2004632"/>
                </a:cubicBezTo>
                <a:cubicBezTo>
                  <a:pt x="913924" y="2004632"/>
                  <a:pt x="904875" y="2013680"/>
                  <a:pt x="904875" y="2024920"/>
                </a:cubicBezTo>
                <a:cubicBezTo>
                  <a:pt x="904875" y="2036159"/>
                  <a:pt x="913924" y="2045208"/>
                  <a:pt x="925163" y="2045208"/>
                </a:cubicBezTo>
                <a:close/>
                <a:moveTo>
                  <a:pt x="871442" y="2025872"/>
                </a:moveTo>
                <a:cubicBezTo>
                  <a:pt x="883634" y="2025872"/>
                  <a:pt x="893445" y="2015966"/>
                  <a:pt x="893445" y="2003870"/>
                </a:cubicBezTo>
                <a:cubicBezTo>
                  <a:pt x="893445" y="1991678"/>
                  <a:pt x="883539" y="1981867"/>
                  <a:pt x="871442" y="1981867"/>
                </a:cubicBezTo>
                <a:cubicBezTo>
                  <a:pt x="859250" y="1981867"/>
                  <a:pt x="849440" y="1991773"/>
                  <a:pt x="849440" y="2003870"/>
                </a:cubicBezTo>
                <a:cubicBezTo>
                  <a:pt x="849440" y="2016062"/>
                  <a:pt x="859250" y="2025872"/>
                  <a:pt x="871442" y="2025872"/>
                </a:cubicBezTo>
                <a:close/>
                <a:moveTo>
                  <a:pt x="818674" y="2001298"/>
                </a:moveTo>
                <a:cubicBezTo>
                  <a:pt x="830104" y="2001298"/>
                  <a:pt x="839438" y="1992059"/>
                  <a:pt x="839438" y="1980533"/>
                </a:cubicBezTo>
                <a:cubicBezTo>
                  <a:pt x="839438" y="1969103"/>
                  <a:pt x="830199" y="1959769"/>
                  <a:pt x="818674" y="1959769"/>
                </a:cubicBezTo>
                <a:cubicBezTo>
                  <a:pt x="807244" y="1959769"/>
                  <a:pt x="797909" y="1969008"/>
                  <a:pt x="797909" y="1980533"/>
                </a:cubicBezTo>
                <a:cubicBezTo>
                  <a:pt x="798005" y="1991963"/>
                  <a:pt x="807244" y="2001298"/>
                  <a:pt x="818674" y="2001298"/>
                </a:cubicBezTo>
                <a:close/>
                <a:moveTo>
                  <a:pt x="767048" y="1976342"/>
                </a:moveTo>
                <a:cubicBezTo>
                  <a:pt x="778859" y="1976342"/>
                  <a:pt x="788384" y="1966817"/>
                  <a:pt x="788384" y="1955006"/>
                </a:cubicBezTo>
                <a:cubicBezTo>
                  <a:pt x="788384" y="1943195"/>
                  <a:pt x="778859" y="1933670"/>
                  <a:pt x="767048" y="1933670"/>
                </a:cubicBezTo>
                <a:cubicBezTo>
                  <a:pt x="755237" y="1933670"/>
                  <a:pt x="745712" y="1943195"/>
                  <a:pt x="745712" y="1955006"/>
                </a:cubicBezTo>
                <a:cubicBezTo>
                  <a:pt x="745617" y="1966722"/>
                  <a:pt x="755237" y="1976342"/>
                  <a:pt x="767048" y="1976342"/>
                </a:cubicBezTo>
                <a:close/>
                <a:moveTo>
                  <a:pt x="716471" y="1948815"/>
                </a:moveTo>
                <a:cubicBezTo>
                  <a:pt x="728377" y="1948815"/>
                  <a:pt x="738092" y="1939195"/>
                  <a:pt x="738092" y="1927193"/>
                </a:cubicBezTo>
                <a:cubicBezTo>
                  <a:pt x="738092" y="1915287"/>
                  <a:pt x="728472" y="1905572"/>
                  <a:pt x="716471" y="1905572"/>
                </a:cubicBezTo>
                <a:cubicBezTo>
                  <a:pt x="704564" y="1905572"/>
                  <a:pt x="694849" y="1915192"/>
                  <a:pt x="694849" y="1927193"/>
                </a:cubicBezTo>
                <a:cubicBezTo>
                  <a:pt x="694944" y="1939100"/>
                  <a:pt x="704564" y="1948815"/>
                  <a:pt x="716471" y="1948815"/>
                </a:cubicBezTo>
                <a:close/>
                <a:moveTo>
                  <a:pt x="667131" y="1919573"/>
                </a:moveTo>
                <a:cubicBezTo>
                  <a:pt x="679418" y="1919573"/>
                  <a:pt x="689420" y="1909667"/>
                  <a:pt x="689420" y="1897380"/>
                </a:cubicBezTo>
                <a:cubicBezTo>
                  <a:pt x="689420" y="1885093"/>
                  <a:pt x="679418" y="1875187"/>
                  <a:pt x="667131" y="1875187"/>
                </a:cubicBezTo>
                <a:cubicBezTo>
                  <a:pt x="654844" y="1875187"/>
                  <a:pt x="644938" y="1885188"/>
                  <a:pt x="644938" y="1897380"/>
                </a:cubicBezTo>
                <a:cubicBezTo>
                  <a:pt x="644938" y="1909572"/>
                  <a:pt x="654939" y="1919573"/>
                  <a:pt x="667131" y="1919573"/>
                </a:cubicBezTo>
                <a:close/>
                <a:moveTo>
                  <a:pt x="619220" y="1887569"/>
                </a:moveTo>
                <a:cubicBezTo>
                  <a:pt x="631508" y="1887569"/>
                  <a:pt x="641413" y="1877663"/>
                  <a:pt x="641413" y="1865376"/>
                </a:cubicBezTo>
                <a:cubicBezTo>
                  <a:pt x="641413" y="1853089"/>
                  <a:pt x="631508" y="1843183"/>
                  <a:pt x="619220" y="1843183"/>
                </a:cubicBezTo>
                <a:cubicBezTo>
                  <a:pt x="606933" y="1843183"/>
                  <a:pt x="597027" y="1853089"/>
                  <a:pt x="597027" y="1865376"/>
                </a:cubicBezTo>
                <a:cubicBezTo>
                  <a:pt x="596932" y="1877663"/>
                  <a:pt x="606933" y="1887569"/>
                  <a:pt x="619220" y="1887569"/>
                </a:cubicBezTo>
                <a:close/>
                <a:moveTo>
                  <a:pt x="572643" y="1853756"/>
                </a:moveTo>
                <a:cubicBezTo>
                  <a:pt x="585026" y="1853756"/>
                  <a:pt x="595122" y="1843754"/>
                  <a:pt x="595122" y="1831277"/>
                </a:cubicBezTo>
                <a:cubicBezTo>
                  <a:pt x="595122" y="1818894"/>
                  <a:pt x="585121" y="1808798"/>
                  <a:pt x="572643" y="1808798"/>
                </a:cubicBezTo>
                <a:cubicBezTo>
                  <a:pt x="560261" y="1808798"/>
                  <a:pt x="550164" y="1818799"/>
                  <a:pt x="550164" y="1831277"/>
                </a:cubicBezTo>
                <a:cubicBezTo>
                  <a:pt x="550164" y="1843754"/>
                  <a:pt x="560261" y="1853756"/>
                  <a:pt x="572643" y="1853756"/>
                </a:cubicBezTo>
                <a:close/>
                <a:moveTo>
                  <a:pt x="527495" y="1814608"/>
                </a:moveTo>
                <a:cubicBezTo>
                  <a:pt x="538163" y="1814608"/>
                  <a:pt x="546735" y="1806035"/>
                  <a:pt x="546735" y="1795367"/>
                </a:cubicBezTo>
                <a:cubicBezTo>
                  <a:pt x="546735" y="1784699"/>
                  <a:pt x="538067" y="1776127"/>
                  <a:pt x="527495" y="1776127"/>
                </a:cubicBezTo>
                <a:cubicBezTo>
                  <a:pt x="516826" y="1776127"/>
                  <a:pt x="508254" y="1784699"/>
                  <a:pt x="508254" y="1795367"/>
                </a:cubicBezTo>
                <a:cubicBezTo>
                  <a:pt x="508349" y="1806035"/>
                  <a:pt x="516922" y="1814608"/>
                  <a:pt x="527495" y="1814608"/>
                </a:cubicBezTo>
                <a:close/>
                <a:moveTo>
                  <a:pt x="484061" y="1778318"/>
                </a:moveTo>
                <a:cubicBezTo>
                  <a:pt x="495491" y="1778318"/>
                  <a:pt x="504825" y="1769078"/>
                  <a:pt x="504825" y="1757553"/>
                </a:cubicBezTo>
                <a:cubicBezTo>
                  <a:pt x="504825" y="1746123"/>
                  <a:pt x="495586" y="1736789"/>
                  <a:pt x="484061" y="1736789"/>
                </a:cubicBezTo>
                <a:cubicBezTo>
                  <a:pt x="472631" y="1736789"/>
                  <a:pt x="463296" y="1746028"/>
                  <a:pt x="463296" y="1757553"/>
                </a:cubicBezTo>
                <a:cubicBezTo>
                  <a:pt x="463296" y="1768983"/>
                  <a:pt x="472631" y="1778318"/>
                  <a:pt x="484061" y="1778318"/>
                </a:cubicBezTo>
                <a:close/>
                <a:moveTo>
                  <a:pt x="442150" y="1739741"/>
                </a:moveTo>
                <a:cubicBezTo>
                  <a:pt x="454152" y="1739741"/>
                  <a:pt x="463963" y="1729931"/>
                  <a:pt x="463963" y="1717929"/>
                </a:cubicBezTo>
                <a:cubicBezTo>
                  <a:pt x="463963" y="1705928"/>
                  <a:pt x="454152" y="1696117"/>
                  <a:pt x="442150" y="1696117"/>
                </a:cubicBezTo>
                <a:cubicBezTo>
                  <a:pt x="430149" y="1696117"/>
                  <a:pt x="420338" y="1705928"/>
                  <a:pt x="420338" y="1717929"/>
                </a:cubicBezTo>
                <a:cubicBezTo>
                  <a:pt x="420338" y="1729931"/>
                  <a:pt x="430149" y="1739741"/>
                  <a:pt x="442150" y="1739741"/>
                </a:cubicBezTo>
                <a:close/>
                <a:moveTo>
                  <a:pt x="402050" y="1693164"/>
                </a:moveTo>
                <a:cubicBezTo>
                  <a:pt x="411290" y="1693164"/>
                  <a:pt x="418719" y="1685735"/>
                  <a:pt x="418719" y="1676495"/>
                </a:cubicBezTo>
                <a:cubicBezTo>
                  <a:pt x="418719" y="1667256"/>
                  <a:pt x="411290" y="1659827"/>
                  <a:pt x="402050" y="1659827"/>
                </a:cubicBezTo>
                <a:cubicBezTo>
                  <a:pt x="392811" y="1659827"/>
                  <a:pt x="385382" y="1667256"/>
                  <a:pt x="385382" y="1676495"/>
                </a:cubicBezTo>
                <a:cubicBezTo>
                  <a:pt x="385382" y="1685639"/>
                  <a:pt x="392906" y="1693164"/>
                  <a:pt x="402050" y="1693164"/>
                </a:cubicBezTo>
                <a:close/>
                <a:moveTo>
                  <a:pt x="363760" y="1654112"/>
                </a:moveTo>
                <a:cubicBezTo>
                  <a:pt x="375190" y="1654112"/>
                  <a:pt x="384524" y="1644872"/>
                  <a:pt x="384524" y="1633347"/>
                </a:cubicBezTo>
                <a:cubicBezTo>
                  <a:pt x="384524" y="1621917"/>
                  <a:pt x="375285" y="1612583"/>
                  <a:pt x="363760" y="1612583"/>
                </a:cubicBezTo>
                <a:cubicBezTo>
                  <a:pt x="352330" y="1612583"/>
                  <a:pt x="342995" y="1621822"/>
                  <a:pt x="342995" y="1633347"/>
                </a:cubicBezTo>
                <a:cubicBezTo>
                  <a:pt x="342995" y="1644777"/>
                  <a:pt x="352330" y="1654112"/>
                  <a:pt x="363760" y="1654112"/>
                </a:cubicBezTo>
                <a:close/>
                <a:moveTo>
                  <a:pt x="327374" y="1605534"/>
                </a:moveTo>
                <a:cubicBezTo>
                  <a:pt x="336709" y="1605534"/>
                  <a:pt x="344234" y="1598009"/>
                  <a:pt x="344234" y="1588675"/>
                </a:cubicBezTo>
                <a:cubicBezTo>
                  <a:pt x="344234" y="1579340"/>
                  <a:pt x="336709" y="1571816"/>
                  <a:pt x="327374" y="1571816"/>
                </a:cubicBezTo>
                <a:cubicBezTo>
                  <a:pt x="318040" y="1571816"/>
                  <a:pt x="310515" y="1579340"/>
                  <a:pt x="310515" y="1588675"/>
                </a:cubicBezTo>
                <a:cubicBezTo>
                  <a:pt x="310420" y="1598009"/>
                  <a:pt x="318040" y="1605534"/>
                  <a:pt x="327374" y="1605534"/>
                </a:cubicBezTo>
                <a:close/>
                <a:moveTo>
                  <a:pt x="292894" y="1559338"/>
                </a:moveTo>
                <a:cubicBezTo>
                  <a:pt x="302228" y="1559338"/>
                  <a:pt x="309753" y="1551813"/>
                  <a:pt x="309753" y="1542479"/>
                </a:cubicBezTo>
                <a:cubicBezTo>
                  <a:pt x="309753" y="1533144"/>
                  <a:pt x="302228" y="1525619"/>
                  <a:pt x="292894" y="1525619"/>
                </a:cubicBezTo>
                <a:cubicBezTo>
                  <a:pt x="283559" y="1525619"/>
                  <a:pt x="276035" y="1533239"/>
                  <a:pt x="276035" y="1542479"/>
                </a:cubicBezTo>
                <a:cubicBezTo>
                  <a:pt x="275939" y="1551813"/>
                  <a:pt x="283559" y="1559338"/>
                  <a:pt x="292894" y="1559338"/>
                </a:cubicBezTo>
                <a:close/>
                <a:moveTo>
                  <a:pt x="260414" y="1503140"/>
                </a:moveTo>
                <a:cubicBezTo>
                  <a:pt x="264986" y="1503140"/>
                  <a:pt x="268796" y="1499426"/>
                  <a:pt x="268796" y="1494758"/>
                </a:cubicBezTo>
                <a:cubicBezTo>
                  <a:pt x="268796" y="1490186"/>
                  <a:pt x="265081" y="1486376"/>
                  <a:pt x="260414" y="1486376"/>
                </a:cubicBezTo>
                <a:cubicBezTo>
                  <a:pt x="255842" y="1486376"/>
                  <a:pt x="252031" y="1490091"/>
                  <a:pt x="252031" y="1494758"/>
                </a:cubicBezTo>
                <a:cubicBezTo>
                  <a:pt x="252031" y="1499426"/>
                  <a:pt x="255746" y="1503140"/>
                  <a:pt x="260414" y="1503140"/>
                </a:cubicBezTo>
                <a:close/>
                <a:moveTo>
                  <a:pt x="229934" y="1458659"/>
                </a:moveTo>
                <a:cubicBezTo>
                  <a:pt x="236982" y="1458659"/>
                  <a:pt x="242792" y="1452943"/>
                  <a:pt x="242792" y="1445800"/>
                </a:cubicBezTo>
                <a:cubicBezTo>
                  <a:pt x="242792" y="1438751"/>
                  <a:pt x="237077" y="1432941"/>
                  <a:pt x="229934" y="1432941"/>
                </a:cubicBezTo>
                <a:cubicBezTo>
                  <a:pt x="222885" y="1432941"/>
                  <a:pt x="217075" y="1438656"/>
                  <a:pt x="217075" y="1445800"/>
                </a:cubicBezTo>
                <a:cubicBezTo>
                  <a:pt x="217075" y="1452943"/>
                  <a:pt x="222885" y="1458659"/>
                  <a:pt x="229934" y="1458659"/>
                </a:cubicBezTo>
                <a:close/>
                <a:moveTo>
                  <a:pt x="201644" y="1399413"/>
                </a:moveTo>
                <a:cubicBezTo>
                  <a:pt x="203740" y="1399413"/>
                  <a:pt x="205454" y="1397699"/>
                  <a:pt x="205454" y="1395603"/>
                </a:cubicBezTo>
                <a:cubicBezTo>
                  <a:pt x="205454" y="1393508"/>
                  <a:pt x="203740" y="1391793"/>
                  <a:pt x="201644" y="1391793"/>
                </a:cubicBezTo>
                <a:cubicBezTo>
                  <a:pt x="199549" y="1391793"/>
                  <a:pt x="197834" y="1393508"/>
                  <a:pt x="197834" y="1395603"/>
                </a:cubicBezTo>
                <a:cubicBezTo>
                  <a:pt x="197834" y="1397699"/>
                  <a:pt x="199549" y="1399413"/>
                  <a:pt x="201644" y="1399413"/>
                </a:cubicBezTo>
                <a:close/>
                <a:moveTo>
                  <a:pt x="175546" y="1352360"/>
                </a:moveTo>
                <a:cubicBezTo>
                  <a:pt x="180023" y="1352360"/>
                  <a:pt x="183642" y="1348740"/>
                  <a:pt x="183642" y="1344263"/>
                </a:cubicBezTo>
                <a:cubicBezTo>
                  <a:pt x="183642" y="1339787"/>
                  <a:pt x="180023" y="1336167"/>
                  <a:pt x="175546" y="1336167"/>
                </a:cubicBezTo>
                <a:cubicBezTo>
                  <a:pt x="171069" y="1336167"/>
                  <a:pt x="167450" y="1339787"/>
                  <a:pt x="167450" y="1344263"/>
                </a:cubicBezTo>
                <a:cubicBezTo>
                  <a:pt x="167450" y="1348740"/>
                  <a:pt x="171069" y="1352360"/>
                  <a:pt x="175546" y="1352360"/>
                </a:cubicBezTo>
                <a:close/>
                <a:moveTo>
                  <a:pt x="151638" y="1291971"/>
                </a:moveTo>
                <a:cubicBezTo>
                  <a:pt x="151733" y="1291971"/>
                  <a:pt x="151829" y="1291876"/>
                  <a:pt x="151829" y="1291781"/>
                </a:cubicBezTo>
                <a:cubicBezTo>
                  <a:pt x="151829" y="1291685"/>
                  <a:pt x="151733" y="1291590"/>
                  <a:pt x="151638" y="1291590"/>
                </a:cubicBezTo>
                <a:cubicBezTo>
                  <a:pt x="151543" y="1291590"/>
                  <a:pt x="151448" y="1291685"/>
                  <a:pt x="151448" y="1291781"/>
                </a:cubicBezTo>
                <a:cubicBezTo>
                  <a:pt x="151448" y="1291876"/>
                  <a:pt x="151543" y="1291971"/>
                  <a:pt x="151638" y="1291971"/>
                </a:cubicBezTo>
                <a:close/>
                <a:moveTo>
                  <a:pt x="130016" y="1238917"/>
                </a:moveTo>
                <a:cubicBezTo>
                  <a:pt x="130397" y="1238917"/>
                  <a:pt x="130683" y="1238631"/>
                  <a:pt x="130683" y="1238250"/>
                </a:cubicBezTo>
                <a:cubicBezTo>
                  <a:pt x="130683" y="1237869"/>
                  <a:pt x="130397" y="1237583"/>
                  <a:pt x="130016" y="1237583"/>
                </a:cubicBezTo>
                <a:cubicBezTo>
                  <a:pt x="129635" y="1237583"/>
                  <a:pt x="129350" y="1237869"/>
                  <a:pt x="129350" y="1238250"/>
                </a:cubicBezTo>
                <a:cubicBezTo>
                  <a:pt x="129350" y="1238631"/>
                  <a:pt x="129635" y="1238917"/>
                  <a:pt x="130016" y="1238917"/>
                </a:cubicBezTo>
                <a:close/>
                <a:moveTo>
                  <a:pt x="110681" y="1185196"/>
                </a:moveTo>
                <a:cubicBezTo>
                  <a:pt x="111347" y="1185196"/>
                  <a:pt x="111919" y="1184624"/>
                  <a:pt x="111919" y="1183862"/>
                </a:cubicBezTo>
                <a:cubicBezTo>
                  <a:pt x="111919" y="1183196"/>
                  <a:pt x="111347" y="1182624"/>
                  <a:pt x="110681" y="1182624"/>
                </a:cubicBezTo>
                <a:cubicBezTo>
                  <a:pt x="110014" y="1182624"/>
                  <a:pt x="109442" y="1183196"/>
                  <a:pt x="109442" y="1183862"/>
                </a:cubicBezTo>
                <a:cubicBezTo>
                  <a:pt x="109347" y="1184624"/>
                  <a:pt x="109919" y="1185196"/>
                  <a:pt x="110681" y="1185196"/>
                </a:cubicBezTo>
                <a:close/>
                <a:moveTo>
                  <a:pt x="93631" y="1131665"/>
                </a:moveTo>
                <a:cubicBezTo>
                  <a:pt x="95155" y="1131665"/>
                  <a:pt x="96393" y="1130427"/>
                  <a:pt x="96393" y="1128903"/>
                </a:cubicBezTo>
                <a:cubicBezTo>
                  <a:pt x="96393" y="1127379"/>
                  <a:pt x="95155" y="1126141"/>
                  <a:pt x="93631" y="1126141"/>
                </a:cubicBezTo>
                <a:cubicBezTo>
                  <a:pt x="92107" y="1126141"/>
                  <a:pt x="90869" y="1127379"/>
                  <a:pt x="90869" y="1128903"/>
                </a:cubicBezTo>
                <a:cubicBezTo>
                  <a:pt x="90869" y="1130332"/>
                  <a:pt x="92107" y="1131665"/>
                  <a:pt x="93631" y="1131665"/>
                </a:cubicBezTo>
                <a:close/>
                <a:moveTo>
                  <a:pt x="1978152" y="2044637"/>
                </a:moveTo>
                <a:cubicBezTo>
                  <a:pt x="1978247" y="2044637"/>
                  <a:pt x="1978343" y="2044541"/>
                  <a:pt x="1978343" y="2044446"/>
                </a:cubicBezTo>
                <a:cubicBezTo>
                  <a:pt x="1978343" y="2044351"/>
                  <a:pt x="1978247" y="2044256"/>
                  <a:pt x="1978152" y="2044256"/>
                </a:cubicBezTo>
                <a:cubicBezTo>
                  <a:pt x="1978057" y="2044256"/>
                  <a:pt x="1977962" y="2044351"/>
                  <a:pt x="1977962" y="2044446"/>
                </a:cubicBezTo>
                <a:cubicBezTo>
                  <a:pt x="1977962" y="2044637"/>
                  <a:pt x="1978057" y="2044637"/>
                  <a:pt x="1978152" y="2044637"/>
                </a:cubicBezTo>
                <a:close/>
                <a:moveTo>
                  <a:pt x="1871472" y="2088261"/>
                </a:moveTo>
                <a:cubicBezTo>
                  <a:pt x="1871567" y="2088261"/>
                  <a:pt x="1871663" y="2088166"/>
                  <a:pt x="1871663" y="2088071"/>
                </a:cubicBezTo>
                <a:cubicBezTo>
                  <a:pt x="1871663" y="2087975"/>
                  <a:pt x="1871567" y="2087880"/>
                  <a:pt x="1871472" y="2087880"/>
                </a:cubicBezTo>
                <a:cubicBezTo>
                  <a:pt x="1871377" y="2087880"/>
                  <a:pt x="1871282" y="2087975"/>
                  <a:pt x="1871282" y="2088071"/>
                </a:cubicBezTo>
                <a:cubicBezTo>
                  <a:pt x="1871282" y="2088166"/>
                  <a:pt x="1871282" y="2088261"/>
                  <a:pt x="1871472" y="2088261"/>
                </a:cubicBezTo>
                <a:close/>
                <a:moveTo>
                  <a:pt x="1816799" y="2107787"/>
                </a:moveTo>
                <a:cubicBezTo>
                  <a:pt x="1817561" y="2107787"/>
                  <a:pt x="1818037" y="2107216"/>
                  <a:pt x="1818037" y="2106549"/>
                </a:cubicBezTo>
                <a:cubicBezTo>
                  <a:pt x="1818037" y="2105882"/>
                  <a:pt x="1817465" y="2105311"/>
                  <a:pt x="1816799" y="2105311"/>
                </a:cubicBezTo>
                <a:cubicBezTo>
                  <a:pt x="1816132" y="2105311"/>
                  <a:pt x="1815560" y="2105882"/>
                  <a:pt x="1815560" y="2106549"/>
                </a:cubicBezTo>
                <a:cubicBezTo>
                  <a:pt x="1815560" y="2107216"/>
                  <a:pt x="1816132" y="2107787"/>
                  <a:pt x="1816799" y="2107787"/>
                </a:cubicBezTo>
                <a:close/>
                <a:moveTo>
                  <a:pt x="1592199" y="2158460"/>
                </a:moveTo>
                <a:cubicBezTo>
                  <a:pt x="1592580" y="2158460"/>
                  <a:pt x="1592866" y="2158175"/>
                  <a:pt x="1592866" y="2157794"/>
                </a:cubicBezTo>
                <a:cubicBezTo>
                  <a:pt x="1592866" y="2157413"/>
                  <a:pt x="1592580" y="2157127"/>
                  <a:pt x="1592199" y="2157127"/>
                </a:cubicBezTo>
                <a:cubicBezTo>
                  <a:pt x="1591818" y="2157127"/>
                  <a:pt x="1591532" y="2157413"/>
                  <a:pt x="1591532" y="2157794"/>
                </a:cubicBezTo>
                <a:cubicBezTo>
                  <a:pt x="1591532" y="2158175"/>
                  <a:pt x="1591818" y="2158460"/>
                  <a:pt x="1592199" y="2158460"/>
                </a:cubicBezTo>
                <a:close/>
                <a:moveTo>
                  <a:pt x="1534954" y="2165509"/>
                </a:moveTo>
                <a:cubicBezTo>
                  <a:pt x="1535335" y="2165509"/>
                  <a:pt x="1535621" y="2165223"/>
                  <a:pt x="1535621" y="2164842"/>
                </a:cubicBezTo>
                <a:cubicBezTo>
                  <a:pt x="1535621" y="2164461"/>
                  <a:pt x="1535335" y="2164175"/>
                  <a:pt x="1534954" y="2164175"/>
                </a:cubicBezTo>
                <a:cubicBezTo>
                  <a:pt x="1534573" y="2164175"/>
                  <a:pt x="1534287" y="2164461"/>
                  <a:pt x="1534287" y="2164842"/>
                </a:cubicBezTo>
                <a:cubicBezTo>
                  <a:pt x="1534287" y="2165223"/>
                  <a:pt x="1534573" y="2165509"/>
                  <a:pt x="1534954" y="2165509"/>
                </a:cubicBezTo>
                <a:close/>
                <a:moveTo>
                  <a:pt x="1477518" y="2171700"/>
                </a:moveTo>
                <a:cubicBezTo>
                  <a:pt x="1478756" y="2171700"/>
                  <a:pt x="1479614" y="2170748"/>
                  <a:pt x="1479614" y="2169605"/>
                </a:cubicBezTo>
                <a:cubicBezTo>
                  <a:pt x="1479614" y="2168462"/>
                  <a:pt x="1478661" y="2167509"/>
                  <a:pt x="1477518" y="2167509"/>
                </a:cubicBezTo>
                <a:cubicBezTo>
                  <a:pt x="1476375" y="2167509"/>
                  <a:pt x="1475423" y="2168462"/>
                  <a:pt x="1475423" y="2169605"/>
                </a:cubicBezTo>
                <a:cubicBezTo>
                  <a:pt x="1475327" y="2170748"/>
                  <a:pt x="1476280" y="2171700"/>
                  <a:pt x="1477518" y="2171700"/>
                </a:cubicBezTo>
                <a:close/>
                <a:moveTo>
                  <a:pt x="1419892" y="2178558"/>
                </a:moveTo>
                <a:cubicBezTo>
                  <a:pt x="1423511" y="2178558"/>
                  <a:pt x="1426464" y="2175605"/>
                  <a:pt x="1426464" y="2171891"/>
                </a:cubicBezTo>
                <a:cubicBezTo>
                  <a:pt x="1426464" y="2168271"/>
                  <a:pt x="1423511" y="2165223"/>
                  <a:pt x="1419892" y="2165223"/>
                </a:cubicBezTo>
                <a:cubicBezTo>
                  <a:pt x="1416272" y="2165223"/>
                  <a:pt x="1413224" y="2168176"/>
                  <a:pt x="1413224" y="2171891"/>
                </a:cubicBezTo>
                <a:cubicBezTo>
                  <a:pt x="1413224" y="2175605"/>
                  <a:pt x="1416272" y="2178558"/>
                  <a:pt x="1419892" y="2178558"/>
                </a:cubicBezTo>
                <a:close/>
                <a:moveTo>
                  <a:pt x="1362266" y="2178558"/>
                </a:moveTo>
                <a:cubicBezTo>
                  <a:pt x="1365885" y="2178558"/>
                  <a:pt x="1368933" y="2175605"/>
                  <a:pt x="1368933" y="2171891"/>
                </a:cubicBezTo>
                <a:cubicBezTo>
                  <a:pt x="1368933" y="2168271"/>
                  <a:pt x="1365980" y="2165223"/>
                  <a:pt x="1362266" y="2165223"/>
                </a:cubicBezTo>
                <a:cubicBezTo>
                  <a:pt x="1358646" y="2165223"/>
                  <a:pt x="1355598" y="2168176"/>
                  <a:pt x="1355598" y="2171891"/>
                </a:cubicBezTo>
                <a:cubicBezTo>
                  <a:pt x="1355598" y="2175605"/>
                  <a:pt x="1358551" y="2178558"/>
                  <a:pt x="1362266" y="2178558"/>
                </a:cubicBezTo>
                <a:close/>
                <a:moveTo>
                  <a:pt x="1304639" y="2174939"/>
                </a:moveTo>
                <a:cubicBezTo>
                  <a:pt x="1307592" y="2174939"/>
                  <a:pt x="1309973" y="2172557"/>
                  <a:pt x="1309973" y="2169605"/>
                </a:cubicBezTo>
                <a:cubicBezTo>
                  <a:pt x="1309973" y="2166652"/>
                  <a:pt x="1307592" y="2164271"/>
                  <a:pt x="1304639" y="2164271"/>
                </a:cubicBezTo>
                <a:cubicBezTo>
                  <a:pt x="1301687" y="2164271"/>
                  <a:pt x="1299305" y="2166652"/>
                  <a:pt x="1299305" y="2169605"/>
                </a:cubicBezTo>
                <a:cubicBezTo>
                  <a:pt x="1299305" y="2172462"/>
                  <a:pt x="1301687" y="2174939"/>
                  <a:pt x="1304639" y="2174939"/>
                </a:cubicBezTo>
                <a:close/>
                <a:moveTo>
                  <a:pt x="1247108" y="2170176"/>
                </a:moveTo>
                <a:cubicBezTo>
                  <a:pt x="1250061" y="2170176"/>
                  <a:pt x="1252442" y="2167795"/>
                  <a:pt x="1252442" y="2164842"/>
                </a:cubicBezTo>
                <a:cubicBezTo>
                  <a:pt x="1252442" y="2161889"/>
                  <a:pt x="1250061" y="2159508"/>
                  <a:pt x="1247108" y="2159508"/>
                </a:cubicBezTo>
                <a:cubicBezTo>
                  <a:pt x="1244156" y="2159508"/>
                  <a:pt x="1241774" y="2161889"/>
                  <a:pt x="1241774" y="2164842"/>
                </a:cubicBezTo>
                <a:cubicBezTo>
                  <a:pt x="1241774" y="2167795"/>
                  <a:pt x="1244156" y="2170176"/>
                  <a:pt x="1247108" y="2170176"/>
                </a:cubicBezTo>
                <a:close/>
                <a:moveTo>
                  <a:pt x="1189958" y="2163794"/>
                </a:moveTo>
                <a:cubicBezTo>
                  <a:pt x="1193292" y="2163794"/>
                  <a:pt x="1195959" y="2161127"/>
                  <a:pt x="1195959" y="2157794"/>
                </a:cubicBezTo>
                <a:cubicBezTo>
                  <a:pt x="1195959" y="2154460"/>
                  <a:pt x="1193292" y="2151793"/>
                  <a:pt x="1189958" y="2151793"/>
                </a:cubicBezTo>
                <a:cubicBezTo>
                  <a:pt x="1186625" y="2151793"/>
                  <a:pt x="1183958" y="2154460"/>
                  <a:pt x="1183958" y="2157794"/>
                </a:cubicBezTo>
                <a:cubicBezTo>
                  <a:pt x="1183958" y="2161127"/>
                  <a:pt x="1186625" y="2163794"/>
                  <a:pt x="1189958" y="2163794"/>
                </a:cubicBezTo>
                <a:close/>
                <a:moveTo>
                  <a:pt x="1132999" y="2156174"/>
                </a:moveTo>
                <a:cubicBezTo>
                  <a:pt x="1137285" y="2156174"/>
                  <a:pt x="1140714" y="2152745"/>
                  <a:pt x="1140714" y="2148459"/>
                </a:cubicBezTo>
                <a:cubicBezTo>
                  <a:pt x="1140714" y="2144173"/>
                  <a:pt x="1137285" y="2140744"/>
                  <a:pt x="1132999" y="2140744"/>
                </a:cubicBezTo>
                <a:cubicBezTo>
                  <a:pt x="1128713" y="2140744"/>
                  <a:pt x="1125284" y="2144173"/>
                  <a:pt x="1125284" y="2148459"/>
                </a:cubicBezTo>
                <a:cubicBezTo>
                  <a:pt x="1125284" y="2152650"/>
                  <a:pt x="1128713" y="2156174"/>
                  <a:pt x="1132999" y="2156174"/>
                </a:cubicBezTo>
                <a:close/>
                <a:moveTo>
                  <a:pt x="1076516" y="2147030"/>
                </a:moveTo>
                <a:cubicBezTo>
                  <a:pt x="1082231" y="2147030"/>
                  <a:pt x="1086803" y="2142458"/>
                  <a:pt x="1086803" y="2136743"/>
                </a:cubicBezTo>
                <a:cubicBezTo>
                  <a:pt x="1086803" y="2131124"/>
                  <a:pt x="1082231" y="2126456"/>
                  <a:pt x="1076516" y="2126456"/>
                </a:cubicBezTo>
                <a:cubicBezTo>
                  <a:pt x="1070801" y="2126456"/>
                  <a:pt x="1066229" y="2131028"/>
                  <a:pt x="1066229" y="2136743"/>
                </a:cubicBezTo>
                <a:cubicBezTo>
                  <a:pt x="1066324" y="2142458"/>
                  <a:pt x="1070896" y="2147030"/>
                  <a:pt x="1076516" y="2147030"/>
                </a:cubicBezTo>
                <a:close/>
                <a:moveTo>
                  <a:pt x="1020604" y="2129600"/>
                </a:moveTo>
                <a:cubicBezTo>
                  <a:pt x="1024414" y="2129600"/>
                  <a:pt x="1027462" y="2126552"/>
                  <a:pt x="1027462" y="2122742"/>
                </a:cubicBezTo>
                <a:cubicBezTo>
                  <a:pt x="1027462" y="2118932"/>
                  <a:pt x="1024414" y="2115884"/>
                  <a:pt x="1020604" y="2115884"/>
                </a:cubicBezTo>
                <a:cubicBezTo>
                  <a:pt x="1016794" y="2115884"/>
                  <a:pt x="1013746" y="2118932"/>
                  <a:pt x="1013746" y="2122742"/>
                </a:cubicBezTo>
                <a:cubicBezTo>
                  <a:pt x="1013746" y="2126552"/>
                  <a:pt x="1016794" y="2129600"/>
                  <a:pt x="1020604" y="2129600"/>
                </a:cubicBezTo>
                <a:close/>
                <a:moveTo>
                  <a:pt x="965263" y="2128742"/>
                </a:moveTo>
                <a:cubicBezTo>
                  <a:pt x="977551" y="2128742"/>
                  <a:pt x="987457" y="2118836"/>
                  <a:pt x="987457" y="2106549"/>
                </a:cubicBezTo>
                <a:cubicBezTo>
                  <a:pt x="987457" y="2094262"/>
                  <a:pt x="977551" y="2084356"/>
                  <a:pt x="965263" y="2084356"/>
                </a:cubicBezTo>
                <a:cubicBezTo>
                  <a:pt x="952976" y="2084356"/>
                  <a:pt x="943070" y="2094262"/>
                  <a:pt x="943070" y="2106549"/>
                </a:cubicBezTo>
                <a:cubicBezTo>
                  <a:pt x="943070" y="2118836"/>
                  <a:pt x="952976" y="2128742"/>
                  <a:pt x="965263" y="2128742"/>
                </a:cubicBezTo>
                <a:close/>
                <a:moveTo>
                  <a:pt x="910685" y="2104930"/>
                </a:moveTo>
                <a:cubicBezTo>
                  <a:pt x="920020" y="2104930"/>
                  <a:pt x="927545" y="2097405"/>
                  <a:pt x="927545" y="2088071"/>
                </a:cubicBezTo>
                <a:cubicBezTo>
                  <a:pt x="927545" y="2078736"/>
                  <a:pt x="920020" y="2071211"/>
                  <a:pt x="910685" y="2071211"/>
                </a:cubicBezTo>
                <a:cubicBezTo>
                  <a:pt x="901351" y="2071211"/>
                  <a:pt x="893826" y="2078736"/>
                  <a:pt x="893826" y="2088071"/>
                </a:cubicBezTo>
                <a:cubicBezTo>
                  <a:pt x="893826" y="2097405"/>
                  <a:pt x="901351" y="2104930"/>
                  <a:pt x="910685" y="2104930"/>
                </a:cubicBezTo>
                <a:close/>
                <a:moveTo>
                  <a:pt x="856869" y="2075498"/>
                </a:moveTo>
                <a:cubicBezTo>
                  <a:pt x="861346" y="2075498"/>
                  <a:pt x="864965" y="2071878"/>
                  <a:pt x="864965" y="2067401"/>
                </a:cubicBezTo>
                <a:cubicBezTo>
                  <a:pt x="864965" y="2062925"/>
                  <a:pt x="861346" y="2059305"/>
                  <a:pt x="856869" y="2059305"/>
                </a:cubicBezTo>
                <a:cubicBezTo>
                  <a:pt x="852392" y="2059305"/>
                  <a:pt x="848773" y="2062925"/>
                  <a:pt x="848773" y="2067401"/>
                </a:cubicBezTo>
                <a:cubicBezTo>
                  <a:pt x="848773" y="2071878"/>
                  <a:pt x="852392" y="2075498"/>
                  <a:pt x="856869" y="2075498"/>
                </a:cubicBezTo>
                <a:close/>
                <a:moveTo>
                  <a:pt x="803910" y="2067306"/>
                </a:moveTo>
                <a:cubicBezTo>
                  <a:pt x="816578" y="2067306"/>
                  <a:pt x="826770" y="2057114"/>
                  <a:pt x="826770" y="2044446"/>
                </a:cubicBezTo>
                <a:cubicBezTo>
                  <a:pt x="826770" y="2031778"/>
                  <a:pt x="816483" y="2021586"/>
                  <a:pt x="803910" y="2021586"/>
                </a:cubicBezTo>
                <a:cubicBezTo>
                  <a:pt x="791242" y="2021586"/>
                  <a:pt x="781050" y="2031873"/>
                  <a:pt x="781050" y="2044446"/>
                </a:cubicBezTo>
                <a:cubicBezTo>
                  <a:pt x="781050" y="2057114"/>
                  <a:pt x="791242" y="2067306"/>
                  <a:pt x="803910" y="2067306"/>
                </a:cubicBezTo>
                <a:close/>
                <a:moveTo>
                  <a:pt x="751999" y="2038255"/>
                </a:moveTo>
                <a:cubicBezTo>
                  <a:pt x="762381" y="2038255"/>
                  <a:pt x="770763" y="2029873"/>
                  <a:pt x="770763" y="2019491"/>
                </a:cubicBezTo>
                <a:cubicBezTo>
                  <a:pt x="770763" y="2009108"/>
                  <a:pt x="762381" y="2000631"/>
                  <a:pt x="751999" y="2000631"/>
                </a:cubicBezTo>
                <a:cubicBezTo>
                  <a:pt x="741617" y="2000631"/>
                  <a:pt x="733235" y="2009013"/>
                  <a:pt x="733235" y="2019491"/>
                </a:cubicBezTo>
                <a:cubicBezTo>
                  <a:pt x="733139" y="2029873"/>
                  <a:pt x="741617" y="2038255"/>
                  <a:pt x="751999" y="2038255"/>
                </a:cubicBezTo>
                <a:close/>
                <a:moveTo>
                  <a:pt x="701135" y="1998536"/>
                </a:moveTo>
                <a:cubicBezTo>
                  <a:pt x="704564" y="1998536"/>
                  <a:pt x="707327" y="1995773"/>
                  <a:pt x="707327" y="1992344"/>
                </a:cubicBezTo>
                <a:cubicBezTo>
                  <a:pt x="707327" y="1988915"/>
                  <a:pt x="704564" y="1986153"/>
                  <a:pt x="701135" y="1986153"/>
                </a:cubicBezTo>
                <a:cubicBezTo>
                  <a:pt x="697706" y="1986153"/>
                  <a:pt x="694944" y="1988915"/>
                  <a:pt x="694944" y="1992344"/>
                </a:cubicBezTo>
                <a:cubicBezTo>
                  <a:pt x="694849" y="1995773"/>
                  <a:pt x="697706" y="1998536"/>
                  <a:pt x="701135" y="1998536"/>
                </a:cubicBezTo>
                <a:close/>
                <a:moveTo>
                  <a:pt x="651320" y="1974914"/>
                </a:moveTo>
                <a:cubicBezTo>
                  <a:pt x="657797" y="1974914"/>
                  <a:pt x="663035" y="1969675"/>
                  <a:pt x="663035" y="1963198"/>
                </a:cubicBezTo>
                <a:cubicBezTo>
                  <a:pt x="663035" y="1956721"/>
                  <a:pt x="657797" y="1951482"/>
                  <a:pt x="651320" y="1951482"/>
                </a:cubicBezTo>
                <a:cubicBezTo>
                  <a:pt x="644843" y="1951482"/>
                  <a:pt x="639509" y="1956721"/>
                  <a:pt x="639509" y="1963198"/>
                </a:cubicBezTo>
                <a:cubicBezTo>
                  <a:pt x="639604" y="1969675"/>
                  <a:pt x="644843" y="1974914"/>
                  <a:pt x="651320" y="1974914"/>
                </a:cubicBezTo>
                <a:close/>
                <a:moveTo>
                  <a:pt x="602837" y="1934813"/>
                </a:moveTo>
                <a:cubicBezTo>
                  <a:pt x="604361" y="1934813"/>
                  <a:pt x="605600" y="1933575"/>
                  <a:pt x="605600" y="1932051"/>
                </a:cubicBezTo>
                <a:cubicBezTo>
                  <a:pt x="605600" y="1930527"/>
                  <a:pt x="604361" y="1929289"/>
                  <a:pt x="602837" y="1929289"/>
                </a:cubicBezTo>
                <a:cubicBezTo>
                  <a:pt x="601313" y="1929289"/>
                  <a:pt x="600075" y="1930527"/>
                  <a:pt x="600075" y="1932051"/>
                </a:cubicBezTo>
                <a:cubicBezTo>
                  <a:pt x="600075" y="1933575"/>
                  <a:pt x="601313" y="1934813"/>
                  <a:pt x="602837" y="1934813"/>
                </a:cubicBezTo>
                <a:close/>
                <a:moveTo>
                  <a:pt x="555689" y="1918526"/>
                </a:moveTo>
                <a:cubicBezTo>
                  <a:pt x="566547" y="1918526"/>
                  <a:pt x="575310" y="1909763"/>
                  <a:pt x="575310" y="1898904"/>
                </a:cubicBezTo>
                <a:cubicBezTo>
                  <a:pt x="575310" y="1888046"/>
                  <a:pt x="566452" y="1879283"/>
                  <a:pt x="555689" y="1879283"/>
                </a:cubicBezTo>
                <a:cubicBezTo>
                  <a:pt x="544830" y="1879283"/>
                  <a:pt x="535972" y="1888046"/>
                  <a:pt x="535972" y="1898904"/>
                </a:cubicBezTo>
                <a:cubicBezTo>
                  <a:pt x="535972" y="1909763"/>
                  <a:pt x="544735" y="1918526"/>
                  <a:pt x="555689" y="1918526"/>
                </a:cubicBezTo>
                <a:close/>
                <a:moveTo>
                  <a:pt x="509873" y="1875187"/>
                </a:moveTo>
                <a:cubicBezTo>
                  <a:pt x="516160" y="1875187"/>
                  <a:pt x="521208" y="1870139"/>
                  <a:pt x="521208" y="1863852"/>
                </a:cubicBezTo>
                <a:cubicBezTo>
                  <a:pt x="521208" y="1857566"/>
                  <a:pt x="516160" y="1852517"/>
                  <a:pt x="509873" y="1852517"/>
                </a:cubicBezTo>
                <a:cubicBezTo>
                  <a:pt x="503587" y="1852517"/>
                  <a:pt x="498539" y="1857566"/>
                  <a:pt x="498539" y="1863852"/>
                </a:cubicBezTo>
                <a:cubicBezTo>
                  <a:pt x="498539" y="1870139"/>
                  <a:pt x="503587" y="1875187"/>
                  <a:pt x="509873" y="1875187"/>
                </a:cubicBezTo>
                <a:close/>
                <a:moveTo>
                  <a:pt x="465487" y="1840039"/>
                </a:moveTo>
                <a:cubicBezTo>
                  <a:pt x="472726" y="1840039"/>
                  <a:pt x="478536" y="1834229"/>
                  <a:pt x="478536" y="1826990"/>
                </a:cubicBezTo>
                <a:cubicBezTo>
                  <a:pt x="478536" y="1819751"/>
                  <a:pt x="472726" y="1813941"/>
                  <a:pt x="465487" y="1813941"/>
                </a:cubicBezTo>
                <a:cubicBezTo>
                  <a:pt x="458248" y="1813941"/>
                  <a:pt x="452438" y="1819751"/>
                  <a:pt x="452438" y="1826990"/>
                </a:cubicBezTo>
                <a:cubicBezTo>
                  <a:pt x="452438" y="1834229"/>
                  <a:pt x="458343" y="1840039"/>
                  <a:pt x="465487" y="1840039"/>
                </a:cubicBezTo>
                <a:close/>
                <a:moveTo>
                  <a:pt x="422720" y="1807178"/>
                </a:moveTo>
                <a:cubicBezTo>
                  <a:pt x="433102" y="1807178"/>
                  <a:pt x="441484" y="1798796"/>
                  <a:pt x="441484" y="1788319"/>
                </a:cubicBezTo>
                <a:cubicBezTo>
                  <a:pt x="441484" y="1777937"/>
                  <a:pt x="433102" y="1769459"/>
                  <a:pt x="422720" y="1769459"/>
                </a:cubicBezTo>
                <a:cubicBezTo>
                  <a:pt x="412337" y="1769459"/>
                  <a:pt x="403955" y="1777937"/>
                  <a:pt x="403955" y="1788319"/>
                </a:cubicBezTo>
                <a:cubicBezTo>
                  <a:pt x="403860" y="1798701"/>
                  <a:pt x="412337" y="1807178"/>
                  <a:pt x="422720" y="1807178"/>
                </a:cubicBezTo>
                <a:close/>
                <a:moveTo>
                  <a:pt x="381476" y="1752886"/>
                </a:moveTo>
                <a:cubicBezTo>
                  <a:pt x="384239" y="1752886"/>
                  <a:pt x="386429" y="1750695"/>
                  <a:pt x="386429" y="1747933"/>
                </a:cubicBezTo>
                <a:cubicBezTo>
                  <a:pt x="386429" y="1745171"/>
                  <a:pt x="384239" y="1742980"/>
                  <a:pt x="381476" y="1742980"/>
                </a:cubicBezTo>
                <a:cubicBezTo>
                  <a:pt x="378714" y="1742980"/>
                  <a:pt x="376523" y="1745171"/>
                  <a:pt x="376523" y="1747933"/>
                </a:cubicBezTo>
                <a:cubicBezTo>
                  <a:pt x="376619" y="1750695"/>
                  <a:pt x="378809" y="1752886"/>
                  <a:pt x="381476" y="1752886"/>
                </a:cubicBezTo>
                <a:close/>
                <a:moveTo>
                  <a:pt x="342043" y="1707452"/>
                </a:moveTo>
                <a:cubicBezTo>
                  <a:pt x="342900" y="1707452"/>
                  <a:pt x="343567" y="1706785"/>
                  <a:pt x="343567" y="1705928"/>
                </a:cubicBezTo>
                <a:cubicBezTo>
                  <a:pt x="343567" y="1705070"/>
                  <a:pt x="342900" y="1704404"/>
                  <a:pt x="342043" y="1704404"/>
                </a:cubicBezTo>
                <a:cubicBezTo>
                  <a:pt x="341186" y="1704404"/>
                  <a:pt x="340519" y="1705070"/>
                  <a:pt x="340519" y="1705928"/>
                </a:cubicBezTo>
                <a:cubicBezTo>
                  <a:pt x="340519" y="1706785"/>
                  <a:pt x="341186" y="1707452"/>
                  <a:pt x="342043" y="1707452"/>
                </a:cubicBezTo>
                <a:close/>
                <a:moveTo>
                  <a:pt x="304229" y="1669923"/>
                </a:moveTo>
                <a:cubicBezTo>
                  <a:pt x="308324" y="1669923"/>
                  <a:pt x="311753" y="1666589"/>
                  <a:pt x="311753" y="1662398"/>
                </a:cubicBezTo>
                <a:cubicBezTo>
                  <a:pt x="311753" y="1658303"/>
                  <a:pt x="308420" y="1654874"/>
                  <a:pt x="304229" y="1654874"/>
                </a:cubicBezTo>
                <a:cubicBezTo>
                  <a:pt x="300133" y="1654874"/>
                  <a:pt x="296704" y="1658207"/>
                  <a:pt x="296704" y="1662398"/>
                </a:cubicBezTo>
                <a:cubicBezTo>
                  <a:pt x="296799" y="1666494"/>
                  <a:pt x="300133" y="1669923"/>
                  <a:pt x="304229" y="1669923"/>
                </a:cubicBezTo>
                <a:close/>
                <a:moveTo>
                  <a:pt x="268319" y="1617536"/>
                </a:moveTo>
                <a:cubicBezTo>
                  <a:pt x="268415" y="1617536"/>
                  <a:pt x="268510" y="1617440"/>
                  <a:pt x="268510" y="1617345"/>
                </a:cubicBezTo>
                <a:cubicBezTo>
                  <a:pt x="268510" y="1617250"/>
                  <a:pt x="268415" y="1617155"/>
                  <a:pt x="268319" y="1617155"/>
                </a:cubicBezTo>
                <a:cubicBezTo>
                  <a:pt x="268224" y="1617155"/>
                  <a:pt x="268129" y="1617250"/>
                  <a:pt x="268129" y="1617345"/>
                </a:cubicBezTo>
                <a:cubicBezTo>
                  <a:pt x="268034" y="1617440"/>
                  <a:pt x="268129" y="1617536"/>
                  <a:pt x="268319" y="1617536"/>
                </a:cubicBezTo>
                <a:close/>
                <a:moveTo>
                  <a:pt x="234220" y="1572768"/>
                </a:moveTo>
                <a:cubicBezTo>
                  <a:pt x="235268" y="1572768"/>
                  <a:pt x="236125" y="1571911"/>
                  <a:pt x="236125" y="1570863"/>
                </a:cubicBezTo>
                <a:cubicBezTo>
                  <a:pt x="236125" y="1569815"/>
                  <a:pt x="235268" y="1568958"/>
                  <a:pt x="234220" y="1568958"/>
                </a:cubicBezTo>
                <a:cubicBezTo>
                  <a:pt x="233172" y="1568958"/>
                  <a:pt x="232315" y="1569815"/>
                  <a:pt x="232315" y="1570863"/>
                </a:cubicBezTo>
                <a:cubicBezTo>
                  <a:pt x="232315" y="1571911"/>
                  <a:pt x="233172" y="1572768"/>
                  <a:pt x="234220" y="1572768"/>
                </a:cubicBezTo>
                <a:close/>
                <a:moveTo>
                  <a:pt x="202025" y="1523619"/>
                </a:moveTo>
                <a:cubicBezTo>
                  <a:pt x="202406" y="1523619"/>
                  <a:pt x="202692" y="1523333"/>
                  <a:pt x="202692" y="1522952"/>
                </a:cubicBezTo>
                <a:cubicBezTo>
                  <a:pt x="202692" y="1522571"/>
                  <a:pt x="202406" y="1522286"/>
                  <a:pt x="202025" y="1522286"/>
                </a:cubicBezTo>
                <a:cubicBezTo>
                  <a:pt x="201644" y="1522286"/>
                  <a:pt x="201359" y="1522571"/>
                  <a:pt x="201359" y="1522952"/>
                </a:cubicBezTo>
                <a:cubicBezTo>
                  <a:pt x="201359" y="1523333"/>
                  <a:pt x="201740" y="1523619"/>
                  <a:pt x="202025" y="1523619"/>
                </a:cubicBezTo>
                <a:close/>
                <a:moveTo>
                  <a:pt x="171831" y="1474470"/>
                </a:moveTo>
                <a:cubicBezTo>
                  <a:pt x="172212" y="1474470"/>
                  <a:pt x="172498" y="1474184"/>
                  <a:pt x="172498" y="1473803"/>
                </a:cubicBezTo>
                <a:cubicBezTo>
                  <a:pt x="172498" y="1473422"/>
                  <a:pt x="172212" y="1473137"/>
                  <a:pt x="171831" y="1473137"/>
                </a:cubicBezTo>
                <a:cubicBezTo>
                  <a:pt x="171450" y="1473137"/>
                  <a:pt x="171164" y="1473422"/>
                  <a:pt x="171164" y="1473803"/>
                </a:cubicBezTo>
                <a:cubicBezTo>
                  <a:pt x="171260" y="1474184"/>
                  <a:pt x="171545" y="1474470"/>
                  <a:pt x="171831" y="1474470"/>
                </a:cubicBezTo>
                <a:close/>
                <a:moveTo>
                  <a:pt x="93726" y="1319784"/>
                </a:moveTo>
                <a:cubicBezTo>
                  <a:pt x="93821" y="1319784"/>
                  <a:pt x="93917" y="1319689"/>
                  <a:pt x="93917" y="1319593"/>
                </a:cubicBezTo>
                <a:cubicBezTo>
                  <a:pt x="93917" y="1319498"/>
                  <a:pt x="93821" y="1319403"/>
                  <a:pt x="93726" y="1319403"/>
                </a:cubicBezTo>
                <a:cubicBezTo>
                  <a:pt x="93631" y="1319403"/>
                  <a:pt x="93536" y="1319498"/>
                  <a:pt x="93536" y="1319593"/>
                </a:cubicBezTo>
                <a:cubicBezTo>
                  <a:pt x="93440" y="1319689"/>
                  <a:pt x="93536" y="1319784"/>
                  <a:pt x="93726" y="1319784"/>
                </a:cubicBezTo>
                <a:close/>
                <a:moveTo>
                  <a:pt x="950881" y="2171319"/>
                </a:moveTo>
                <a:cubicBezTo>
                  <a:pt x="951929" y="2171319"/>
                  <a:pt x="952786" y="2170462"/>
                  <a:pt x="952786" y="2169414"/>
                </a:cubicBezTo>
                <a:cubicBezTo>
                  <a:pt x="952786" y="2168366"/>
                  <a:pt x="951929" y="2167509"/>
                  <a:pt x="950881" y="2167509"/>
                </a:cubicBezTo>
                <a:cubicBezTo>
                  <a:pt x="949833" y="2167509"/>
                  <a:pt x="948976" y="2168366"/>
                  <a:pt x="948976" y="2169414"/>
                </a:cubicBezTo>
                <a:cubicBezTo>
                  <a:pt x="948976" y="2170462"/>
                  <a:pt x="949833" y="2171319"/>
                  <a:pt x="950881" y="2171319"/>
                </a:cubicBezTo>
                <a:close/>
                <a:moveTo>
                  <a:pt x="896207" y="2151793"/>
                </a:moveTo>
                <a:cubicBezTo>
                  <a:pt x="896588" y="2151793"/>
                  <a:pt x="896874" y="2151507"/>
                  <a:pt x="896874" y="2151126"/>
                </a:cubicBezTo>
                <a:cubicBezTo>
                  <a:pt x="896874" y="2150745"/>
                  <a:pt x="896588" y="2150459"/>
                  <a:pt x="896207" y="2150459"/>
                </a:cubicBezTo>
                <a:cubicBezTo>
                  <a:pt x="895826" y="2150459"/>
                  <a:pt x="895540" y="2150745"/>
                  <a:pt x="895540" y="2151126"/>
                </a:cubicBezTo>
                <a:cubicBezTo>
                  <a:pt x="895636" y="2151507"/>
                  <a:pt x="895826" y="2151793"/>
                  <a:pt x="896207" y="2151793"/>
                </a:cubicBezTo>
                <a:close/>
                <a:moveTo>
                  <a:pt x="842296" y="2130933"/>
                </a:moveTo>
                <a:cubicBezTo>
                  <a:pt x="842391" y="2130933"/>
                  <a:pt x="842486" y="2130838"/>
                  <a:pt x="842486" y="2130743"/>
                </a:cubicBezTo>
                <a:cubicBezTo>
                  <a:pt x="842486" y="2130647"/>
                  <a:pt x="842391" y="2130552"/>
                  <a:pt x="842296" y="2130552"/>
                </a:cubicBezTo>
                <a:cubicBezTo>
                  <a:pt x="842201" y="2130552"/>
                  <a:pt x="842105" y="2130647"/>
                  <a:pt x="842105" y="2130743"/>
                </a:cubicBezTo>
                <a:cubicBezTo>
                  <a:pt x="842105" y="2130838"/>
                  <a:pt x="842201" y="2130933"/>
                  <a:pt x="842296" y="2130933"/>
                </a:cubicBezTo>
                <a:close/>
                <a:moveTo>
                  <a:pt x="789146" y="2109788"/>
                </a:moveTo>
                <a:cubicBezTo>
                  <a:pt x="790004" y="2109788"/>
                  <a:pt x="790670" y="2109121"/>
                  <a:pt x="790670" y="2108264"/>
                </a:cubicBezTo>
                <a:cubicBezTo>
                  <a:pt x="790670" y="2107406"/>
                  <a:pt x="790004" y="2106740"/>
                  <a:pt x="789146" y="2106740"/>
                </a:cubicBezTo>
                <a:cubicBezTo>
                  <a:pt x="788289" y="2106740"/>
                  <a:pt x="787622" y="2107406"/>
                  <a:pt x="787622" y="2108264"/>
                </a:cubicBezTo>
                <a:cubicBezTo>
                  <a:pt x="787718" y="2109121"/>
                  <a:pt x="788384" y="2109788"/>
                  <a:pt x="789146" y="2109788"/>
                </a:cubicBezTo>
                <a:close/>
                <a:moveTo>
                  <a:pt x="736949" y="2085308"/>
                </a:moveTo>
                <a:cubicBezTo>
                  <a:pt x="737807" y="2085308"/>
                  <a:pt x="738473" y="2084642"/>
                  <a:pt x="738473" y="2083784"/>
                </a:cubicBezTo>
                <a:cubicBezTo>
                  <a:pt x="738473" y="2082927"/>
                  <a:pt x="737807" y="2082260"/>
                  <a:pt x="736949" y="2082260"/>
                </a:cubicBezTo>
                <a:cubicBezTo>
                  <a:pt x="736092" y="2082260"/>
                  <a:pt x="735425" y="2082927"/>
                  <a:pt x="735425" y="2083784"/>
                </a:cubicBezTo>
                <a:cubicBezTo>
                  <a:pt x="735521" y="2084642"/>
                  <a:pt x="736187" y="2085308"/>
                  <a:pt x="736949" y="2085308"/>
                </a:cubicBezTo>
                <a:close/>
                <a:moveTo>
                  <a:pt x="685800" y="2057495"/>
                </a:moveTo>
                <a:cubicBezTo>
                  <a:pt x="685895" y="2057495"/>
                  <a:pt x="685990" y="2057400"/>
                  <a:pt x="685990" y="2057305"/>
                </a:cubicBezTo>
                <a:cubicBezTo>
                  <a:pt x="685990" y="2057210"/>
                  <a:pt x="685895" y="2057114"/>
                  <a:pt x="685800" y="2057114"/>
                </a:cubicBezTo>
                <a:cubicBezTo>
                  <a:pt x="685705" y="2057114"/>
                  <a:pt x="685610" y="2057210"/>
                  <a:pt x="685610" y="2057305"/>
                </a:cubicBezTo>
                <a:cubicBezTo>
                  <a:pt x="685610" y="2057400"/>
                  <a:pt x="685705" y="2057495"/>
                  <a:pt x="685800" y="2057495"/>
                </a:cubicBezTo>
                <a:close/>
                <a:moveTo>
                  <a:pt x="635699" y="2030063"/>
                </a:moveTo>
                <a:cubicBezTo>
                  <a:pt x="636365" y="2030063"/>
                  <a:pt x="636937" y="2029492"/>
                  <a:pt x="636937" y="2028825"/>
                </a:cubicBezTo>
                <a:cubicBezTo>
                  <a:pt x="636937" y="2028158"/>
                  <a:pt x="636365" y="2027587"/>
                  <a:pt x="635699" y="2027587"/>
                </a:cubicBezTo>
                <a:cubicBezTo>
                  <a:pt x="635032" y="2027587"/>
                  <a:pt x="634365" y="2028158"/>
                  <a:pt x="634365" y="2028825"/>
                </a:cubicBezTo>
                <a:cubicBezTo>
                  <a:pt x="634365" y="2029492"/>
                  <a:pt x="634937" y="2030063"/>
                  <a:pt x="635699" y="2030063"/>
                </a:cubicBezTo>
                <a:close/>
                <a:moveTo>
                  <a:pt x="586645" y="1998917"/>
                </a:moveTo>
                <a:cubicBezTo>
                  <a:pt x="587026" y="1998917"/>
                  <a:pt x="587312" y="1998631"/>
                  <a:pt x="587312" y="1998250"/>
                </a:cubicBezTo>
                <a:cubicBezTo>
                  <a:pt x="587312" y="1997869"/>
                  <a:pt x="587026" y="1997583"/>
                  <a:pt x="586645" y="1997583"/>
                </a:cubicBezTo>
                <a:cubicBezTo>
                  <a:pt x="586264" y="1997583"/>
                  <a:pt x="585978" y="1997869"/>
                  <a:pt x="585978" y="1998250"/>
                </a:cubicBezTo>
                <a:cubicBezTo>
                  <a:pt x="586073" y="1998726"/>
                  <a:pt x="586359" y="1998917"/>
                  <a:pt x="586645" y="1998917"/>
                </a:cubicBezTo>
                <a:close/>
                <a:moveTo>
                  <a:pt x="538925" y="1966627"/>
                </a:moveTo>
                <a:cubicBezTo>
                  <a:pt x="539306" y="1966627"/>
                  <a:pt x="539591" y="1966341"/>
                  <a:pt x="539591" y="1965960"/>
                </a:cubicBezTo>
                <a:cubicBezTo>
                  <a:pt x="539591" y="1965579"/>
                  <a:pt x="539306" y="1965293"/>
                  <a:pt x="538925" y="1965293"/>
                </a:cubicBezTo>
                <a:cubicBezTo>
                  <a:pt x="538544" y="1965293"/>
                  <a:pt x="538258" y="1965579"/>
                  <a:pt x="538258" y="1965960"/>
                </a:cubicBezTo>
                <a:cubicBezTo>
                  <a:pt x="538258" y="1966341"/>
                  <a:pt x="538544" y="1966627"/>
                  <a:pt x="538925" y="1966627"/>
                </a:cubicBezTo>
                <a:close/>
                <a:moveTo>
                  <a:pt x="492538" y="1932432"/>
                </a:moveTo>
                <a:cubicBezTo>
                  <a:pt x="492919" y="1932432"/>
                  <a:pt x="493205" y="1932146"/>
                  <a:pt x="493205" y="1931765"/>
                </a:cubicBezTo>
                <a:cubicBezTo>
                  <a:pt x="493205" y="1931384"/>
                  <a:pt x="492919" y="1931099"/>
                  <a:pt x="492538" y="1931099"/>
                </a:cubicBezTo>
                <a:cubicBezTo>
                  <a:pt x="492157" y="1931099"/>
                  <a:pt x="491871" y="1931384"/>
                  <a:pt x="491871" y="1931765"/>
                </a:cubicBezTo>
                <a:cubicBezTo>
                  <a:pt x="491871" y="1932146"/>
                  <a:pt x="492157" y="1932432"/>
                  <a:pt x="492538" y="1932432"/>
                </a:cubicBezTo>
                <a:close/>
                <a:moveTo>
                  <a:pt x="447389" y="1897189"/>
                </a:moveTo>
                <a:cubicBezTo>
                  <a:pt x="448056" y="1897189"/>
                  <a:pt x="448628" y="1896618"/>
                  <a:pt x="448628" y="1895951"/>
                </a:cubicBezTo>
                <a:cubicBezTo>
                  <a:pt x="448628" y="1895285"/>
                  <a:pt x="448056" y="1894713"/>
                  <a:pt x="447389" y="1894713"/>
                </a:cubicBezTo>
                <a:cubicBezTo>
                  <a:pt x="446723" y="1894713"/>
                  <a:pt x="446151" y="1895285"/>
                  <a:pt x="446151" y="1895951"/>
                </a:cubicBezTo>
                <a:cubicBezTo>
                  <a:pt x="446151" y="1896618"/>
                  <a:pt x="446723" y="1897189"/>
                  <a:pt x="447389" y="1897189"/>
                </a:cubicBezTo>
                <a:close/>
                <a:moveTo>
                  <a:pt x="403765" y="1858423"/>
                </a:moveTo>
                <a:cubicBezTo>
                  <a:pt x="403860" y="1858423"/>
                  <a:pt x="403955" y="1858328"/>
                  <a:pt x="403955" y="1858232"/>
                </a:cubicBezTo>
                <a:cubicBezTo>
                  <a:pt x="403955" y="1858137"/>
                  <a:pt x="403860" y="1858042"/>
                  <a:pt x="403765" y="1858042"/>
                </a:cubicBezTo>
                <a:cubicBezTo>
                  <a:pt x="403670" y="1858042"/>
                  <a:pt x="403574" y="1858137"/>
                  <a:pt x="403574" y="1858232"/>
                </a:cubicBezTo>
                <a:cubicBezTo>
                  <a:pt x="403574" y="1858328"/>
                  <a:pt x="403670" y="1858423"/>
                  <a:pt x="403765" y="1858423"/>
                </a:cubicBezTo>
                <a:close/>
                <a:moveTo>
                  <a:pt x="361569" y="1819085"/>
                </a:moveTo>
                <a:cubicBezTo>
                  <a:pt x="361664" y="1819085"/>
                  <a:pt x="361760" y="1818989"/>
                  <a:pt x="361760" y="1818894"/>
                </a:cubicBezTo>
                <a:cubicBezTo>
                  <a:pt x="361760" y="1818799"/>
                  <a:pt x="361664" y="1818704"/>
                  <a:pt x="361569" y="1818704"/>
                </a:cubicBezTo>
                <a:cubicBezTo>
                  <a:pt x="361474" y="1818704"/>
                  <a:pt x="361379" y="1818799"/>
                  <a:pt x="361379" y="1818894"/>
                </a:cubicBezTo>
                <a:cubicBezTo>
                  <a:pt x="361379" y="1818989"/>
                  <a:pt x="361474" y="1819085"/>
                  <a:pt x="361569" y="1819085"/>
                </a:cubicBezTo>
                <a:close/>
                <a:moveTo>
                  <a:pt x="321088" y="1778032"/>
                </a:moveTo>
                <a:cubicBezTo>
                  <a:pt x="321183" y="1778032"/>
                  <a:pt x="321278" y="1777937"/>
                  <a:pt x="321278" y="1777841"/>
                </a:cubicBezTo>
                <a:cubicBezTo>
                  <a:pt x="321278" y="1777746"/>
                  <a:pt x="321183" y="1777651"/>
                  <a:pt x="321088" y="1777651"/>
                </a:cubicBezTo>
                <a:cubicBezTo>
                  <a:pt x="320993" y="1777651"/>
                  <a:pt x="320897" y="1777746"/>
                  <a:pt x="320897" y="1777841"/>
                </a:cubicBezTo>
                <a:cubicBezTo>
                  <a:pt x="320802" y="1777937"/>
                  <a:pt x="320993" y="1778032"/>
                  <a:pt x="321088" y="1778032"/>
                </a:cubicBezTo>
                <a:close/>
                <a:moveTo>
                  <a:pt x="282131" y="1735550"/>
                </a:moveTo>
                <a:cubicBezTo>
                  <a:pt x="282226" y="1735550"/>
                  <a:pt x="282321" y="1735455"/>
                  <a:pt x="282321" y="1735360"/>
                </a:cubicBezTo>
                <a:cubicBezTo>
                  <a:pt x="282321" y="1735264"/>
                  <a:pt x="282226" y="1735169"/>
                  <a:pt x="282131" y="1735169"/>
                </a:cubicBezTo>
                <a:cubicBezTo>
                  <a:pt x="282035" y="1735169"/>
                  <a:pt x="281940" y="1735264"/>
                  <a:pt x="281940" y="1735360"/>
                </a:cubicBezTo>
                <a:cubicBezTo>
                  <a:pt x="281940" y="1735455"/>
                  <a:pt x="281940" y="1735550"/>
                  <a:pt x="282131" y="1735550"/>
                </a:cubicBezTo>
                <a:close/>
                <a:moveTo>
                  <a:pt x="209360" y="1646111"/>
                </a:moveTo>
                <a:cubicBezTo>
                  <a:pt x="209455" y="1646111"/>
                  <a:pt x="209550" y="1646015"/>
                  <a:pt x="209550" y="1645920"/>
                </a:cubicBezTo>
                <a:cubicBezTo>
                  <a:pt x="209550" y="1645825"/>
                  <a:pt x="209455" y="1645730"/>
                  <a:pt x="209360" y="1645730"/>
                </a:cubicBezTo>
                <a:cubicBezTo>
                  <a:pt x="209264" y="1645730"/>
                  <a:pt x="209169" y="1645825"/>
                  <a:pt x="209169" y="1645920"/>
                </a:cubicBezTo>
                <a:cubicBezTo>
                  <a:pt x="209169" y="1646015"/>
                  <a:pt x="209264" y="1646111"/>
                  <a:pt x="209360" y="1646111"/>
                </a:cubicBezTo>
                <a:close/>
                <a:moveTo>
                  <a:pt x="722090" y="2148173"/>
                </a:moveTo>
                <a:cubicBezTo>
                  <a:pt x="722186" y="2148173"/>
                  <a:pt x="722281" y="2148078"/>
                  <a:pt x="722281" y="2147983"/>
                </a:cubicBezTo>
                <a:cubicBezTo>
                  <a:pt x="722281" y="2147888"/>
                  <a:pt x="722186" y="2147792"/>
                  <a:pt x="722090" y="2147792"/>
                </a:cubicBezTo>
                <a:cubicBezTo>
                  <a:pt x="721995" y="2147792"/>
                  <a:pt x="721900" y="2147888"/>
                  <a:pt x="721900" y="2147983"/>
                </a:cubicBezTo>
                <a:cubicBezTo>
                  <a:pt x="721900" y="2148078"/>
                  <a:pt x="721900" y="2148173"/>
                  <a:pt x="722090" y="2148173"/>
                </a:cubicBezTo>
                <a:close/>
                <a:moveTo>
                  <a:pt x="670560" y="2122170"/>
                </a:moveTo>
                <a:cubicBezTo>
                  <a:pt x="670655" y="2122170"/>
                  <a:pt x="670751" y="2122075"/>
                  <a:pt x="670751" y="2121980"/>
                </a:cubicBezTo>
                <a:cubicBezTo>
                  <a:pt x="670751" y="2121884"/>
                  <a:pt x="670655" y="2121789"/>
                  <a:pt x="670560" y="2121789"/>
                </a:cubicBezTo>
                <a:cubicBezTo>
                  <a:pt x="670465" y="2121789"/>
                  <a:pt x="670370" y="2121884"/>
                  <a:pt x="670370" y="2121980"/>
                </a:cubicBezTo>
                <a:cubicBezTo>
                  <a:pt x="670370" y="2122075"/>
                  <a:pt x="670465" y="2122170"/>
                  <a:pt x="670560" y="2122170"/>
                </a:cubicBezTo>
                <a:close/>
                <a:moveTo>
                  <a:pt x="620078" y="2094357"/>
                </a:moveTo>
                <a:cubicBezTo>
                  <a:pt x="620173" y="2094357"/>
                  <a:pt x="620268" y="2094262"/>
                  <a:pt x="620268" y="2094167"/>
                </a:cubicBezTo>
                <a:cubicBezTo>
                  <a:pt x="620268" y="2094071"/>
                  <a:pt x="620173" y="2093976"/>
                  <a:pt x="620078" y="2093976"/>
                </a:cubicBezTo>
                <a:cubicBezTo>
                  <a:pt x="620078" y="2093976"/>
                  <a:pt x="619887" y="2094071"/>
                  <a:pt x="619887" y="2094167"/>
                </a:cubicBezTo>
                <a:cubicBezTo>
                  <a:pt x="619887" y="2094262"/>
                  <a:pt x="619982" y="2094357"/>
                  <a:pt x="620078" y="2094357"/>
                </a:cubicBezTo>
                <a:close/>
                <a:moveTo>
                  <a:pt x="570738" y="2064544"/>
                </a:moveTo>
                <a:cubicBezTo>
                  <a:pt x="570833" y="2064544"/>
                  <a:pt x="570929" y="2064449"/>
                  <a:pt x="570929" y="2064353"/>
                </a:cubicBezTo>
                <a:cubicBezTo>
                  <a:pt x="570929" y="2064258"/>
                  <a:pt x="570833" y="2064163"/>
                  <a:pt x="570738" y="2064163"/>
                </a:cubicBezTo>
                <a:cubicBezTo>
                  <a:pt x="570643" y="2064163"/>
                  <a:pt x="570548" y="2064258"/>
                  <a:pt x="570548" y="2064353"/>
                </a:cubicBezTo>
                <a:cubicBezTo>
                  <a:pt x="570548" y="2064449"/>
                  <a:pt x="570643" y="2064544"/>
                  <a:pt x="570738" y="2064544"/>
                </a:cubicBezTo>
                <a:close/>
                <a:moveTo>
                  <a:pt x="522542" y="2033016"/>
                </a:moveTo>
                <a:cubicBezTo>
                  <a:pt x="522637" y="2033016"/>
                  <a:pt x="522732" y="2032921"/>
                  <a:pt x="522732" y="2032826"/>
                </a:cubicBezTo>
                <a:cubicBezTo>
                  <a:pt x="522732" y="2032730"/>
                  <a:pt x="522637" y="2032635"/>
                  <a:pt x="522542" y="2032635"/>
                </a:cubicBezTo>
                <a:cubicBezTo>
                  <a:pt x="522446" y="2032635"/>
                  <a:pt x="522351" y="2032730"/>
                  <a:pt x="522351" y="2032826"/>
                </a:cubicBezTo>
                <a:cubicBezTo>
                  <a:pt x="522256" y="2032921"/>
                  <a:pt x="522351" y="2033016"/>
                  <a:pt x="522542" y="2033016"/>
                </a:cubicBezTo>
                <a:close/>
                <a:moveTo>
                  <a:pt x="475488" y="1999583"/>
                </a:moveTo>
                <a:cubicBezTo>
                  <a:pt x="475583" y="1999583"/>
                  <a:pt x="475679" y="1999488"/>
                  <a:pt x="475679" y="1999393"/>
                </a:cubicBezTo>
                <a:cubicBezTo>
                  <a:pt x="475679" y="1999298"/>
                  <a:pt x="475583" y="1999202"/>
                  <a:pt x="475488" y="1999202"/>
                </a:cubicBezTo>
                <a:cubicBezTo>
                  <a:pt x="475393" y="1999202"/>
                  <a:pt x="475298" y="1999298"/>
                  <a:pt x="475298" y="1999393"/>
                </a:cubicBezTo>
                <a:cubicBezTo>
                  <a:pt x="475298" y="1999488"/>
                  <a:pt x="475298" y="1999583"/>
                  <a:pt x="475488" y="1999583"/>
                </a:cubicBezTo>
                <a:close/>
                <a:moveTo>
                  <a:pt x="429768" y="1964531"/>
                </a:moveTo>
                <a:cubicBezTo>
                  <a:pt x="429863" y="1964531"/>
                  <a:pt x="429959" y="1964436"/>
                  <a:pt x="429959" y="1964341"/>
                </a:cubicBezTo>
                <a:cubicBezTo>
                  <a:pt x="429959" y="1964246"/>
                  <a:pt x="429863" y="1964150"/>
                  <a:pt x="429768" y="1964150"/>
                </a:cubicBezTo>
                <a:cubicBezTo>
                  <a:pt x="429673" y="1964150"/>
                  <a:pt x="429578" y="1964246"/>
                  <a:pt x="429578" y="1964341"/>
                </a:cubicBezTo>
                <a:cubicBezTo>
                  <a:pt x="429482" y="1964436"/>
                  <a:pt x="429578" y="1964531"/>
                  <a:pt x="429768" y="1964531"/>
                </a:cubicBezTo>
                <a:close/>
                <a:moveTo>
                  <a:pt x="260794" y="1807750"/>
                </a:moveTo>
                <a:cubicBezTo>
                  <a:pt x="260890" y="1807750"/>
                  <a:pt x="260985" y="1807655"/>
                  <a:pt x="260985" y="1807559"/>
                </a:cubicBezTo>
                <a:cubicBezTo>
                  <a:pt x="260985" y="1807464"/>
                  <a:pt x="260890" y="1807369"/>
                  <a:pt x="260794" y="1807369"/>
                </a:cubicBezTo>
                <a:cubicBezTo>
                  <a:pt x="260699" y="1807369"/>
                  <a:pt x="260604" y="1807464"/>
                  <a:pt x="260604" y="1807559"/>
                </a:cubicBezTo>
                <a:cubicBezTo>
                  <a:pt x="260604" y="1807655"/>
                  <a:pt x="260699" y="1807750"/>
                  <a:pt x="260794" y="1807750"/>
                </a:cubicBezTo>
                <a:close/>
                <a:moveTo>
                  <a:pt x="222409" y="1764792"/>
                </a:moveTo>
                <a:cubicBezTo>
                  <a:pt x="222504" y="1764792"/>
                  <a:pt x="222599" y="1764697"/>
                  <a:pt x="222599" y="1764602"/>
                </a:cubicBezTo>
                <a:cubicBezTo>
                  <a:pt x="222599" y="1764506"/>
                  <a:pt x="222504" y="1764411"/>
                  <a:pt x="222409" y="1764411"/>
                </a:cubicBezTo>
                <a:cubicBezTo>
                  <a:pt x="222314" y="1764411"/>
                  <a:pt x="222218" y="1764506"/>
                  <a:pt x="222218" y="1764602"/>
                </a:cubicBezTo>
                <a:cubicBezTo>
                  <a:pt x="222123" y="1764697"/>
                  <a:pt x="222218" y="1764792"/>
                  <a:pt x="222409" y="1764792"/>
                </a:cubicBezTo>
                <a:close/>
                <a:moveTo>
                  <a:pt x="185547" y="1720406"/>
                </a:moveTo>
                <a:cubicBezTo>
                  <a:pt x="185642" y="1720406"/>
                  <a:pt x="185738" y="1720310"/>
                  <a:pt x="185738" y="1720215"/>
                </a:cubicBezTo>
                <a:cubicBezTo>
                  <a:pt x="185738" y="1720120"/>
                  <a:pt x="185642" y="1720025"/>
                  <a:pt x="185547" y="1720025"/>
                </a:cubicBezTo>
                <a:cubicBezTo>
                  <a:pt x="185452" y="1720025"/>
                  <a:pt x="185356" y="1720120"/>
                  <a:pt x="185356" y="1720215"/>
                </a:cubicBezTo>
                <a:cubicBezTo>
                  <a:pt x="185356" y="1720310"/>
                  <a:pt x="185452" y="1720406"/>
                  <a:pt x="185547" y="1720406"/>
                </a:cubicBezTo>
                <a:close/>
                <a:moveTo>
                  <a:pt x="655511" y="2186845"/>
                </a:moveTo>
                <a:cubicBezTo>
                  <a:pt x="655606" y="2186845"/>
                  <a:pt x="655701" y="2186750"/>
                  <a:pt x="655701" y="2186654"/>
                </a:cubicBezTo>
                <a:cubicBezTo>
                  <a:pt x="655701" y="2186559"/>
                  <a:pt x="655606" y="2186464"/>
                  <a:pt x="655511" y="2186464"/>
                </a:cubicBezTo>
                <a:cubicBezTo>
                  <a:pt x="655415" y="2186464"/>
                  <a:pt x="655320" y="2186559"/>
                  <a:pt x="655320" y="2186654"/>
                </a:cubicBezTo>
                <a:cubicBezTo>
                  <a:pt x="655225" y="2186750"/>
                  <a:pt x="655320" y="2186845"/>
                  <a:pt x="655511" y="2186845"/>
                </a:cubicBezTo>
                <a:close/>
                <a:moveTo>
                  <a:pt x="367284" y="1997202"/>
                </a:moveTo>
                <a:cubicBezTo>
                  <a:pt x="367760" y="1997202"/>
                  <a:pt x="368141" y="1996821"/>
                  <a:pt x="368141" y="1996345"/>
                </a:cubicBezTo>
                <a:cubicBezTo>
                  <a:pt x="368141" y="1995868"/>
                  <a:pt x="367760" y="1995488"/>
                  <a:pt x="367284" y="1995488"/>
                </a:cubicBezTo>
                <a:cubicBezTo>
                  <a:pt x="366808" y="1995488"/>
                  <a:pt x="366427" y="1995868"/>
                  <a:pt x="366427" y="1996345"/>
                </a:cubicBezTo>
                <a:cubicBezTo>
                  <a:pt x="366427" y="1996821"/>
                  <a:pt x="366808" y="1997202"/>
                  <a:pt x="367284" y="1997202"/>
                </a:cubicBezTo>
                <a:close/>
                <a:moveTo>
                  <a:pt x="200692" y="1837277"/>
                </a:moveTo>
                <a:cubicBezTo>
                  <a:pt x="200787" y="1837277"/>
                  <a:pt x="200882" y="1837182"/>
                  <a:pt x="200882" y="1837087"/>
                </a:cubicBezTo>
                <a:cubicBezTo>
                  <a:pt x="200882" y="1836992"/>
                  <a:pt x="200787" y="1836896"/>
                  <a:pt x="200692" y="1836896"/>
                </a:cubicBezTo>
                <a:cubicBezTo>
                  <a:pt x="200597" y="1836896"/>
                  <a:pt x="200501" y="1836992"/>
                  <a:pt x="200501" y="1837087"/>
                </a:cubicBezTo>
                <a:cubicBezTo>
                  <a:pt x="200501" y="1837182"/>
                  <a:pt x="200597" y="1837277"/>
                  <a:pt x="200692" y="1837277"/>
                </a:cubicBezTo>
                <a:close/>
                <a:moveTo>
                  <a:pt x="162782" y="1793843"/>
                </a:moveTo>
                <a:cubicBezTo>
                  <a:pt x="162878" y="1793843"/>
                  <a:pt x="162973" y="1793748"/>
                  <a:pt x="162973" y="1793653"/>
                </a:cubicBezTo>
                <a:cubicBezTo>
                  <a:pt x="162973" y="1793558"/>
                  <a:pt x="162878" y="1793462"/>
                  <a:pt x="162782" y="1793462"/>
                </a:cubicBezTo>
                <a:cubicBezTo>
                  <a:pt x="162687" y="1793462"/>
                  <a:pt x="162592" y="1793558"/>
                  <a:pt x="162592" y="1793653"/>
                </a:cubicBezTo>
                <a:cubicBezTo>
                  <a:pt x="162592" y="1793748"/>
                  <a:pt x="162687" y="1793843"/>
                  <a:pt x="162782" y="1793843"/>
                </a:cubicBezTo>
                <a:close/>
                <a:moveTo>
                  <a:pt x="395288" y="2100167"/>
                </a:moveTo>
                <a:cubicBezTo>
                  <a:pt x="395383" y="2100167"/>
                  <a:pt x="395478" y="2100072"/>
                  <a:pt x="395478" y="2099977"/>
                </a:cubicBezTo>
                <a:cubicBezTo>
                  <a:pt x="395478" y="2099882"/>
                  <a:pt x="395383" y="2099786"/>
                  <a:pt x="395288" y="2099786"/>
                </a:cubicBezTo>
                <a:cubicBezTo>
                  <a:pt x="395192" y="2099786"/>
                  <a:pt x="395097" y="2099882"/>
                  <a:pt x="395097" y="2099977"/>
                </a:cubicBezTo>
                <a:cubicBezTo>
                  <a:pt x="395097" y="2100072"/>
                  <a:pt x="395192" y="2100167"/>
                  <a:pt x="395288" y="2100167"/>
                </a:cubicBezTo>
                <a:close/>
                <a:moveTo>
                  <a:pt x="349663" y="2064925"/>
                </a:moveTo>
                <a:cubicBezTo>
                  <a:pt x="349758" y="2064925"/>
                  <a:pt x="349853" y="2064830"/>
                  <a:pt x="349853" y="2064734"/>
                </a:cubicBezTo>
                <a:cubicBezTo>
                  <a:pt x="349853" y="2064639"/>
                  <a:pt x="349758" y="2064544"/>
                  <a:pt x="349663" y="2064544"/>
                </a:cubicBezTo>
                <a:cubicBezTo>
                  <a:pt x="349568" y="2064544"/>
                  <a:pt x="349472" y="2064639"/>
                  <a:pt x="349472" y="2064734"/>
                </a:cubicBezTo>
                <a:cubicBezTo>
                  <a:pt x="349377" y="2064830"/>
                  <a:pt x="349472" y="2064925"/>
                  <a:pt x="349663" y="2064925"/>
                </a:cubicBezTo>
                <a:close/>
                <a:moveTo>
                  <a:pt x="32957" y="1731455"/>
                </a:moveTo>
                <a:cubicBezTo>
                  <a:pt x="33052" y="1731455"/>
                  <a:pt x="33147" y="1731359"/>
                  <a:pt x="33147" y="1731264"/>
                </a:cubicBezTo>
                <a:cubicBezTo>
                  <a:pt x="33147" y="1731169"/>
                  <a:pt x="33052" y="1731074"/>
                  <a:pt x="32957" y="1731074"/>
                </a:cubicBezTo>
                <a:cubicBezTo>
                  <a:pt x="32861" y="1731074"/>
                  <a:pt x="32766" y="1731169"/>
                  <a:pt x="32766" y="1731264"/>
                </a:cubicBezTo>
                <a:cubicBezTo>
                  <a:pt x="32766" y="1731359"/>
                  <a:pt x="32861" y="1731455"/>
                  <a:pt x="32957" y="1731455"/>
                </a:cubicBezTo>
                <a:close/>
                <a:moveTo>
                  <a:pt x="191" y="1684020"/>
                </a:moveTo>
                <a:cubicBezTo>
                  <a:pt x="286" y="1684020"/>
                  <a:pt x="381" y="1683925"/>
                  <a:pt x="381" y="1683830"/>
                </a:cubicBezTo>
                <a:cubicBezTo>
                  <a:pt x="381" y="1683734"/>
                  <a:pt x="286" y="1683639"/>
                  <a:pt x="191" y="1683639"/>
                </a:cubicBezTo>
                <a:cubicBezTo>
                  <a:pt x="95" y="1683639"/>
                  <a:pt x="0" y="1683734"/>
                  <a:pt x="0" y="1683830"/>
                </a:cubicBezTo>
                <a:cubicBezTo>
                  <a:pt x="0" y="1683925"/>
                  <a:pt x="95" y="1684020"/>
                  <a:pt x="191" y="1684020"/>
                </a:cubicBezTo>
                <a:close/>
              </a:path>
            </a:pathLst>
          </a:custGeom>
          <a:solidFill>
            <a:schemeClr val="bg2">
              <a:alpha val="39610"/>
            </a:schemeClr>
          </a:solidFill>
          <a:ln w="9525" cap="flat">
            <a:noFill/>
            <a:prstDash val="solid"/>
            <a:miter/>
          </a:ln>
        </p:spPr>
        <p:txBody>
          <a:bodyPr rtlCol="0" anchor="ctr"/>
          <a:lstStyle/>
          <a:p>
            <a:endParaRPr lang="en-US"/>
          </a:p>
        </p:txBody>
      </p:sp>
      <p:sp>
        <p:nvSpPr>
          <p:cNvPr id="5" name="Oval 4">
            <a:extLst>
              <a:ext uri="{FF2B5EF4-FFF2-40B4-BE49-F238E27FC236}">
                <a16:creationId xmlns:a16="http://schemas.microsoft.com/office/drawing/2014/main" id="{2A9B060D-894E-8DBF-AC39-18B98B3B674B}"/>
              </a:ext>
            </a:extLst>
          </p:cNvPr>
          <p:cNvSpPr/>
          <p:nvPr/>
        </p:nvSpPr>
        <p:spPr>
          <a:xfrm rot="20896925">
            <a:off x="-5288825" y="1022942"/>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41">
            <a:extLst>
              <a:ext uri="{FF2B5EF4-FFF2-40B4-BE49-F238E27FC236}">
                <a16:creationId xmlns:a16="http://schemas.microsoft.com/office/drawing/2014/main" id="{AE462451-CC4E-2165-9D19-08FB73B8D944}"/>
              </a:ext>
            </a:extLst>
          </p:cNvPr>
          <p:cNvSpPr/>
          <p:nvPr/>
        </p:nvSpPr>
        <p:spPr>
          <a:xfrm>
            <a:off x="1927030" y="628796"/>
            <a:ext cx="8082252" cy="4678472"/>
          </a:xfrm>
          <a:prstGeom prst="triangle">
            <a:avLst/>
          </a:prstGeom>
          <a:gradFill flip="none" rotWithShape="1">
            <a:gsLst>
              <a:gs pos="44000">
                <a:srgbClr val="01B3FB">
                  <a:alpha val="39880"/>
                </a:srgbClr>
              </a:gs>
              <a:gs pos="99000">
                <a:schemeClr val="accent3">
                  <a:alpha val="25000"/>
                </a:schemeClr>
              </a:gs>
              <a:gs pos="14000">
                <a:schemeClr val="accent2">
                  <a:alpha val="53587"/>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C5E0BC19-1655-4CDB-B6F6-186F89553DFA}"/>
              </a:ext>
            </a:extLst>
          </p:cNvPr>
          <p:cNvSpPr/>
          <p:nvPr/>
        </p:nvSpPr>
        <p:spPr>
          <a:xfrm>
            <a:off x="2281286" y="4508723"/>
            <a:ext cx="7359661" cy="656339"/>
          </a:xfrm>
          <a:custGeom>
            <a:avLst/>
            <a:gdLst>
              <a:gd name="connsiteX0" fmla="*/ 6781991 w 6781800"/>
              <a:gd name="connsiteY0" fmla="*/ 904970 h 904875"/>
              <a:gd name="connsiteX1" fmla="*/ 0 w 6781800"/>
              <a:gd name="connsiteY1" fmla="*/ 904970 h 904875"/>
              <a:gd name="connsiteX2" fmla="*/ 522446 w 6781800"/>
              <a:gd name="connsiteY2" fmla="*/ 0 h 904875"/>
              <a:gd name="connsiteX3" fmla="*/ 6259545 w 6781800"/>
              <a:gd name="connsiteY3" fmla="*/ 0 h 904875"/>
            </a:gdLst>
            <a:ahLst/>
            <a:cxnLst>
              <a:cxn ang="0">
                <a:pos x="connsiteX0" y="connsiteY0"/>
              </a:cxn>
              <a:cxn ang="0">
                <a:pos x="connsiteX1" y="connsiteY1"/>
              </a:cxn>
              <a:cxn ang="0">
                <a:pos x="connsiteX2" y="connsiteY2"/>
              </a:cxn>
              <a:cxn ang="0">
                <a:pos x="connsiteX3" y="connsiteY3"/>
              </a:cxn>
            </a:cxnLst>
            <a:rect l="l" t="t" r="r" b="b"/>
            <a:pathLst>
              <a:path w="6781800" h="904875">
                <a:moveTo>
                  <a:pt x="6781991" y="904970"/>
                </a:moveTo>
                <a:lnTo>
                  <a:pt x="0" y="904970"/>
                </a:lnTo>
                <a:lnTo>
                  <a:pt x="522446" y="0"/>
                </a:lnTo>
                <a:lnTo>
                  <a:pt x="6259545" y="0"/>
                </a:lnTo>
                <a:close/>
              </a:path>
            </a:pathLst>
          </a:custGeom>
          <a:gradFill flip="none" rotWithShape="1">
            <a:gsLst>
              <a:gs pos="96000">
                <a:schemeClr val="bg1">
                  <a:alpha val="27000"/>
                </a:schemeClr>
              </a:gs>
              <a:gs pos="72000">
                <a:srgbClr val="FFFFFF">
                  <a:alpha val="61497"/>
                </a:srgbClr>
              </a:gs>
              <a:gs pos="28000">
                <a:schemeClr val="bg1">
                  <a:alpha val="92858"/>
                </a:schemeClr>
              </a:gs>
            </a:gsLst>
            <a:lin ang="2700000" scaled="1"/>
            <a:tileRect/>
          </a:gradFill>
          <a:ln w="9525" cap="flat">
            <a:noFill/>
            <a:prstDash val="solid"/>
            <a:miter/>
          </a:ln>
          <a:effectLst>
            <a:outerShdw blurRad="912300" dist="38100" dir="2700000" algn="tl" rotWithShape="0">
              <a:prstClr val="black">
                <a:alpha val="4234"/>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7A86D974-E99E-4CEF-92BE-E3685A619B14}"/>
              </a:ext>
            </a:extLst>
          </p:cNvPr>
          <p:cNvSpPr/>
          <p:nvPr/>
        </p:nvSpPr>
        <p:spPr>
          <a:xfrm>
            <a:off x="2912128" y="3778321"/>
            <a:ext cx="6088259" cy="656339"/>
          </a:xfrm>
          <a:custGeom>
            <a:avLst/>
            <a:gdLst>
              <a:gd name="connsiteX0" fmla="*/ 5619369 w 5610225"/>
              <a:gd name="connsiteY0" fmla="*/ 905065 h 904875"/>
              <a:gd name="connsiteX1" fmla="*/ 0 w 5610225"/>
              <a:gd name="connsiteY1" fmla="*/ 905065 h 904875"/>
              <a:gd name="connsiteX2" fmla="*/ 522541 w 5610225"/>
              <a:gd name="connsiteY2" fmla="*/ 0 h 904875"/>
              <a:gd name="connsiteX3" fmla="*/ 5096828 w 5610225"/>
              <a:gd name="connsiteY3" fmla="*/ 0 h 904875"/>
            </a:gdLst>
            <a:ahLst/>
            <a:cxnLst>
              <a:cxn ang="0">
                <a:pos x="connsiteX0" y="connsiteY0"/>
              </a:cxn>
              <a:cxn ang="0">
                <a:pos x="connsiteX1" y="connsiteY1"/>
              </a:cxn>
              <a:cxn ang="0">
                <a:pos x="connsiteX2" y="connsiteY2"/>
              </a:cxn>
              <a:cxn ang="0">
                <a:pos x="connsiteX3" y="connsiteY3"/>
              </a:cxn>
            </a:cxnLst>
            <a:rect l="l" t="t" r="r" b="b"/>
            <a:pathLst>
              <a:path w="5610225" h="904875">
                <a:moveTo>
                  <a:pt x="5619369" y="905065"/>
                </a:moveTo>
                <a:lnTo>
                  <a:pt x="0" y="905065"/>
                </a:lnTo>
                <a:lnTo>
                  <a:pt x="522541" y="0"/>
                </a:lnTo>
                <a:lnTo>
                  <a:pt x="5096828" y="0"/>
                </a:lnTo>
                <a:close/>
              </a:path>
            </a:pathLst>
          </a:custGeom>
          <a:gradFill flip="none" rotWithShape="1">
            <a:gsLst>
              <a:gs pos="96000">
                <a:schemeClr val="bg1">
                  <a:alpha val="27000"/>
                </a:schemeClr>
              </a:gs>
              <a:gs pos="72000">
                <a:srgbClr val="FFFFFF">
                  <a:alpha val="61497"/>
                </a:srgbClr>
              </a:gs>
              <a:gs pos="28000">
                <a:schemeClr val="bg1">
                  <a:alpha val="92858"/>
                </a:schemeClr>
              </a:gs>
            </a:gsLst>
            <a:lin ang="2700000" scaled="1"/>
            <a:tileRect/>
          </a:gradFill>
          <a:ln w="9525" cap="flat">
            <a:noFill/>
            <a:prstDash val="solid"/>
            <a:miter/>
          </a:ln>
          <a:effectLst>
            <a:outerShdw blurRad="912300" dist="38100" dir="2700000" algn="tl" rotWithShape="0">
              <a:prstClr val="black">
                <a:alpha val="4234"/>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EECE7459-93DF-4D9E-8BD5-3EDE48A0D457}"/>
              </a:ext>
            </a:extLst>
          </p:cNvPr>
          <p:cNvSpPr/>
          <p:nvPr/>
        </p:nvSpPr>
        <p:spPr>
          <a:xfrm>
            <a:off x="3542972" y="3047988"/>
            <a:ext cx="4827194" cy="656339"/>
          </a:xfrm>
          <a:custGeom>
            <a:avLst/>
            <a:gdLst>
              <a:gd name="connsiteX0" fmla="*/ 4456748 w 4448175"/>
              <a:gd name="connsiteY0" fmla="*/ 905065 h 904875"/>
              <a:gd name="connsiteX1" fmla="*/ 0 w 4448175"/>
              <a:gd name="connsiteY1" fmla="*/ 905065 h 904875"/>
              <a:gd name="connsiteX2" fmla="*/ 522542 w 4448175"/>
              <a:gd name="connsiteY2" fmla="*/ 0 h 904875"/>
              <a:gd name="connsiteX3" fmla="*/ 3934206 w 4448175"/>
              <a:gd name="connsiteY3" fmla="*/ 0 h 904875"/>
            </a:gdLst>
            <a:ahLst/>
            <a:cxnLst>
              <a:cxn ang="0">
                <a:pos x="connsiteX0" y="connsiteY0"/>
              </a:cxn>
              <a:cxn ang="0">
                <a:pos x="connsiteX1" y="connsiteY1"/>
              </a:cxn>
              <a:cxn ang="0">
                <a:pos x="connsiteX2" y="connsiteY2"/>
              </a:cxn>
              <a:cxn ang="0">
                <a:pos x="connsiteX3" y="connsiteY3"/>
              </a:cxn>
            </a:cxnLst>
            <a:rect l="l" t="t" r="r" b="b"/>
            <a:pathLst>
              <a:path w="4448175" h="904875">
                <a:moveTo>
                  <a:pt x="4456748" y="905065"/>
                </a:moveTo>
                <a:lnTo>
                  <a:pt x="0" y="905065"/>
                </a:lnTo>
                <a:lnTo>
                  <a:pt x="522542" y="0"/>
                </a:lnTo>
                <a:lnTo>
                  <a:pt x="3934206" y="0"/>
                </a:lnTo>
                <a:close/>
              </a:path>
            </a:pathLst>
          </a:custGeom>
          <a:gradFill flip="none" rotWithShape="1">
            <a:gsLst>
              <a:gs pos="96000">
                <a:schemeClr val="bg1">
                  <a:alpha val="27000"/>
                </a:schemeClr>
              </a:gs>
              <a:gs pos="72000">
                <a:srgbClr val="FFFFFF">
                  <a:alpha val="61497"/>
                </a:srgbClr>
              </a:gs>
              <a:gs pos="28000">
                <a:schemeClr val="bg1">
                  <a:alpha val="92858"/>
                </a:schemeClr>
              </a:gs>
            </a:gsLst>
            <a:lin ang="2700000" scaled="1"/>
            <a:tileRect/>
          </a:gradFill>
          <a:ln w="9525" cap="flat">
            <a:noFill/>
            <a:prstDash val="solid"/>
            <a:miter/>
          </a:ln>
          <a:effectLst>
            <a:outerShdw blurRad="912300" dist="38100" dir="2700000" algn="tl" rotWithShape="0">
              <a:prstClr val="black">
                <a:alpha val="4234"/>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7F2BB79-0A8F-4792-B67C-9FE6F0820C18}"/>
              </a:ext>
            </a:extLst>
          </p:cNvPr>
          <p:cNvSpPr/>
          <p:nvPr/>
        </p:nvSpPr>
        <p:spPr>
          <a:xfrm>
            <a:off x="4173918" y="2317655"/>
            <a:ext cx="3566128" cy="656339"/>
          </a:xfrm>
          <a:custGeom>
            <a:avLst/>
            <a:gdLst>
              <a:gd name="connsiteX0" fmla="*/ 3293936 w 3286125"/>
              <a:gd name="connsiteY0" fmla="*/ 904970 h 904875"/>
              <a:gd name="connsiteX1" fmla="*/ 0 w 3286125"/>
              <a:gd name="connsiteY1" fmla="*/ 904970 h 904875"/>
              <a:gd name="connsiteX2" fmla="*/ 522446 w 3286125"/>
              <a:gd name="connsiteY2" fmla="*/ 0 h 904875"/>
              <a:gd name="connsiteX3" fmla="*/ 2771489 w 3286125"/>
              <a:gd name="connsiteY3" fmla="*/ 0 h 904875"/>
            </a:gdLst>
            <a:ahLst/>
            <a:cxnLst>
              <a:cxn ang="0">
                <a:pos x="connsiteX0" y="connsiteY0"/>
              </a:cxn>
              <a:cxn ang="0">
                <a:pos x="connsiteX1" y="connsiteY1"/>
              </a:cxn>
              <a:cxn ang="0">
                <a:pos x="connsiteX2" y="connsiteY2"/>
              </a:cxn>
              <a:cxn ang="0">
                <a:pos x="connsiteX3" y="connsiteY3"/>
              </a:cxn>
            </a:cxnLst>
            <a:rect l="l" t="t" r="r" b="b"/>
            <a:pathLst>
              <a:path w="3286125" h="904875">
                <a:moveTo>
                  <a:pt x="3293936" y="904970"/>
                </a:moveTo>
                <a:lnTo>
                  <a:pt x="0" y="904970"/>
                </a:lnTo>
                <a:lnTo>
                  <a:pt x="522446" y="0"/>
                </a:lnTo>
                <a:lnTo>
                  <a:pt x="2771489" y="0"/>
                </a:lnTo>
                <a:close/>
              </a:path>
            </a:pathLst>
          </a:custGeom>
          <a:gradFill flip="none" rotWithShape="1">
            <a:gsLst>
              <a:gs pos="96000">
                <a:schemeClr val="bg1">
                  <a:alpha val="27000"/>
                </a:schemeClr>
              </a:gs>
              <a:gs pos="72000">
                <a:srgbClr val="FFFFFF">
                  <a:alpha val="61497"/>
                </a:srgbClr>
              </a:gs>
              <a:gs pos="28000">
                <a:schemeClr val="bg1">
                  <a:alpha val="92858"/>
                </a:schemeClr>
              </a:gs>
            </a:gsLst>
            <a:lin ang="2700000" scaled="1"/>
            <a:tileRect/>
          </a:gradFill>
          <a:ln w="9525" cap="flat">
            <a:noFill/>
            <a:prstDash val="solid"/>
            <a:miter/>
          </a:ln>
          <a:effectLst>
            <a:outerShdw blurRad="912300" dist="38100" dir="2700000" algn="tl" rotWithShape="0">
              <a:prstClr val="black">
                <a:alpha val="4234"/>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6F194B4-8591-40D6-89A6-38D5D06DABAF}"/>
              </a:ext>
            </a:extLst>
          </p:cNvPr>
          <p:cNvSpPr/>
          <p:nvPr/>
        </p:nvSpPr>
        <p:spPr>
          <a:xfrm>
            <a:off x="4804761" y="904868"/>
            <a:ext cx="2305062" cy="1333405"/>
          </a:xfrm>
          <a:custGeom>
            <a:avLst/>
            <a:gdLst>
              <a:gd name="connsiteX0" fmla="*/ 2131314 w 2124075"/>
              <a:gd name="connsiteY0" fmla="*/ 1845850 h 1838325"/>
              <a:gd name="connsiteX1" fmla="*/ 0 w 2124075"/>
              <a:gd name="connsiteY1" fmla="*/ 1845850 h 1838325"/>
              <a:gd name="connsiteX2" fmla="*/ 1065657 w 2124075"/>
              <a:gd name="connsiteY2" fmla="*/ 0 h 1838325"/>
            </a:gdLst>
            <a:ahLst/>
            <a:cxnLst>
              <a:cxn ang="0">
                <a:pos x="connsiteX0" y="connsiteY0"/>
              </a:cxn>
              <a:cxn ang="0">
                <a:pos x="connsiteX1" y="connsiteY1"/>
              </a:cxn>
              <a:cxn ang="0">
                <a:pos x="connsiteX2" y="connsiteY2"/>
              </a:cxn>
            </a:cxnLst>
            <a:rect l="l" t="t" r="r" b="b"/>
            <a:pathLst>
              <a:path w="2124075" h="1838325">
                <a:moveTo>
                  <a:pt x="2131314" y="1845850"/>
                </a:moveTo>
                <a:lnTo>
                  <a:pt x="0" y="1845850"/>
                </a:lnTo>
                <a:lnTo>
                  <a:pt x="1065657" y="0"/>
                </a:lnTo>
                <a:close/>
              </a:path>
            </a:pathLst>
          </a:custGeom>
          <a:gradFill flip="none" rotWithShape="1">
            <a:gsLst>
              <a:gs pos="96000">
                <a:schemeClr val="bg1">
                  <a:alpha val="27000"/>
                </a:schemeClr>
              </a:gs>
              <a:gs pos="72000">
                <a:srgbClr val="FFFFFF">
                  <a:alpha val="61497"/>
                </a:srgbClr>
              </a:gs>
              <a:gs pos="28000">
                <a:schemeClr val="bg1">
                  <a:alpha val="92858"/>
                </a:schemeClr>
              </a:gs>
            </a:gsLst>
            <a:lin ang="2700000" scaled="1"/>
            <a:tileRect/>
          </a:gradFill>
          <a:ln w="9525" cap="flat">
            <a:noFill/>
            <a:prstDash val="solid"/>
            <a:miter/>
          </a:ln>
          <a:effectLst>
            <a:outerShdw blurRad="912300" dist="38100" dir="2700000" algn="tl" rotWithShape="0">
              <a:prstClr val="black">
                <a:alpha val="4234"/>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E6980E4-F777-49DB-B4FA-B5C834E306B9}"/>
              </a:ext>
            </a:extLst>
          </p:cNvPr>
          <p:cNvSpPr txBox="1"/>
          <p:nvPr/>
        </p:nvSpPr>
        <p:spPr>
          <a:xfrm>
            <a:off x="5310992" y="1397311"/>
            <a:ext cx="1290738" cy="688265"/>
          </a:xfrm>
          <a:prstGeom prst="rect">
            <a:avLst/>
          </a:prstGeom>
          <a:noFill/>
        </p:spPr>
        <p:txBody>
          <a:bodyPr wrap="none"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SELF-</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ACTUALIZATION</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Inner fulfillment</a:t>
            </a:r>
          </a:p>
        </p:txBody>
      </p:sp>
      <p:sp>
        <p:nvSpPr>
          <p:cNvPr id="25" name="TextBox 24">
            <a:extLst>
              <a:ext uri="{FF2B5EF4-FFF2-40B4-BE49-F238E27FC236}">
                <a16:creationId xmlns:a16="http://schemas.microsoft.com/office/drawing/2014/main" id="{ECFB7B6A-C195-4951-81D1-7839B19C680E}"/>
              </a:ext>
            </a:extLst>
          </p:cNvPr>
          <p:cNvSpPr txBox="1"/>
          <p:nvPr/>
        </p:nvSpPr>
        <p:spPr>
          <a:xfrm>
            <a:off x="4566217" y="2393832"/>
            <a:ext cx="2781531" cy="483081"/>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ESTEEM</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Self-worth, accomplishment, confidence</a:t>
            </a:r>
          </a:p>
        </p:txBody>
      </p:sp>
      <p:sp>
        <p:nvSpPr>
          <p:cNvPr id="26" name="TextBox 25">
            <a:extLst>
              <a:ext uri="{FF2B5EF4-FFF2-40B4-BE49-F238E27FC236}">
                <a16:creationId xmlns:a16="http://schemas.microsoft.com/office/drawing/2014/main" id="{AA87A748-E7FD-48A6-8819-AFF2BC221897}"/>
              </a:ext>
            </a:extLst>
          </p:cNvPr>
          <p:cNvSpPr txBox="1"/>
          <p:nvPr/>
        </p:nvSpPr>
        <p:spPr>
          <a:xfrm>
            <a:off x="4565804" y="3124165"/>
            <a:ext cx="2781531" cy="483081"/>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SOCIAL</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Family, friendship, intimacy, belonging</a:t>
            </a:r>
          </a:p>
        </p:txBody>
      </p:sp>
      <p:sp>
        <p:nvSpPr>
          <p:cNvPr id="27" name="TextBox 26">
            <a:extLst>
              <a:ext uri="{FF2B5EF4-FFF2-40B4-BE49-F238E27FC236}">
                <a16:creationId xmlns:a16="http://schemas.microsoft.com/office/drawing/2014/main" id="{EE5A63A7-02F6-4D82-9E56-C10FE76492C6}"/>
              </a:ext>
            </a:extLst>
          </p:cNvPr>
          <p:cNvSpPr txBox="1"/>
          <p:nvPr/>
        </p:nvSpPr>
        <p:spPr>
          <a:xfrm>
            <a:off x="4565596" y="3854498"/>
            <a:ext cx="2781531" cy="483081"/>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SECURITY</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Safety, employment, assets</a:t>
            </a:r>
          </a:p>
        </p:txBody>
      </p:sp>
      <p:sp>
        <p:nvSpPr>
          <p:cNvPr id="28" name="TextBox 27">
            <a:extLst>
              <a:ext uri="{FF2B5EF4-FFF2-40B4-BE49-F238E27FC236}">
                <a16:creationId xmlns:a16="http://schemas.microsoft.com/office/drawing/2014/main" id="{AF578495-C10B-4F66-BF08-BEC17663FEDC}"/>
              </a:ext>
            </a:extLst>
          </p:cNvPr>
          <p:cNvSpPr txBox="1"/>
          <p:nvPr/>
        </p:nvSpPr>
        <p:spPr>
          <a:xfrm>
            <a:off x="4565596" y="4584900"/>
            <a:ext cx="2781531" cy="483081"/>
          </a:xfrm>
          <a:prstGeom prst="rect">
            <a:avLst/>
          </a:prstGeom>
          <a:noFill/>
        </p:spPr>
        <p:txBody>
          <a:bodyPr wrap="square"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PHYSIOLOGICAL</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Food, water, shelter, warmth</a:t>
            </a:r>
          </a:p>
        </p:txBody>
      </p:sp>
      <p:sp>
        <p:nvSpPr>
          <p:cNvPr id="38" name="Rectangle 37">
            <a:extLst>
              <a:ext uri="{FF2B5EF4-FFF2-40B4-BE49-F238E27FC236}">
                <a16:creationId xmlns:a16="http://schemas.microsoft.com/office/drawing/2014/main" id="{DE3D0512-112C-41A6-B4E8-1E5EA8F46F44}"/>
              </a:ext>
            </a:extLst>
          </p:cNvPr>
          <p:cNvSpPr/>
          <p:nvPr/>
        </p:nvSpPr>
        <p:spPr>
          <a:xfrm>
            <a:off x="1302994" y="5517255"/>
            <a:ext cx="9306736" cy="1036975"/>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182880" rIns="365760" bIns="182880" numCol="1"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CUSTOMER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Montserrat" panose="00000500000000000000" pitchFamily="50" charset="0"/>
                <a:ea typeface="+mn-ea"/>
                <a:cs typeface="+mn-cs"/>
              </a:rPr>
              <a:t>NEEDS</a:t>
            </a:r>
          </a:p>
        </p:txBody>
      </p:sp>
      <p:sp>
        <p:nvSpPr>
          <p:cNvPr id="40" name="TextBox 39">
            <a:extLst>
              <a:ext uri="{FF2B5EF4-FFF2-40B4-BE49-F238E27FC236}">
                <a16:creationId xmlns:a16="http://schemas.microsoft.com/office/drawing/2014/main" id="{8101B5A2-7CAE-4793-B80E-C5AA86373664}"/>
              </a:ext>
            </a:extLst>
          </p:cNvPr>
          <p:cNvSpPr txBox="1"/>
          <p:nvPr/>
        </p:nvSpPr>
        <p:spPr>
          <a:xfrm>
            <a:off x="3547011" y="5688404"/>
            <a:ext cx="1692194" cy="694677"/>
          </a:xfrm>
          <a:prstGeom prst="rect">
            <a:avLst/>
          </a:prstGeom>
          <a:noFill/>
        </p:spPr>
        <p:txBody>
          <a:bodyPr wrap="square" rtlCol="0" anchor="ctr" anchorCtr="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EMOTIONAL</a:t>
            </a:r>
          </a:p>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How I feel when I’m using the product</a:t>
            </a:r>
          </a:p>
        </p:txBody>
      </p:sp>
      <p:sp>
        <p:nvSpPr>
          <p:cNvPr id="44" name="TextBox 43">
            <a:extLst>
              <a:ext uri="{FF2B5EF4-FFF2-40B4-BE49-F238E27FC236}">
                <a16:creationId xmlns:a16="http://schemas.microsoft.com/office/drawing/2014/main" id="{1921CCFA-CCBF-4D11-8713-56DFF3F35498}"/>
              </a:ext>
            </a:extLst>
          </p:cNvPr>
          <p:cNvSpPr txBox="1"/>
          <p:nvPr/>
        </p:nvSpPr>
        <p:spPr>
          <a:xfrm>
            <a:off x="5929057" y="5688404"/>
            <a:ext cx="2199938" cy="694677"/>
          </a:xfrm>
          <a:prstGeom prst="rect">
            <a:avLst/>
          </a:prstGeom>
          <a:noFill/>
        </p:spPr>
        <p:txBody>
          <a:bodyPr wrap="square" rtlCol="0" anchor="ctr" anchorCtr="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SOCIAL</a:t>
            </a:r>
          </a:p>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How I change the way others see me because of the product</a:t>
            </a:r>
          </a:p>
        </p:txBody>
      </p:sp>
      <p:sp>
        <p:nvSpPr>
          <p:cNvPr id="45" name="TextBox 44">
            <a:extLst>
              <a:ext uri="{FF2B5EF4-FFF2-40B4-BE49-F238E27FC236}">
                <a16:creationId xmlns:a16="http://schemas.microsoft.com/office/drawing/2014/main" id="{1E0FE076-249B-4CCD-BB77-DF797F744227}"/>
              </a:ext>
            </a:extLst>
          </p:cNvPr>
          <p:cNvSpPr txBox="1"/>
          <p:nvPr/>
        </p:nvSpPr>
        <p:spPr>
          <a:xfrm>
            <a:off x="8818847" y="5688404"/>
            <a:ext cx="1427054" cy="694677"/>
          </a:xfrm>
          <a:prstGeom prst="rect">
            <a:avLst/>
          </a:prstGeom>
          <a:noFill/>
        </p:spPr>
        <p:txBody>
          <a:bodyPr wrap="square" rtlCol="0" anchor="ctr" anchorCtr="0">
            <a:spAutoFit/>
          </a:bodyPr>
          <a:lstStyle/>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FUNCTIONAL</a:t>
            </a:r>
          </a:p>
          <a:p>
            <a:pPr marL="0" marR="0" lvl="0" indent="0" algn="ctr" defTabSz="914400" rtl="0" eaLnBrk="1" fontAlgn="auto" latinLnBrk="0" hangingPunct="1">
              <a:lnSpc>
                <a:spcPts val="14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What I expect of the product</a:t>
            </a:r>
          </a:p>
        </p:txBody>
      </p:sp>
      <p:grpSp>
        <p:nvGrpSpPr>
          <p:cNvPr id="55" name="Group 54">
            <a:extLst>
              <a:ext uri="{FF2B5EF4-FFF2-40B4-BE49-F238E27FC236}">
                <a16:creationId xmlns:a16="http://schemas.microsoft.com/office/drawing/2014/main" id="{35BE4166-502B-4821-A2A7-CF169FDACC86}"/>
              </a:ext>
            </a:extLst>
          </p:cNvPr>
          <p:cNvGrpSpPr/>
          <p:nvPr/>
        </p:nvGrpSpPr>
        <p:grpSpPr>
          <a:xfrm>
            <a:off x="3202085" y="5653907"/>
            <a:ext cx="5271836" cy="763670"/>
            <a:chOff x="3336555" y="5569286"/>
            <a:chExt cx="5271836" cy="535782"/>
          </a:xfrm>
        </p:grpSpPr>
        <p:cxnSp>
          <p:nvCxnSpPr>
            <p:cNvPr id="47" name="Straight Connector 46">
              <a:extLst>
                <a:ext uri="{FF2B5EF4-FFF2-40B4-BE49-F238E27FC236}">
                  <a16:creationId xmlns:a16="http://schemas.microsoft.com/office/drawing/2014/main" id="{83F524B9-9381-4625-B923-4FFD58B6CED6}"/>
                </a:ext>
              </a:extLst>
            </p:cNvPr>
            <p:cNvCxnSpPr>
              <a:cxnSpLocks/>
            </p:cNvCxnSpPr>
            <p:nvPr/>
          </p:nvCxnSpPr>
          <p:spPr>
            <a:xfrm>
              <a:off x="3336555" y="5569286"/>
              <a:ext cx="0" cy="535782"/>
            </a:xfrm>
            <a:prstGeom prst="line">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124680E8-F856-4A74-A03A-3C4AD8BD5CDE}"/>
                </a:ext>
              </a:extLst>
            </p:cNvPr>
            <p:cNvCxnSpPr>
              <a:cxnSpLocks/>
            </p:cNvCxnSpPr>
            <p:nvPr/>
          </p:nvCxnSpPr>
          <p:spPr>
            <a:xfrm>
              <a:off x="5718601" y="5569286"/>
              <a:ext cx="0" cy="535782"/>
            </a:xfrm>
            <a:prstGeom prst="line">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C4AB9221-A332-4061-BE6B-126BE807558C}"/>
                </a:ext>
              </a:extLst>
            </p:cNvPr>
            <p:cNvCxnSpPr>
              <a:cxnSpLocks/>
            </p:cNvCxnSpPr>
            <p:nvPr/>
          </p:nvCxnSpPr>
          <p:spPr>
            <a:xfrm>
              <a:off x="8608391" y="5569286"/>
              <a:ext cx="0" cy="535782"/>
            </a:xfrm>
            <a:prstGeom prst="line">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Isosceles Triangle 26">
            <a:extLst>
              <a:ext uri="{FF2B5EF4-FFF2-40B4-BE49-F238E27FC236}">
                <a16:creationId xmlns:a16="http://schemas.microsoft.com/office/drawing/2014/main" id="{C65F3CAF-26A5-3F77-B26D-9F8CE7CFF1EF}"/>
              </a:ext>
            </a:extLst>
          </p:cNvPr>
          <p:cNvSpPr/>
          <p:nvPr/>
        </p:nvSpPr>
        <p:spPr>
          <a:xfrm rot="10800000">
            <a:off x="5282357" y="5320612"/>
            <a:ext cx="1371598" cy="470906"/>
          </a:xfrm>
          <a:prstGeom prst="triangle">
            <a:avLst/>
          </a:prstGeom>
          <a:gradFill flip="none" rotWithShape="1">
            <a:gsLst>
              <a:gs pos="99000">
                <a:schemeClr val="accent2">
                  <a:alpha val="0"/>
                </a:schemeClr>
              </a:gs>
              <a:gs pos="38000">
                <a:schemeClr val="accent2">
                  <a:lumMod val="20000"/>
                  <a:lumOff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16BD157-26CC-EF33-A56F-7CF73D89C2F7}"/>
              </a:ext>
            </a:extLst>
          </p:cNvPr>
          <p:cNvSpPr txBox="1"/>
          <p:nvPr/>
        </p:nvSpPr>
        <p:spPr>
          <a:xfrm>
            <a:off x="670147" y="731207"/>
            <a:ext cx="3626521" cy="1005083"/>
          </a:xfrm>
          <a:prstGeom prst="rect">
            <a:avLst/>
          </a:prstGeom>
          <a:noFill/>
        </p:spPr>
        <p:txBody>
          <a:bodyPr wrap="square" rtlCol="0">
            <a:spAutoFit/>
          </a:bodyPr>
          <a:lstStyle/>
          <a:p>
            <a:pPr lvl="0">
              <a:lnSpc>
                <a:spcPts val="3720"/>
              </a:lnSpc>
              <a:defRPr/>
            </a:pPr>
            <a:r>
              <a:rPr lang="en-US" sz="2600" b="1" spc="50" dirty="0">
                <a:solidFill>
                  <a:srgbClr val="0191FA">
                    <a:lumMod val="75000"/>
                  </a:srgbClr>
                </a:solidFill>
                <a:latin typeface="Montserrat" panose="00000500000000000000" pitchFamily="50" charset="0"/>
              </a:rPr>
              <a:t>Maslow’s Hierarchy of Needs</a:t>
            </a:r>
          </a:p>
        </p:txBody>
      </p:sp>
    </p:spTree>
    <p:extLst>
      <p:ext uri="{BB962C8B-B14F-4D97-AF65-F5344CB8AC3E}">
        <p14:creationId xmlns:p14="http://schemas.microsoft.com/office/powerpoint/2010/main" val="3827284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 Research</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Customer Journey Maps</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Value Proposition</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Social Media Report</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6E3877C2-603C-44E6-BDD7-F16F39925ECC}"/>
              </a:ext>
            </a:extLst>
          </p:cNvPr>
          <p:cNvSpPr/>
          <p:nvPr/>
        </p:nvSpPr>
        <p:spPr>
          <a:xfrm rot="20896925">
            <a:off x="-3714343" y="3937565"/>
            <a:ext cx="7585326" cy="7328862"/>
          </a:xfrm>
          <a:prstGeom prst="ellipse">
            <a:avLst/>
          </a:prstGeom>
          <a:solidFill>
            <a:schemeClr val="accent1">
              <a:lumMod val="40000"/>
              <a:lumOff val="60000"/>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Oval 64">
            <a:extLst>
              <a:ext uri="{FF2B5EF4-FFF2-40B4-BE49-F238E27FC236}">
                <a16:creationId xmlns:a16="http://schemas.microsoft.com/office/drawing/2014/main" id="{153E1AE3-8AF0-4ADC-B53A-08172D1E0BC2}"/>
              </a:ext>
            </a:extLst>
          </p:cNvPr>
          <p:cNvSpPr/>
          <p:nvPr/>
        </p:nvSpPr>
        <p:spPr>
          <a:xfrm rot="20896925">
            <a:off x="2929606" y="-4779091"/>
            <a:ext cx="7585326" cy="7328862"/>
          </a:xfrm>
          <a:prstGeom prst="ellipse">
            <a:avLst/>
          </a:prstGeom>
          <a:solidFill>
            <a:schemeClr val="accent4">
              <a:alpha val="1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65">
            <a:extLst>
              <a:ext uri="{FF2B5EF4-FFF2-40B4-BE49-F238E27FC236}">
                <a16:creationId xmlns:a16="http://schemas.microsoft.com/office/drawing/2014/main" id="{1CB9958E-EB51-40E1-B571-8EF3C3AEF4F7}"/>
              </a:ext>
            </a:extLst>
          </p:cNvPr>
          <p:cNvSpPr/>
          <p:nvPr/>
        </p:nvSpPr>
        <p:spPr>
          <a:xfrm rot="20896925">
            <a:off x="8297456" y="1961776"/>
            <a:ext cx="9460292" cy="6944634"/>
          </a:xfrm>
          <a:prstGeom prst="ellipse">
            <a:avLst/>
          </a:prstGeom>
          <a:solidFill>
            <a:schemeClr val="accent2">
              <a:alpha val="8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7" name="Group 26">
            <a:extLst>
              <a:ext uri="{FF2B5EF4-FFF2-40B4-BE49-F238E27FC236}">
                <a16:creationId xmlns:a16="http://schemas.microsoft.com/office/drawing/2014/main" id="{E3001DF2-22A0-4601-8D8D-4911FA8334BB}"/>
              </a:ext>
            </a:extLst>
          </p:cNvPr>
          <p:cNvGrpSpPr/>
          <p:nvPr/>
        </p:nvGrpSpPr>
        <p:grpSpPr>
          <a:xfrm>
            <a:off x="774480" y="1525490"/>
            <a:ext cx="10673544" cy="4810707"/>
            <a:chOff x="0" y="464457"/>
            <a:chExt cx="12192000" cy="6393543"/>
          </a:xfrm>
        </p:grpSpPr>
        <p:grpSp>
          <p:nvGrpSpPr>
            <p:cNvPr id="26" name="Group 25">
              <a:extLst>
                <a:ext uri="{FF2B5EF4-FFF2-40B4-BE49-F238E27FC236}">
                  <a16:creationId xmlns:a16="http://schemas.microsoft.com/office/drawing/2014/main" id="{791E6BDE-C556-481D-A05D-84623D1679FA}"/>
                </a:ext>
              </a:extLst>
            </p:cNvPr>
            <p:cNvGrpSpPr/>
            <p:nvPr/>
          </p:nvGrpSpPr>
          <p:grpSpPr>
            <a:xfrm>
              <a:off x="0" y="464457"/>
              <a:ext cx="12192000" cy="6393543"/>
              <a:chOff x="0" y="464457"/>
              <a:chExt cx="12192000" cy="6393543"/>
            </a:xfrm>
          </p:grpSpPr>
          <p:cxnSp>
            <p:nvCxnSpPr>
              <p:cNvPr id="10" name="Straight Connector 9">
                <a:extLst>
                  <a:ext uri="{FF2B5EF4-FFF2-40B4-BE49-F238E27FC236}">
                    <a16:creationId xmlns:a16="http://schemas.microsoft.com/office/drawing/2014/main" id="{A6FD82AB-D919-4856-A221-05DFA7185B16}"/>
                  </a:ext>
                </a:extLst>
              </p:cNvPr>
              <p:cNvCxnSpPr>
                <a:cxnSpLocks/>
              </p:cNvCxnSpPr>
              <p:nvPr/>
            </p:nvCxnSpPr>
            <p:spPr>
              <a:xfrm>
                <a:off x="6096000" y="3653971"/>
                <a:ext cx="0" cy="32040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DCC441-B0DD-4AC6-8B21-4659A7FA8FF9}"/>
                  </a:ext>
                </a:extLst>
              </p:cNvPr>
              <p:cNvCxnSpPr>
                <a:cxnSpLocks/>
              </p:cNvCxnSpPr>
              <p:nvPr/>
            </p:nvCxnSpPr>
            <p:spPr>
              <a:xfrm>
                <a:off x="0" y="464457"/>
                <a:ext cx="6096000" cy="3189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59C296-DF92-4EAD-A81C-5B24DA8D9335}"/>
                  </a:ext>
                </a:extLst>
              </p:cNvPr>
              <p:cNvCxnSpPr>
                <a:cxnSpLocks/>
              </p:cNvCxnSpPr>
              <p:nvPr/>
            </p:nvCxnSpPr>
            <p:spPr>
              <a:xfrm flipH="1">
                <a:off x="6096000" y="464457"/>
                <a:ext cx="6096000" cy="3189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D43B1B1-680D-47F1-B49E-BDA258886A8B}"/>
                  </a:ext>
                </a:extLst>
              </p:cNvPr>
              <p:cNvCxnSpPr>
                <a:cxnSpLocks/>
              </p:cNvCxnSpPr>
              <p:nvPr/>
            </p:nvCxnSpPr>
            <p:spPr>
              <a:xfrm flipH="1" flipV="1">
                <a:off x="6096000" y="3668486"/>
                <a:ext cx="6096000" cy="3189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97013AE-8D52-40D2-9DC5-12242A2CDB59}"/>
                </a:ext>
              </a:extLst>
            </p:cNvPr>
            <p:cNvCxnSpPr>
              <a:cxnSpLocks/>
            </p:cNvCxnSpPr>
            <p:nvPr/>
          </p:nvCxnSpPr>
          <p:spPr>
            <a:xfrm flipV="1">
              <a:off x="0" y="3668486"/>
              <a:ext cx="6096000" cy="31895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0ABD6A5-4EBD-4DA8-9023-C011D881D938}"/>
              </a:ext>
            </a:extLst>
          </p:cNvPr>
          <p:cNvGrpSpPr/>
          <p:nvPr/>
        </p:nvGrpSpPr>
        <p:grpSpPr>
          <a:xfrm>
            <a:off x="4886328" y="2713854"/>
            <a:ext cx="2419346" cy="2419032"/>
            <a:chOff x="5042406" y="2600513"/>
            <a:chExt cx="2107190" cy="2106916"/>
          </a:xfrm>
        </p:grpSpPr>
        <p:sp>
          <p:nvSpPr>
            <p:cNvPr id="6" name="Oval 41">
              <a:extLst>
                <a:ext uri="{FF2B5EF4-FFF2-40B4-BE49-F238E27FC236}">
                  <a16:creationId xmlns:a16="http://schemas.microsoft.com/office/drawing/2014/main" id="{EB11B2BD-D949-42E1-97A1-55F0070978BA}"/>
                </a:ext>
              </a:extLst>
            </p:cNvPr>
            <p:cNvSpPr/>
            <p:nvPr/>
          </p:nvSpPr>
          <p:spPr>
            <a:xfrm>
              <a:off x="5396740" y="2971271"/>
              <a:ext cx="1398520" cy="1365399"/>
            </a:xfrm>
            <a:prstGeom prst="ellipse">
              <a:avLst/>
            </a:prstGeom>
            <a:gradFill flip="none" rotWithShape="1">
              <a:gsLst>
                <a:gs pos="100000">
                  <a:schemeClr val="accent3">
                    <a:alpha val="35000"/>
                  </a:schemeClr>
                </a:gs>
                <a:gs pos="27000">
                  <a:schemeClr val="accent2">
                    <a:alpha val="3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useBgFill="1">
          <p:nvSpPr>
            <p:cNvPr id="7" name="Oval 42">
              <a:extLst>
                <a:ext uri="{FF2B5EF4-FFF2-40B4-BE49-F238E27FC236}">
                  <a16:creationId xmlns:a16="http://schemas.microsoft.com/office/drawing/2014/main" id="{793364D0-2465-49E5-A419-73E3A1A8AACB}"/>
                </a:ext>
              </a:extLst>
            </p:cNvPr>
            <p:cNvSpPr/>
            <p:nvPr/>
          </p:nvSpPr>
          <p:spPr>
            <a:xfrm>
              <a:off x="5042406" y="2600513"/>
              <a:ext cx="2107190" cy="2106916"/>
            </a:xfrm>
            <a:prstGeom prst="ellipse">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8" name="Oval 27">
            <a:extLst>
              <a:ext uri="{FF2B5EF4-FFF2-40B4-BE49-F238E27FC236}">
                <a16:creationId xmlns:a16="http://schemas.microsoft.com/office/drawing/2014/main" id="{FAA94BCB-2AB0-40C5-A6DA-890E348948D5}"/>
              </a:ext>
            </a:extLst>
          </p:cNvPr>
          <p:cNvSpPr/>
          <p:nvPr/>
        </p:nvSpPr>
        <p:spPr>
          <a:xfrm>
            <a:off x="5469733" y="3297102"/>
            <a:ext cx="1252536" cy="1252536"/>
          </a:xfrm>
          <a:prstGeom prst="ellipse">
            <a:avLst/>
          </a:prstGeom>
          <a:blipFill>
            <a:blip r:embed="rId3"/>
            <a:srcRect/>
            <a:stretch>
              <a:fillRect l="-41635" t="-1123" r="-41635" b="-209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4B72318-E291-4F02-BE9B-DB8ECB8C527F}"/>
              </a:ext>
            </a:extLst>
          </p:cNvPr>
          <p:cNvSpPr txBox="1"/>
          <p:nvPr/>
        </p:nvSpPr>
        <p:spPr>
          <a:xfrm>
            <a:off x="4886323" y="2683067"/>
            <a:ext cx="2419352" cy="297517"/>
          </a:xfrm>
          <a:prstGeom prst="rect">
            <a:avLst/>
          </a:prstGeom>
          <a:noFill/>
        </p:spPr>
        <p:txBody>
          <a:bodyPr wrap="square" rtlCol="0" anchor="ctr" anchorCtr="0">
            <a:spAutoFit/>
          </a:bodyPr>
          <a:lstStyle/>
          <a:p>
            <a:pPr algn="ctr">
              <a:lnSpc>
                <a:spcPts val="1600"/>
              </a:lnSpc>
              <a:spcAft>
                <a:spcPts val="300"/>
              </a:spcAft>
            </a:pPr>
            <a:r>
              <a:rPr lang="en-US" sz="1400" b="1" dirty="0">
                <a:solidFill>
                  <a:schemeClr val="accent2"/>
                </a:solidFill>
                <a:latin typeface="Montserrat" panose="00000500000000000000" pitchFamily="50" charset="0"/>
              </a:rPr>
              <a:t>Goals</a:t>
            </a:r>
          </a:p>
        </p:txBody>
      </p:sp>
      <p:sp>
        <p:nvSpPr>
          <p:cNvPr id="31" name="TextBox 30">
            <a:extLst>
              <a:ext uri="{FF2B5EF4-FFF2-40B4-BE49-F238E27FC236}">
                <a16:creationId xmlns:a16="http://schemas.microsoft.com/office/drawing/2014/main" id="{D2743DF6-020B-444A-B474-49FDF0D3813C}"/>
              </a:ext>
            </a:extLst>
          </p:cNvPr>
          <p:cNvSpPr txBox="1"/>
          <p:nvPr/>
        </p:nvSpPr>
        <p:spPr>
          <a:xfrm>
            <a:off x="6993060" y="3746452"/>
            <a:ext cx="1890772" cy="297517"/>
          </a:xfrm>
          <a:prstGeom prst="rect">
            <a:avLst/>
          </a:prstGeom>
          <a:noFill/>
        </p:spPr>
        <p:txBody>
          <a:bodyPr wrap="square" rtlCol="0" anchor="ctr" anchorCtr="0">
            <a:spAutoFit/>
          </a:bodyPr>
          <a:lstStyle/>
          <a:p>
            <a:pPr>
              <a:lnSpc>
                <a:spcPts val="1600"/>
              </a:lnSpc>
              <a:spcAft>
                <a:spcPts val="300"/>
              </a:spcAft>
            </a:pPr>
            <a:r>
              <a:rPr lang="en-US" sz="1400" b="1" dirty="0">
                <a:solidFill>
                  <a:schemeClr val="accent2"/>
                </a:solidFill>
                <a:latin typeface="Montserrat" panose="00000500000000000000" pitchFamily="50" charset="0"/>
              </a:rPr>
              <a:t>Pains</a:t>
            </a:r>
          </a:p>
        </p:txBody>
      </p:sp>
      <p:sp>
        <p:nvSpPr>
          <p:cNvPr id="32" name="TextBox 31">
            <a:extLst>
              <a:ext uri="{FF2B5EF4-FFF2-40B4-BE49-F238E27FC236}">
                <a16:creationId xmlns:a16="http://schemas.microsoft.com/office/drawing/2014/main" id="{5A1D59C8-CB8E-4A1C-8276-E24139975E77}"/>
              </a:ext>
            </a:extLst>
          </p:cNvPr>
          <p:cNvSpPr txBox="1"/>
          <p:nvPr/>
        </p:nvSpPr>
        <p:spPr>
          <a:xfrm>
            <a:off x="3706696" y="3746452"/>
            <a:ext cx="1506456" cy="297517"/>
          </a:xfrm>
          <a:prstGeom prst="rect">
            <a:avLst/>
          </a:prstGeom>
          <a:noFill/>
        </p:spPr>
        <p:txBody>
          <a:bodyPr wrap="square" rtlCol="0" anchor="ctr" anchorCtr="0">
            <a:spAutoFit/>
          </a:bodyPr>
          <a:lstStyle/>
          <a:p>
            <a:pPr algn="r">
              <a:lnSpc>
                <a:spcPts val="1600"/>
              </a:lnSpc>
              <a:spcAft>
                <a:spcPts val="300"/>
              </a:spcAft>
            </a:pPr>
            <a:r>
              <a:rPr lang="en-US" sz="1400" b="1" dirty="0">
                <a:solidFill>
                  <a:schemeClr val="accent2"/>
                </a:solidFill>
                <a:latin typeface="Montserrat" panose="00000500000000000000" pitchFamily="50" charset="0"/>
              </a:rPr>
              <a:t>Preferences</a:t>
            </a:r>
          </a:p>
        </p:txBody>
      </p:sp>
      <p:sp>
        <p:nvSpPr>
          <p:cNvPr id="33" name="TextBox 32">
            <a:extLst>
              <a:ext uri="{FF2B5EF4-FFF2-40B4-BE49-F238E27FC236}">
                <a16:creationId xmlns:a16="http://schemas.microsoft.com/office/drawing/2014/main" id="{268AADEA-F1A7-419A-850F-B543248D9EEF}"/>
              </a:ext>
            </a:extLst>
          </p:cNvPr>
          <p:cNvSpPr txBox="1"/>
          <p:nvPr/>
        </p:nvSpPr>
        <p:spPr>
          <a:xfrm>
            <a:off x="4159405" y="4719184"/>
            <a:ext cx="1936594" cy="297517"/>
          </a:xfrm>
          <a:prstGeom prst="rect">
            <a:avLst/>
          </a:prstGeom>
          <a:noFill/>
        </p:spPr>
        <p:txBody>
          <a:bodyPr wrap="square" rtlCol="0" anchor="ctr" anchorCtr="0">
            <a:spAutoFit/>
          </a:bodyPr>
          <a:lstStyle/>
          <a:p>
            <a:pPr algn="ctr">
              <a:lnSpc>
                <a:spcPts val="1600"/>
              </a:lnSpc>
              <a:spcAft>
                <a:spcPts val="300"/>
              </a:spcAft>
            </a:pPr>
            <a:r>
              <a:rPr lang="en-US" sz="1400" b="1" dirty="0">
                <a:solidFill>
                  <a:schemeClr val="accent2"/>
                </a:solidFill>
                <a:latin typeface="Montserrat" panose="00000500000000000000" pitchFamily="50" charset="0"/>
              </a:rPr>
              <a:t>Behaviors</a:t>
            </a:r>
          </a:p>
        </p:txBody>
      </p:sp>
      <p:sp>
        <p:nvSpPr>
          <p:cNvPr id="34" name="TextBox 33">
            <a:extLst>
              <a:ext uri="{FF2B5EF4-FFF2-40B4-BE49-F238E27FC236}">
                <a16:creationId xmlns:a16="http://schemas.microsoft.com/office/drawing/2014/main" id="{61A6B499-8286-49EC-A960-AB28FDB8F736}"/>
              </a:ext>
            </a:extLst>
          </p:cNvPr>
          <p:cNvSpPr txBox="1"/>
          <p:nvPr/>
        </p:nvSpPr>
        <p:spPr>
          <a:xfrm>
            <a:off x="6095999" y="4719184"/>
            <a:ext cx="1971673" cy="297517"/>
          </a:xfrm>
          <a:prstGeom prst="rect">
            <a:avLst/>
          </a:prstGeom>
          <a:noFill/>
        </p:spPr>
        <p:txBody>
          <a:bodyPr wrap="square" rtlCol="0" anchor="ctr" anchorCtr="0">
            <a:spAutoFit/>
          </a:bodyPr>
          <a:lstStyle/>
          <a:p>
            <a:pPr algn="ctr">
              <a:lnSpc>
                <a:spcPts val="1600"/>
              </a:lnSpc>
              <a:spcAft>
                <a:spcPts val="300"/>
              </a:spcAft>
            </a:pPr>
            <a:r>
              <a:rPr lang="en-US" sz="1400" b="1" dirty="0">
                <a:solidFill>
                  <a:schemeClr val="accent2"/>
                </a:solidFill>
                <a:latin typeface="Montserrat" panose="00000500000000000000" pitchFamily="50" charset="0"/>
              </a:rPr>
              <a:t>Feelings</a:t>
            </a:r>
          </a:p>
        </p:txBody>
      </p:sp>
      <p:sp>
        <p:nvSpPr>
          <p:cNvPr id="58" name="Rectangle 57">
            <a:extLst>
              <a:ext uri="{FF2B5EF4-FFF2-40B4-BE49-F238E27FC236}">
                <a16:creationId xmlns:a16="http://schemas.microsoft.com/office/drawing/2014/main" id="{4A2CF405-71DA-4682-BED0-E37DED12953A}"/>
              </a:ext>
            </a:extLst>
          </p:cNvPr>
          <p:cNvSpPr/>
          <p:nvPr/>
        </p:nvSpPr>
        <p:spPr>
          <a:xfrm>
            <a:off x="774480" y="3270948"/>
            <a:ext cx="2743200" cy="137160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274320" rtlCol="0" anchor="ctr">
            <a:noAutofit/>
          </a:bodyPr>
          <a:lstStyle/>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Long-form articles</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Short-form video</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Relies heavily on Google and Twitter for discovering content related to work</a:t>
            </a:r>
          </a:p>
        </p:txBody>
      </p:sp>
      <p:sp>
        <p:nvSpPr>
          <p:cNvPr id="59" name="Rectangle 58">
            <a:extLst>
              <a:ext uri="{FF2B5EF4-FFF2-40B4-BE49-F238E27FC236}">
                <a16:creationId xmlns:a16="http://schemas.microsoft.com/office/drawing/2014/main" id="{CA288CAF-A715-4509-9BFC-DCC11C7EA798}"/>
              </a:ext>
            </a:extLst>
          </p:cNvPr>
          <p:cNvSpPr/>
          <p:nvPr/>
        </p:nvSpPr>
        <p:spPr>
          <a:xfrm>
            <a:off x="8227207" y="3270948"/>
            <a:ext cx="2743200" cy="1371600"/>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274320" rIns="182880" bIns="274320" rtlCol="0" anchor="ctr">
            <a:noAutofit/>
          </a:bodyPr>
          <a:lstStyle/>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Not sure what metrics he should be measuring</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Boss just “doesn’t get it”</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Limited resources and funding</a:t>
            </a:r>
          </a:p>
        </p:txBody>
      </p:sp>
      <p:sp>
        <p:nvSpPr>
          <p:cNvPr id="60" name="Rectangle 59">
            <a:extLst>
              <a:ext uri="{FF2B5EF4-FFF2-40B4-BE49-F238E27FC236}">
                <a16:creationId xmlns:a16="http://schemas.microsoft.com/office/drawing/2014/main" id="{0E82DD8C-8E91-4996-A7DB-CFD7ABF379B1}"/>
              </a:ext>
            </a:extLst>
          </p:cNvPr>
          <p:cNvSpPr/>
          <p:nvPr/>
        </p:nvSpPr>
        <p:spPr>
          <a:xfrm>
            <a:off x="6296938" y="5230430"/>
            <a:ext cx="2468880" cy="972061"/>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274320" rIns="182880" bIns="274320" numCol="2" rtlCol="0" anchor="ctr">
            <a:spAutoFit/>
          </a:bodyPr>
          <a:lstStyle/>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Frustrated</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Hopeless</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Insecure</a:t>
            </a:r>
          </a:p>
          <a:p>
            <a:pPr marL="171450" indent="-171450">
              <a:lnSpc>
                <a:spcPts val="1500"/>
              </a:lnSpc>
              <a:spcAft>
                <a:spcPts val="400"/>
              </a:spcAft>
              <a:buFont typeface="Arial" panose="020B0604020202020204" pitchFamily="34" charset="0"/>
              <a:buChar char="•"/>
            </a:pPr>
            <a:endParaRPr lang="en-US" sz="1000" dirty="0">
              <a:solidFill>
                <a:schemeClr val="tx1"/>
              </a:solidFill>
              <a:latin typeface="Montserrat" panose="00000500000000000000" pitchFamily="50" charset="0"/>
            </a:endParaRPr>
          </a:p>
        </p:txBody>
      </p:sp>
      <p:sp>
        <p:nvSpPr>
          <p:cNvPr id="62" name="Rectangle 61">
            <a:extLst>
              <a:ext uri="{FF2B5EF4-FFF2-40B4-BE49-F238E27FC236}">
                <a16:creationId xmlns:a16="http://schemas.microsoft.com/office/drawing/2014/main" id="{717E8C62-4C22-45C7-B113-6169D5F75ECF}"/>
              </a:ext>
            </a:extLst>
          </p:cNvPr>
          <p:cNvSpPr/>
          <p:nvPr/>
        </p:nvSpPr>
        <p:spPr>
          <a:xfrm>
            <a:off x="3442878" y="5225811"/>
            <a:ext cx="2468880" cy="981294"/>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numCol="1" rtlCol="0" anchor="ctr">
            <a:spAutoFit/>
          </a:bodyPr>
          <a:lstStyle/>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Becomes defensive when new ideas are challenged</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Very excited about the project</a:t>
            </a:r>
          </a:p>
        </p:txBody>
      </p:sp>
      <p:sp>
        <p:nvSpPr>
          <p:cNvPr id="64" name="Rectangle 63">
            <a:extLst>
              <a:ext uri="{FF2B5EF4-FFF2-40B4-BE49-F238E27FC236}">
                <a16:creationId xmlns:a16="http://schemas.microsoft.com/office/drawing/2014/main" id="{E59AB47A-FAB7-40C1-A1CF-7CB34634ED10}"/>
              </a:ext>
            </a:extLst>
          </p:cNvPr>
          <p:cNvSpPr/>
          <p:nvPr/>
        </p:nvSpPr>
        <p:spPr>
          <a:xfrm>
            <a:off x="4312260" y="1685023"/>
            <a:ext cx="3755412" cy="788934"/>
          </a:xfrm>
          <a:prstGeom prst="rect">
            <a:avLst/>
          </a:prstGeom>
          <a:solidFill>
            <a:srgbClr val="FBFBFB"/>
          </a:solidFill>
          <a:ln w="6350">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numCol="1" rtlCol="0" anchor="ctr">
            <a:spAutoFit/>
          </a:bodyPr>
          <a:lstStyle/>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Prove the value of the team he’s in charge of</a:t>
            </a:r>
          </a:p>
          <a:p>
            <a:pPr marL="171450" indent="-171450">
              <a:lnSpc>
                <a:spcPts val="1500"/>
              </a:lnSpc>
              <a:spcAft>
                <a:spcPts val="400"/>
              </a:spcAft>
              <a:buFont typeface="Arial" panose="020B0604020202020204" pitchFamily="34" charset="0"/>
              <a:buChar char="•"/>
            </a:pPr>
            <a:r>
              <a:rPr lang="en-US" sz="1000" dirty="0">
                <a:solidFill>
                  <a:schemeClr val="tx1"/>
                </a:solidFill>
                <a:latin typeface="Montserrat" panose="00000500000000000000" pitchFamily="50" charset="0"/>
              </a:rPr>
              <a:t>Get promoted to a more senior role</a:t>
            </a:r>
          </a:p>
        </p:txBody>
      </p:sp>
      <p:sp>
        <p:nvSpPr>
          <p:cNvPr id="2" name="TextBox 1">
            <a:extLst>
              <a:ext uri="{FF2B5EF4-FFF2-40B4-BE49-F238E27FC236}">
                <a16:creationId xmlns:a16="http://schemas.microsoft.com/office/drawing/2014/main" id="{9AED05CA-3B96-C648-3B22-A20C12FBDE41}"/>
              </a:ext>
            </a:extLst>
          </p:cNvPr>
          <p:cNvSpPr txBox="1"/>
          <p:nvPr/>
        </p:nvSpPr>
        <p:spPr>
          <a:xfrm>
            <a:off x="670147" y="731207"/>
            <a:ext cx="2688557" cy="492443"/>
          </a:xfrm>
          <a:prstGeom prst="rect">
            <a:avLst/>
          </a:prstGeom>
          <a:noFill/>
        </p:spPr>
        <p:txBody>
          <a:bodyPr wrap="none" rtlCol="0">
            <a:spAutoFit/>
          </a:bodyPr>
          <a:lstStyle/>
          <a:p>
            <a:r>
              <a:rPr lang="en-US" sz="2600" b="1" spc="50" dirty="0">
                <a:solidFill>
                  <a:schemeClr val="accent6">
                    <a:lumMod val="75000"/>
                  </a:schemeClr>
                </a:solidFill>
                <a:latin typeface="Montserrat" panose="00000500000000000000" pitchFamily="50" charset="0"/>
              </a:rPr>
              <a:t>Empathy Map</a:t>
            </a:r>
          </a:p>
        </p:txBody>
      </p:sp>
    </p:spTree>
    <p:extLst>
      <p:ext uri="{BB962C8B-B14F-4D97-AF65-F5344CB8AC3E}">
        <p14:creationId xmlns:p14="http://schemas.microsoft.com/office/powerpoint/2010/main" val="57243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2000"/>
                                        <p:tgtEl>
                                          <p:spTgt spid="27"/>
                                        </p:tgtEl>
                                      </p:cBhvr>
                                    </p:animEffect>
                                  </p:childTnLst>
                                </p:cTn>
                              </p:par>
                              <p:par>
                                <p:cTn id="8" presetID="2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500" fill="hold"/>
                                        <p:tgtEl>
                                          <p:spTgt spid="8"/>
                                        </p:tgtEl>
                                        <p:attrNameLst>
                                          <p:attrName>ppt_w</p:attrName>
                                        </p:attrNameLst>
                                      </p:cBhvr>
                                      <p:tavLst>
                                        <p:tav tm="0">
                                          <p:val>
                                            <p:fltVal val="0"/>
                                          </p:val>
                                        </p:tav>
                                        <p:tav tm="100000">
                                          <p:val>
                                            <p:strVal val="#ppt_w"/>
                                          </p:val>
                                        </p:tav>
                                      </p:tavLst>
                                    </p:anim>
                                    <p:anim calcmode="lin" valueType="num">
                                      <p:cBhvr>
                                        <p:cTn id="11" dur="1500" fill="hold"/>
                                        <p:tgtEl>
                                          <p:spTgt spid="8"/>
                                        </p:tgtEl>
                                        <p:attrNameLst>
                                          <p:attrName>ppt_h</p:attrName>
                                        </p:attrNameLst>
                                      </p:cBhvr>
                                      <p:tavLst>
                                        <p:tav tm="0">
                                          <p:val>
                                            <p:fltVal val="0"/>
                                          </p:val>
                                        </p:tav>
                                        <p:tav tm="100000">
                                          <p:val>
                                            <p:strVal val="#ppt_h"/>
                                          </p:val>
                                        </p:tav>
                                      </p:tavLst>
                                    </p:anim>
                                  </p:childTnLst>
                                </p:cTn>
                              </p:par>
                              <p:par>
                                <p:cTn id="12" presetID="10" presetClass="entr" presetSubtype="0" fill="hold" grpId="0" nodeType="withEffect">
                                  <p:stCondLst>
                                    <p:cond delay="15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childTnLst>
                                </p:cTn>
                              </p:par>
                              <p:par>
                                <p:cTn id="18" presetID="10" presetClass="entr" presetSubtype="0" fill="hold" grpId="0" nodeType="withEffect">
                                  <p:stCondLst>
                                    <p:cond delay="25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childTnLst>
                                </p:cTn>
                              </p:par>
                              <p:par>
                                <p:cTn id="21" presetID="10" presetClass="entr" presetSubtype="0" fill="hold" grpId="0" nodeType="withEffect">
                                  <p:stCondLst>
                                    <p:cond delay="2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500"/>
                                        <p:tgtEl>
                                          <p:spTgt spid="64"/>
                                        </p:tgtEl>
                                      </p:cBhvr>
                                    </p:animEffect>
                                  </p:childTnLst>
                                </p:cTn>
                              </p:par>
                              <p:par>
                                <p:cTn id="33" presetID="10" presetClass="entr" presetSubtype="0" fill="hold" grpId="0" nodeType="withEffect">
                                  <p:stCondLst>
                                    <p:cond delay="300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500"/>
                                        <p:tgtEl>
                                          <p:spTgt spid="59"/>
                                        </p:tgtEl>
                                      </p:cBhvr>
                                    </p:animEffect>
                                  </p:childTnLst>
                                </p:cTn>
                              </p:par>
                              <p:par>
                                <p:cTn id="36" presetID="10" presetClass="entr" presetSubtype="0" fill="hold" grpId="0" nodeType="withEffect">
                                  <p:stCondLst>
                                    <p:cond delay="300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500"/>
                                        <p:tgtEl>
                                          <p:spTgt spid="60"/>
                                        </p:tgtEl>
                                      </p:cBhvr>
                                    </p:animEffect>
                                  </p:childTnLst>
                                </p:cTn>
                              </p:par>
                              <p:par>
                                <p:cTn id="39" presetID="10" presetClass="entr" presetSubtype="0" fill="hold" grpId="0" nodeType="withEffect">
                                  <p:stCondLst>
                                    <p:cond delay="300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1500"/>
                                        <p:tgtEl>
                                          <p:spTgt spid="62"/>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500"/>
                                        <p:tgtEl>
                                          <p:spTgt spid="58"/>
                                        </p:tgtEl>
                                      </p:cBhvr>
                                    </p:animEffect>
                                  </p:childTnLst>
                                </p:cTn>
                              </p:par>
                              <p:par>
                                <p:cTn id="45" presetID="0" presetClass="path" presetSubtype="0" decel="50000" fill="hold" grpId="1" nodeType="withEffect">
                                  <p:stCondLst>
                                    <p:cond delay="3000"/>
                                  </p:stCondLst>
                                  <p:childTnLst>
                                    <p:animMotion origin="layout" path="M 0.00065 0.11505 L -2.29167E-6 7.40741E-7 " pathEditMode="relative" rAng="0" ptsTypes="AA">
                                      <p:cBhvr>
                                        <p:cTn id="46" dur="1500" fill="hold"/>
                                        <p:tgtEl>
                                          <p:spTgt spid="64"/>
                                        </p:tgtEl>
                                        <p:attrNameLst>
                                          <p:attrName>ppt_x</p:attrName>
                                          <p:attrName>ppt_y</p:attrName>
                                        </p:attrNameLst>
                                      </p:cBhvr>
                                      <p:rCtr x="-39" y="-5764"/>
                                    </p:animMotion>
                                  </p:childTnLst>
                                </p:cTn>
                              </p:par>
                              <p:par>
                                <p:cTn id="47" presetID="0" presetClass="path" presetSubtype="0" decel="50000" fill="hold" grpId="1" nodeType="withEffect">
                                  <p:stCondLst>
                                    <p:cond delay="3000"/>
                                  </p:stCondLst>
                                  <p:childTnLst>
                                    <p:animMotion origin="layout" path="M -0.07383 -0.0044 L 4.16667E-7 -1.85185E-6 " pathEditMode="relative" rAng="0" ptsTypes="AA">
                                      <p:cBhvr>
                                        <p:cTn id="48" dur="1500" fill="hold"/>
                                        <p:tgtEl>
                                          <p:spTgt spid="59"/>
                                        </p:tgtEl>
                                        <p:attrNameLst>
                                          <p:attrName>ppt_x</p:attrName>
                                          <p:attrName>ppt_y</p:attrName>
                                        </p:attrNameLst>
                                      </p:cBhvr>
                                      <p:rCtr x="3685" y="208"/>
                                    </p:animMotion>
                                  </p:childTnLst>
                                </p:cTn>
                              </p:par>
                              <p:par>
                                <p:cTn id="49" presetID="0" presetClass="path" presetSubtype="0" decel="50000" fill="hold" grpId="1" nodeType="withEffect">
                                  <p:stCondLst>
                                    <p:cond delay="3000"/>
                                  </p:stCondLst>
                                  <p:childTnLst>
                                    <p:animMotion origin="layout" path="M -0.02682 -0.10208 L 1.66667E-6 -4.81481E-6 " pathEditMode="relative" rAng="0" ptsTypes="AA">
                                      <p:cBhvr>
                                        <p:cTn id="50" dur="1500" fill="hold"/>
                                        <p:tgtEl>
                                          <p:spTgt spid="60"/>
                                        </p:tgtEl>
                                        <p:attrNameLst>
                                          <p:attrName>ppt_x</p:attrName>
                                          <p:attrName>ppt_y</p:attrName>
                                        </p:attrNameLst>
                                      </p:cBhvr>
                                      <p:rCtr x="1341" y="5093"/>
                                    </p:animMotion>
                                  </p:childTnLst>
                                </p:cTn>
                              </p:par>
                              <p:par>
                                <p:cTn id="51" presetID="0" presetClass="path" presetSubtype="0" decel="50000" fill="hold" grpId="1" nodeType="withEffect">
                                  <p:stCondLst>
                                    <p:cond delay="3000"/>
                                  </p:stCondLst>
                                  <p:childTnLst>
                                    <p:animMotion origin="layout" path="M 0.04115 -0.08518 L 0.00365 -0.0037 " pathEditMode="relative" rAng="0" ptsTypes="AA">
                                      <p:cBhvr>
                                        <p:cTn id="52" dur="1500" fill="hold"/>
                                        <p:tgtEl>
                                          <p:spTgt spid="62"/>
                                        </p:tgtEl>
                                        <p:attrNameLst>
                                          <p:attrName>ppt_x</p:attrName>
                                          <p:attrName>ppt_y</p:attrName>
                                        </p:attrNameLst>
                                      </p:cBhvr>
                                      <p:rCtr x="-1875" y="4074"/>
                                    </p:animMotion>
                                  </p:childTnLst>
                                </p:cTn>
                              </p:par>
                              <p:par>
                                <p:cTn id="53" presetID="0" presetClass="path" presetSubtype="0" decel="50000" fill="hold" grpId="1" nodeType="withEffect">
                                  <p:stCondLst>
                                    <p:cond delay="3000"/>
                                  </p:stCondLst>
                                  <p:childTnLst>
                                    <p:animMotion origin="layout" path="M 0.07357 -1.85185E-6 L -1.66667E-6 -1.85185E-6 " pathEditMode="relative" rAng="0" ptsTypes="AA">
                                      <p:cBhvr>
                                        <p:cTn id="54" dur="1500" fill="hold"/>
                                        <p:tgtEl>
                                          <p:spTgt spid="58"/>
                                        </p:tgtEl>
                                        <p:attrNameLst>
                                          <p:attrName>ppt_x</p:attrName>
                                          <p:attrName>ppt_y</p:attrName>
                                        </p:attrNameLst>
                                      </p:cBhvr>
                                      <p:rCtr x="-3685" y="0"/>
                                    </p:animMotion>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1000"/>
                                        <p:tgtEl>
                                          <p:spTgt spid="6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10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1000"/>
                                        <p:tgtEl>
                                          <p:spTgt spid="66"/>
                                        </p:tgtEl>
                                      </p:cBhvr>
                                    </p:animEffect>
                                  </p:childTnLst>
                                </p:cTn>
                              </p:par>
                              <p:par>
                                <p:cTn id="64" presetID="0" presetClass="path" presetSubtype="0" fill="hold" grpId="1" nodeType="withEffect">
                                  <p:stCondLst>
                                    <p:cond delay="0"/>
                                  </p:stCondLst>
                                  <p:childTnLst>
                                    <p:animMotion origin="layout" path="M -0.00586 -0.56203 L -0.00221 -0.21203 " pathEditMode="relative" rAng="0" ptsTypes="AA">
                                      <p:cBhvr>
                                        <p:cTn id="65" dur="5000" fill="hold"/>
                                        <p:tgtEl>
                                          <p:spTgt spid="68"/>
                                        </p:tgtEl>
                                        <p:attrNameLst>
                                          <p:attrName>ppt_x</p:attrName>
                                          <p:attrName>ppt_y</p:attrName>
                                        </p:attrNameLst>
                                      </p:cBhvr>
                                      <p:rCtr x="182" y="17500"/>
                                    </p:animMotion>
                                  </p:childTnLst>
                                </p:cTn>
                              </p:par>
                              <p:par>
                                <p:cTn id="66" presetID="0" presetClass="path" presetSubtype="0" fill="hold" grpId="1" nodeType="withEffect">
                                  <p:stCondLst>
                                    <p:cond delay="0"/>
                                  </p:stCondLst>
                                  <p:childTnLst>
                                    <p:animMotion origin="layout" path="M 0.09557 -0.39653 L 0.06354 -0.12893 " pathEditMode="relative" rAng="0" ptsTypes="AA">
                                      <p:cBhvr>
                                        <p:cTn id="67" dur="5000" fill="hold"/>
                                        <p:tgtEl>
                                          <p:spTgt spid="66"/>
                                        </p:tgtEl>
                                        <p:attrNameLst>
                                          <p:attrName>ppt_x</p:attrName>
                                          <p:attrName>ppt_y</p:attrName>
                                        </p:attrNameLst>
                                      </p:cBhvr>
                                      <p:rCtr x="-1602" y="13380"/>
                                    </p:animMotion>
                                  </p:childTnLst>
                                </p:cTn>
                              </p:par>
                              <p:par>
                                <p:cTn id="68" presetID="0" presetClass="path" presetSubtype="0" fill="hold" grpId="1" nodeType="withEffect">
                                  <p:stCondLst>
                                    <p:cond delay="0"/>
                                  </p:stCondLst>
                                  <p:childTnLst>
                                    <p:animMotion origin="layout" path="M -0.29844 0 L -0.05 0 " pathEditMode="relative" rAng="0" ptsTypes="AA">
                                      <p:cBhvr>
                                        <p:cTn id="69" dur="5000" fill="hold"/>
                                        <p:tgtEl>
                                          <p:spTgt spid="65"/>
                                        </p:tgtEl>
                                        <p:attrNameLst>
                                          <p:attrName>ppt_x</p:attrName>
                                          <p:attrName>ppt_y</p:attrName>
                                        </p:attrNameLst>
                                      </p:cBhvr>
                                      <p:rCtr x="124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5" grpId="0" animBg="1"/>
      <p:bldP spid="65" grpId="1" animBg="1"/>
      <p:bldP spid="66" grpId="0" animBg="1"/>
      <p:bldP spid="66" grpId="1" animBg="1"/>
      <p:bldP spid="28" grpId="0" animBg="1"/>
      <p:bldP spid="29" grpId="0"/>
      <p:bldP spid="31" grpId="0"/>
      <p:bldP spid="32" grpId="0"/>
      <p:bldP spid="33" grpId="0"/>
      <p:bldP spid="34" grpId="0"/>
      <p:bldP spid="58" grpId="0" animBg="1"/>
      <p:bldP spid="58" grpId="1" animBg="1"/>
      <p:bldP spid="59" grpId="0" animBg="1"/>
      <p:bldP spid="59" grpId="1" animBg="1"/>
      <p:bldP spid="60" grpId="0" animBg="1"/>
      <p:bldP spid="60" grpId="1" animBg="1"/>
      <p:bldP spid="62" grpId="0" animBg="1"/>
      <p:bldP spid="62" grpId="1" animBg="1"/>
      <p:bldP spid="64" grpId="0" animBg="1"/>
      <p:bldP spid="6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41">
            <a:extLst>
              <a:ext uri="{FF2B5EF4-FFF2-40B4-BE49-F238E27FC236}">
                <a16:creationId xmlns:a16="http://schemas.microsoft.com/office/drawing/2014/main" id="{80CA385D-2BC6-4FE9-89BD-353393786C0C}"/>
              </a:ext>
            </a:extLst>
          </p:cNvPr>
          <p:cNvSpPr/>
          <p:nvPr/>
        </p:nvSpPr>
        <p:spPr>
          <a:xfrm>
            <a:off x="2195361" y="1704231"/>
            <a:ext cx="2648929" cy="4521128"/>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useBgFill="1">
        <p:nvSpPr>
          <p:cNvPr id="12" name="Oval 42">
            <a:extLst>
              <a:ext uri="{FF2B5EF4-FFF2-40B4-BE49-F238E27FC236}">
                <a16:creationId xmlns:a16="http://schemas.microsoft.com/office/drawing/2014/main" id="{6CE19A52-96B2-4678-9091-B1207D190F74}"/>
              </a:ext>
            </a:extLst>
          </p:cNvPr>
          <p:cNvSpPr/>
          <p:nvPr/>
        </p:nvSpPr>
        <p:spPr>
          <a:xfrm>
            <a:off x="1670083" y="1304691"/>
            <a:ext cx="3636048" cy="5320198"/>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41">
            <a:extLst>
              <a:ext uri="{FF2B5EF4-FFF2-40B4-BE49-F238E27FC236}">
                <a16:creationId xmlns:a16="http://schemas.microsoft.com/office/drawing/2014/main" id="{752457CA-801E-430C-88D9-0521B29857A4}"/>
              </a:ext>
            </a:extLst>
          </p:cNvPr>
          <p:cNvSpPr/>
          <p:nvPr/>
        </p:nvSpPr>
        <p:spPr>
          <a:xfrm>
            <a:off x="7347714" y="1704231"/>
            <a:ext cx="2648929" cy="4521127"/>
          </a:xfrm>
          <a:prstGeom prst="rect">
            <a:avLst/>
          </a:prstGeom>
          <a:gradFill flip="none" rotWithShape="1">
            <a:gsLst>
              <a:gs pos="0">
                <a:schemeClr val="accent3">
                  <a:alpha val="19840"/>
                </a:schemeClr>
              </a:gs>
              <a:gs pos="100000">
                <a:schemeClr val="accent4">
                  <a:lumMod val="60000"/>
                  <a:lumOff val="40000"/>
                  <a:alpha val="42776"/>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useBgFill="1">
        <p:nvSpPr>
          <p:cNvPr id="15" name="Oval 42">
            <a:extLst>
              <a:ext uri="{FF2B5EF4-FFF2-40B4-BE49-F238E27FC236}">
                <a16:creationId xmlns:a16="http://schemas.microsoft.com/office/drawing/2014/main" id="{64C400A9-AA34-4773-A0B4-E95F967F6D71}"/>
              </a:ext>
            </a:extLst>
          </p:cNvPr>
          <p:cNvSpPr/>
          <p:nvPr/>
        </p:nvSpPr>
        <p:spPr>
          <a:xfrm>
            <a:off x="6854154" y="1304691"/>
            <a:ext cx="3636048" cy="5320197"/>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 name="Straight Connector 4">
            <a:extLst>
              <a:ext uri="{FF2B5EF4-FFF2-40B4-BE49-F238E27FC236}">
                <a16:creationId xmlns:a16="http://schemas.microsoft.com/office/drawing/2014/main" id="{1A88FFA6-83C4-4F14-8F18-7585909D1272}"/>
              </a:ext>
            </a:extLst>
          </p:cNvPr>
          <p:cNvCxnSpPr>
            <a:cxnSpLocks/>
          </p:cNvCxnSpPr>
          <p:nvPr/>
        </p:nvCxnSpPr>
        <p:spPr>
          <a:xfrm>
            <a:off x="774700" y="3427259"/>
            <a:ext cx="106426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E42FC0-A329-4A47-B2A3-DEC4805F8EE3}"/>
              </a:ext>
            </a:extLst>
          </p:cNvPr>
          <p:cNvCxnSpPr>
            <a:cxnSpLocks/>
          </p:cNvCxnSpPr>
          <p:nvPr/>
        </p:nvCxnSpPr>
        <p:spPr>
          <a:xfrm>
            <a:off x="774700" y="4351183"/>
            <a:ext cx="106426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5B4826-91A7-4B6C-8952-08B5DED1360B}"/>
              </a:ext>
            </a:extLst>
          </p:cNvPr>
          <p:cNvCxnSpPr>
            <a:cxnSpLocks/>
          </p:cNvCxnSpPr>
          <p:nvPr/>
        </p:nvCxnSpPr>
        <p:spPr>
          <a:xfrm>
            <a:off x="774700" y="5275106"/>
            <a:ext cx="106426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EEA1BDC-445B-4940-99DC-9E34F4CCBF9A}"/>
              </a:ext>
            </a:extLst>
          </p:cNvPr>
          <p:cNvCxnSpPr>
            <a:cxnSpLocks/>
          </p:cNvCxnSpPr>
          <p:nvPr/>
        </p:nvCxnSpPr>
        <p:spPr>
          <a:xfrm>
            <a:off x="774700" y="2503335"/>
            <a:ext cx="10642600" cy="0"/>
          </a:xfrm>
          <a:prstGeom prst="line">
            <a:avLst/>
          </a:prstGeom>
          <a:ln>
            <a:solidFill>
              <a:srgbClr val="231A28">
                <a:alpha val="10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27C143-A3B1-4FD0-90B5-4546A20BAD9E}"/>
              </a:ext>
            </a:extLst>
          </p:cNvPr>
          <p:cNvSpPr txBox="1"/>
          <p:nvPr/>
        </p:nvSpPr>
        <p:spPr>
          <a:xfrm>
            <a:off x="5711119" y="2849083"/>
            <a:ext cx="769763" cy="304635"/>
          </a:xfrm>
          <a:prstGeom prst="rect">
            <a:avLst/>
          </a:prstGeom>
          <a:noFill/>
        </p:spPr>
        <p:txBody>
          <a:bodyPr wrap="none" rtlCol="0" anchor="ctr" anchorCtr="0">
            <a:spAutoFit/>
          </a:bodyPr>
          <a:lstStyle/>
          <a:p>
            <a:pPr algn="ctr">
              <a:lnSpc>
                <a:spcPts val="1800"/>
              </a:lnSpc>
            </a:pPr>
            <a:r>
              <a:rPr lang="en-US" sz="1300" b="1" dirty="0">
                <a:solidFill>
                  <a:schemeClr val="tx2"/>
                </a:solidFill>
                <a:latin typeface="Montserrat" panose="00000500000000000000" pitchFamily="50" charset="0"/>
              </a:rPr>
              <a:t>Values</a:t>
            </a:r>
          </a:p>
        </p:txBody>
      </p:sp>
      <p:sp>
        <p:nvSpPr>
          <p:cNvPr id="18" name="TextBox 17">
            <a:extLst>
              <a:ext uri="{FF2B5EF4-FFF2-40B4-BE49-F238E27FC236}">
                <a16:creationId xmlns:a16="http://schemas.microsoft.com/office/drawing/2014/main" id="{CF9F9218-34B7-42E7-893B-EC6F78DAF47B}"/>
              </a:ext>
            </a:extLst>
          </p:cNvPr>
          <p:cNvSpPr txBox="1"/>
          <p:nvPr/>
        </p:nvSpPr>
        <p:spPr>
          <a:xfrm>
            <a:off x="5362470" y="3621489"/>
            <a:ext cx="1467068" cy="535468"/>
          </a:xfrm>
          <a:prstGeom prst="rect">
            <a:avLst/>
          </a:prstGeom>
          <a:noFill/>
        </p:spPr>
        <p:txBody>
          <a:bodyPr wrap="none" rtlCol="0" anchor="ctr" anchorCtr="0">
            <a:spAutoFit/>
          </a:bodyPr>
          <a:lstStyle/>
          <a:p>
            <a:pPr algn="ctr">
              <a:lnSpc>
                <a:spcPts val="1800"/>
              </a:lnSpc>
            </a:pPr>
            <a:r>
              <a:rPr lang="en-US" sz="1300" b="1" dirty="0">
                <a:solidFill>
                  <a:schemeClr val="tx2"/>
                </a:solidFill>
                <a:latin typeface="Montserrat" panose="00000500000000000000" pitchFamily="50" charset="0"/>
              </a:rPr>
              <a:t>Psychosocial</a:t>
            </a:r>
          </a:p>
          <a:p>
            <a:pPr algn="ctr">
              <a:lnSpc>
                <a:spcPts val="1800"/>
              </a:lnSpc>
            </a:pPr>
            <a:r>
              <a:rPr lang="en-US" sz="1300" b="1" dirty="0">
                <a:solidFill>
                  <a:schemeClr val="tx2"/>
                </a:solidFill>
                <a:latin typeface="Montserrat" panose="00000500000000000000" pitchFamily="50" charset="0"/>
              </a:rPr>
              <a:t>Consequences</a:t>
            </a:r>
          </a:p>
        </p:txBody>
      </p:sp>
      <p:sp>
        <p:nvSpPr>
          <p:cNvPr id="19" name="TextBox 18">
            <a:extLst>
              <a:ext uri="{FF2B5EF4-FFF2-40B4-BE49-F238E27FC236}">
                <a16:creationId xmlns:a16="http://schemas.microsoft.com/office/drawing/2014/main" id="{B22B18A8-D28A-41D5-AE2C-1B8D7A0D200E}"/>
              </a:ext>
            </a:extLst>
          </p:cNvPr>
          <p:cNvSpPr txBox="1"/>
          <p:nvPr/>
        </p:nvSpPr>
        <p:spPr>
          <a:xfrm>
            <a:off x="5362472" y="4545413"/>
            <a:ext cx="1467068" cy="535468"/>
          </a:xfrm>
          <a:prstGeom prst="rect">
            <a:avLst/>
          </a:prstGeom>
          <a:noFill/>
        </p:spPr>
        <p:txBody>
          <a:bodyPr wrap="none" rtlCol="0" anchor="ctr" anchorCtr="0">
            <a:spAutoFit/>
          </a:bodyPr>
          <a:lstStyle/>
          <a:p>
            <a:pPr algn="ctr">
              <a:lnSpc>
                <a:spcPts val="1800"/>
              </a:lnSpc>
            </a:pPr>
            <a:r>
              <a:rPr lang="en-US" sz="1300" b="1" dirty="0">
                <a:solidFill>
                  <a:schemeClr val="tx2"/>
                </a:solidFill>
                <a:latin typeface="Montserrat" panose="00000500000000000000" pitchFamily="50" charset="0"/>
              </a:rPr>
              <a:t>Financial</a:t>
            </a:r>
          </a:p>
          <a:p>
            <a:pPr algn="ctr">
              <a:lnSpc>
                <a:spcPts val="1800"/>
              </a:lnSpc>
            </a:pPr>
            <a:r>
              <a:rPr lang="en-US" sz="1300" b="1" dirty="0">
                <a:solidFill>
                  <a:schemeClr val="tx2"/>
                </a:solidFill>
                <a:latin typeface="Montserrat" panose="00000500000000000000" pitchFamily="50" charset="0"/>
              </a:rPr>
              <a:t>Consequences</a:t>
            </a:r>
          </a:p>
        </p:txBody>
      </p:sp>
      <p:sp>
        <p:nvSpPr>
          <p:cNvPr id="20" name="TextBox 19">
            <a:extLst>
              <a:ext uri="{FF2B5EF4-FFF2-40B4-BE49-F238E27FC236}">
                <a16:creationId xmlns:a16="http://schemas.microsoft.com/office/drawing/2014/main" id="{9BE683D0-F666-435B-A4B9-4508E51F640A}"/>
              </a:ext>
            </a:extLst>
          </p:cNvPr>
          <p:cNvSpPr txBox="1"/>
          <p:nvPr/>
        </p:nvSpPr>
        <p:spPr>
          <a:xfrm>
            <a:off x="5558835" y="5584753"/>
            <a:ext cx="1074333" cy="304635"/>
          </a:xfrm>
          <a:prstGeom prst="rect">
            <a:avLst/>
          </a:prstGeom>
          <a:noFill/>
        </p:spPr>
        <p:txBody>
          <a:bodyPr wrap="none" rtlCol="0" anchor="ctr" anchorCtr="0">
            <a:spAutoFit/>
          </a:bodyPr>
          <a:lstStyle/>
          <a:p>
            <a:pPr algn="ctr">
              <a:lnSpc>
                <a:spcPts val="1800"/>
              </a:lnSpc>
            </a:pPr>
            <a:r>
              <a:rPr lang="en-US" sz="1300" b="1" dirty="0">
                <a:solidFill>
                  <a:schemeClr val="tx2"/>
                </a:solidFill>
                <a:latin typeface="Montserrat" panose="00000500000000000000" pitchFamily="50" charset="0"/>
              </a:rPr>
              <a:t>Attributes</a:t>
            </a:r>
          </a:p>
        </p:txBody>
      </p:sp>
      <p:sp>
        <p:nvSpPr>
          <p:cNvPr id="23" name="TextBox 22">
            <a:extLst>
              <a:ext uri="{FF2B5EF4-FFF2-40B4-BE49-F238E27FC236}">
                <a16:creationId xmlns:a16="http://schemas.microsoft.com/office/drawing/2014/main" id="{9E31CB1A-3A08-4A95-9A12-FC7507AC2A9D}"/>
              </a:ext>
            </a:extLst>
          </p:cNvPr>
          <p:cNvSpPr txBox="1"/>
          <p:nvPr/>
        </p:nvSpPr>
        <p:spPr>
          <a:xfrm>
            <a:off x="7866513" y="2756281"/>
            <a:ext cx="1611339" cy="484941"/>
          </a:xfrm>
          <a:prstGeom prst="rect">
            <a:avLst/>
          </a:prstGeom>
          <a:noFill/>
        </p:spPr>
        <p:txBody>
          <a:bodyPr wrap="none" tIns="0" rtlCol="0" anchor="ctr" anchorCtr="0">
            <a:spAutoFit/>
          </a:bodyPr>
          <a:lstStyle/>
          <a:p>
            <a:pPr lvl="0" algn="ctr">
              <a:lnSpc>
                <a:spcPts val="1800"/>
              </a:lnSpc>
            </a:pPr>
            <a:r>
              <a:rPr lang="en-US" dirty="0">
                <a:solidFill>
                  <a:schemeClr val="accent3">
                    <a:lumMod val="75000"/>
                  </a:schemeClr>
                </a:solidFill>
                <a:latin typeface="Montserrat" panose="00000500000000000000" pitchFamily="50" charset="0"/>
              </a:rPr>
              <a:t>25%</a:t>
            </a:r>
          </a:p>
          <a:p>
            <a:pPr lvl="0" algn="ctr">
              <a:lnSpc>
                <a:spcPts val="1800"/>
              </a:lnSpc>
            </a:pPr>
            <a:r>
              <a:rPr lang="en-US" sz="1100" dirty="0">
                <a:solidFill>
                  <a:prstClr val="black"/>
                </a:solidFill>
                <a:latin typeface="Montserrat" panose="00000500000000000000" pitchFamily="50" charset="0"/>
              </a:rPr>
              <a:t>Personal enjoyment</a:t>
            </a:r>
          </a:p>
        </p:txBody>
      </p:sp>
      <p:sp>
        <p:nvSpPr>
          <p:cNvPr id="24" name="TextBox 23">
            <a:extLst>
              <a:ext uri="{FF2B5EF4-FFF2-40B4-BE49-F238E27FC236}">
                <a16:creationId xmlns:a16="http://schemas.microsoft.com/office/drawing/2014/main" id="{2152FCDE-28BC-4DBF-B953-C29DBBFCC82A}"/>
              </a:ext>
            </a:extLst>
          </p:cNvPr>
          <p:cNvSpPr txBox="1"/>
          <p:nvPr/>
        </p:nvSpPr>
        <p:spPr>
          <a:xfrm>
            <a:off x="2448616" y="2756280"/>
            <a:ext cx="2142434" cy="484941"/>
          </a:xfrm>
          <a:prstGeom prst="rect">
            <a:avLst/>
          </a:prstGeom>
          <a:noFill/>
        </p:spPr>
        <p:txBody>
          <a:bodyPr wrap="square" tIns="0" rtlCol="0" anchor="ctr" anchorCtr="0">
            <a:spAutoFit/>
          </a:bodyPr>
          <a:lstStyle/>
          <a:p>
            <a:pPr algn="ctr">
              <a:lnSpc>
                <a:spcPts val="1800"/>
              </a:lnSpc>
            </a:pPr>
            <a:r>
              <a:rPr lang="en-US" dirty="0">
                <a:solidFill>
                  <a:schemeClr val="accent2"/>
                </a:solidFill>
                <a:latin typeface="Montserrat" panose="00000500000000000000" pitchFamily="50" charset="0"/>
              </a:rPr>
              <a:t>47%</a:t>
            </a:r>
          </a:p>
          <a:p>
            <a:pPr algn="ctr">
              <a:lnSpc>
                <a:spcPts val="1800"/>
              </a:lnSpc>
            </a:pPr>
            <a:r>
              <a:rPr lang="en-US" sz="1100" dirty="0">
                <a:latin typeface="Montserrat" panose="00000500000000000000" pitchFamily="50" charset="0"/>
              </a:rPr>
              <a:t>Financial security</a:t>
            </a:r>
          </a:p>
        </p:txBody>
      </p:sp>
      <p:sp>
        <p:nvSpPr>
          <p:cNvPr id="27" name="TextBox 26">
            <a:extLst>
              <a:ext uri="{FF2B5EF4-FFF2-40B4-BE49-F238E27FC236}">
                <a16:creationId xmlns:a16="http://schemas.microsoft.com/office/drawing/2014/main" id="{1812DFCE-4D95-4B93-B5EE-91F637A005F0}"/>
              </a:ext>
            </a:extLst>
          </p:cNvPr>
          <p:cNvSpPr txBox="1"/>
          <p:nvPr/>
        </p:nvSpPr>
        <p:spPr>
          <a:xfrm>
            <a:off x="8226385" y="3681038"/>
            <a:ext cx="891591" cy="483274"/>
          </a:xfrm>
          <a:prstGeom prst="rect">
            <a:avLst/>
          </a:prstGeom>
          <a:noFill/>
        </p:spPr>
        <p:txBody>
          <a:bodyPr wrap="none" tIns="0" rtlCol="0" anchor="ctr" anchorCtr="0">
            <a:spAutoFit/>
          </a:bodyPr>
          <a:lstStyle/>
          <a:p>
            <a:pPr lvl="0" algn="ctr">
              <a:lnSpc>
                <a:spcPts val="1800"/>
              </a:lnSpc>
            </a:pPr>
            <a:r>
              <a:rPr lang="en-US" dirty="0">
                <a:solidFill>
                  <a:schemeClr val="accent3">
                    <a:lumMod val="75000"/>
                  </a:schemeClr>
                </a:solidFill>
                <a:latin typeface="Montserrat" panose="00000500000000000000" pitchFamily="50" charset="0"/>
              </a:rPr>
              <a:t>25%</a:t>
            </a:r>
          </a:p>
          <a:p>
            <a:pPr lvl="0" algn="ctr">
              <a:lnSpc>
                <a:spcPts val="1800"/>
              </a:lnSpc>
            </a:pPr>
            <a:r>
              <a:rPr lang="en-US" sz="1100" dirty="0">
                <a:solidFill>
                  <a:prstClr val="black"/>
                </a:solidFill>
                <a:latin typeface="Montserrat" panose="00000500000000000000" pitchFamily="50" charset="0"/>
              </a:rPr>
              <a:t>Free time</a:t>
            </a:r>
          </a:p>
        </p:txBody>
      </p:sp>
      <p:sp>
        <p:nvSpPr>
          <p:cNvPr id="28" name="TextBox 27">
            <a:extLst>
              <a:ext uri="{FF2B5EF4-FFF2-40B4-BE49-F238E27FC236}">
                <a16:creationId xmlns:a16="http://schemas.microsoft.com/office/drawing/2014/main" id="{29EA5DBA-B619-41E6-8B45-6AA205519B97}"/>
              </a:ext>
            </a:extLst>
          </p:cNvPr>
          <p:cNvSpPr txBox="1"/>
          <p:nvPr/>
        </p:nvSpPr>
        <p:spPr>
          <a:xfrm>
            <a:off x="2689310" y="3680205"/>
            <a:ext cx="1661031" cy="484941"/>
          </a:xfrm>
          <a:prstGeom prst="rect">
            <a:avLst/>
          </a:prstGeom>
          <a:noFill/>
        </p:spPr>
        <p:txBody>
          <a:bodyPr wrap="none" tIns="0" rtlCol="0" anchor="ctr" anchorCtr="0">
            <a:spAutoFit/>
          </a:bodyPr>
          <a:lstStyle/>
          <a:p>
            <a:pPr lvl="0" algn="ctr">
              <a:lnSpc>
                <a:spcPts val="1800"/>
              </a:lnSpc>
            </a:pPr>
            <a:r>
              <a:rPr lang="en-US" dirty="0">
                <a:solidFill>
                  <a:schemeClr val="accent2"/>
                </a:solidFill>
                <a:latin typeface="Montserrat" panose="00000500000000000000" pitchFamily="50" charset="0"/>
              </a:rPr>
              <a:t>36%</a:t>
            </a:r>
          </a:p>
          <a:p>
            <a:pPr lvl="0" algn="ctr">
              <a:lnSpc>
                <a:spcPts val="1800"/>
              </a:lnSpc>
            </a:pPr>
            <a:r>
              <a:rPr lang="en-US" sz="1100" dirty="0">
                <a:solidFill>
                  <a:prstClr val="black"/>
                </a:solidFill>
                <a:latin typeface="Montserrat" panose="00000500000000000000" pitchFamily="50" charset="0"/>
              </a:rPr>
              <a:t>In control/ worry free</a:t>
            </a:r>
          </a:p>
        </p:txBody>
      </p:sp>
      <p:sp>
        <p:nvSpPr>
          <p:cNvPr id="30" name="TextBox 29">
            <a:extLst>
              <a:ext uri="{FF2B5EF4-FFF2-40B4-BE49-F238E27FC236}">
                <a16:creationId xmlns:a16="http://schemas.microsoft.com/office/drawing/2014/main" id="{5251B106-9378-459D-87BB-7132E39CF78C}"/>
              </a:ext>
            </a:extLst>
          </p:cNvPr>
          <p:cNvSpPr txBox="1"/>
          <p:nvPr/>
        </p:nvSpPr>
        <p:spPr>
          <a:xfrm>
            <a:off x="8145438" y="4604128"/>
            <a:ext cx="1053495" cy="484941"/>
          </a:xfrm>
          <a:prstGeom prst="rect">
            <a:avLst/>
          </a:prstGeom>
          <a:noFill/>
        </p:spPr>
        <p:txBody>
          <a:bodyPr wrap="none" tIns="0" rtlCol="0" anchor="ctr" anchorCtr="0">
            <a:spAutoFit/>
          </a:bodyPr>
          <a:lstStyle/>
          <a:p>
            <a:pPr lvl="0" algn="ctr">
              <a:lnSpc>
                <a:spcPts val="1800"/>
              </a:lnSpc>
            </a:pPr>
            <a:r>
              <a:rPr lang="en-US" dirty="0">
                <a:solidFill>
                  <a:schemeClr val="accent3">
                    <a:lumMod val="75000"/>
                  </a:schemeClr>
                </a:solidFill>
                <a:latin typeface="Montserrat" panose="00000500000000000000" pitchFamily="50" charset="0"/>
              </a:rPr>
              <a:t>40%</a:t>
            </a:r>
          </a:p>
          <a:p>
            <a:pPr lvl="0" algn="ctr">
              <a:lnSpc>
                <a:spcPts val="1800"/>
              </a:lnSpc>
            </a:pPr>
            <a:r>
              <a:rPr lang="en-US" sz="1100" dirty="0">
                <a:solidFill>
                  <a:prstClr val="black"/>
                </a:solidFill>
                <a:latin typeface="Montserrat" panose="00000500000000000000" pitchFamily="50" charset="0"/>
              </a:rPr>
              <a:t>Time-saving</a:t>
            </a:r>
          </a:p>
        </p:txBody>
      </p:sp>
      <p:sp>
        <p:nvSpPr>
          <p:cNvPr id="31" name="TextBox 30">
            <a:extLst>
              <a:ext uri="{FF2B5EF4-FFF2-40B4-BE49-F238E27FC236}">
                <a16:creationId xmlns:a16="http://schemas.microsoft.com/office/drawing/2014/main" id="{F2271BDC-B1F6-4450-AA69-7CD15D8556C4}"/>
              </a:ext>
            </a:extLst>
          </p:cNvPr>
          <p:cNvSpPr txBox="1"/>
          <p:nvPr/>
        </p:nvSpPr>
        <p:spPr>
          <a:xfrm>
            <a:off x="2541834" y="4604128"/>
            <a:ext cx="1955985" cy="484941"/>
          </a:xfrm>
          <a:prstGeom prst="rect">
            <a:avLst/>
          </a:prstGeom>
          <a:noFill/>
        </p:spPr>
        <p:txBody>
          <a:bodyPr wrap="none" tIns="0" rtlCol="0" anchor="ctr" anchorCtr="0">
            <a:spAutoFit/>
          </a:bodyPr>
          <a:lstStyle/>
          <a:p>
            <a:pPr lvl="0" algn="ctr">
              <a:lnSpc>
                <a:spcPts val="1800"/>
              </a:lnSpc>
            </a:pPr>
            <a:r>
              <a:rPr lang="en-US" dirty="0">
                <a:solidFill>
                  <a:schemeClr val="accent2"/>
                </a:solidFill>
                <a:latin typeface="Montserrat" panose="00000500000000000000" pitchFamily="50" charset="0"/>
              </a:rPr>
              <a:t>35%</a:t>
            </a:r>
          </a:p>
          <a:p>
            <a:pPr lvl="0" algn="ctr">
              <a:lnSpc>
                <a:spcPts val="1800"/>
              </a:lnSpc>
            </a:pPr>
            <a:r>
              <a:rPr lang="en-US" sz="1100" dirty="0">
                <a:solidFill>
                  <a:prstClr val="black"/>
                </a:solidFill>
                <a:latin typeface="Montserrat" panose="00000500000000000000" pitchFamily="50" charset="0"/>
              </a:rPr>
              <a:t>Up-to-date with finances</a:t>
            </a:r>
          </a:p>
        </p:txBody>
      </p:sp>
      <p:sp>
        <p:nvSpPr>
          <p:cNvPr id="33" name="TextBox 32">
            <a:extLst>
              <a:ext uri="{FF2B5EF4-FFF2-40B4-BE49-F238E27FC236}">
                <a16:creationId xmlns:a16="http://schemas.microsoft.com/office/drawing/2014/main" id="{25884F35-28BD-4DB8-8CAF-BB3E71E4C7F5}"/>
              </a:ext>
            </a:extLst>
          </p:cNvPr>
          <p:cNvSpPr txBox="1"/>
          <p:nvPr/>
        </p:nvSpPr>
        <p:spPr>
          <a:xfrm>
            <a:off x="8167876" y="5528884"/>
            <a:ext cx="1008610" cy="483274"/>
          </a:xfrm>
          <a:prstGeom prst="rect">
            <a:avLst/>
          </a:prstGeom>
          <a:noFill/>
        </p:spPr>
        <p:txBody>
          <a:bodyPr wrap="none" tIns="0" rtlCol="0" anchor="ctr" anchorCtr="0">
            <a:spAutoFit/>
          </a:bodyPr>
          <a:lstStyle/>
          <a:p>
            <a:pPr lvl="0" algn="ctr">
              <a:lnSpc>
                <a:spcPts val="1800"/>
              </a:lnSpc>
            </a:pPr>
            <a:r>
              <a:rPr lang="en-US" dirty="0">
                <a:solidFill>
                  <a:schemeClr val="accent3">
                    <a:lumMod val="75000"/>
                  </a:schemeClr>
                </a:solidFill>
                <a:latin typeface="Montserrat" panose="00000500000000000000" pitchFamily="50" charset="0"/>
              </a:rPr>
              <a:t>30%</a:t>
            </a:r>
          </a:p>
          <a:p>
            <a:pPr lvl="0" algn="ctr">
              <a:lnSpc>
                <a:spcPts val="1800"/>
              </a:lnSpc>
            </a:pPr>
            <a:r>
              <a:rPr lang="en-US" sz="1100" dirty="0">
                <a:solidFill>
                  <a:prstClr val="black"/>
                </a:solidFill>
                <a:latin typeface="Montserrat" panose="00000500000000000000" pitchFamily="50" charset="0"/>
              </a:rPr>
              <a:t>24/7 access</a:t>
            </a:r>
          </a:p>
        </p:txBody>
      </p:sp>
      <p:sp>
        <p:nvSpPr>
          <p:cNvPr id="34" name="TextBox 33">
            <a:extLst>
              <a:ext uri="{FF2B5EF4-FFF2-40B4-BE49-F238E27FC236}">
                <a16:creationId xmlns:a16="http://schemas.microsoft.com/office/drawing/2014/main" id="{50C8FF2A-D881-4394-9771-D96332B2A20A}"/>
              </a:ext>
            </a:extLst>
          </p:cNvPr>
          <p:cNvSpPr txBox="1"/>
          <p:nvPr/>
        </p:nvSpPr>
        <p:spPr>
          <a:xfrm>
            <a:off x="2816747" y="5528884"/>
            <a:ext cx="1406155" cy="483274"/>
          </a:xfrm>
          <a:prstGeom prst="rect">
            <a:avLst/>
          </a:prstGeom>
          <a:noFill/>
        </p:spPr>
        <p:txBody>
          <a:bodyPr wrap="none" tIns="0" rtlCol="0" anchor="ctr" anchorCtr="0">
            <a:spAutoFit/>
          </a:bodyPr>
          <a:lstStyle/>
          <a:p>
            <a:pPr lvl="0" algn="ctr">
              <a:lnSpc>
                <a:spcPts val="1800"/>
              </a:lnSpc>
            </a:pPr>
            <a:r>
              <a:rPr lang="en-US" dirty="0">
                <a:solidFill>
                  <a:schemeClr val="accent2"/>
                </a:solidFill>
                <a:latin typeface="Montserrat" panose="00000500000000000000" pitchFamily="50" charset="0"/>
              </a:rPr>
              <a:t>45%</a:t>
            </a:r>
          </a:p>
          <a:p>
            <a:pPr lvl="0" algn="ctr">
              <a:lnSpc>
                <a:spcPts val="1800"/>
              </a:lnSpc>
            </a:pPr>
            <a:r>
              <a:rPr lang="en-US" sz="1100" dirty="0">
                <a:solidFill>
                  <a:prstClr val="black"/>
                </a:solidFill>
                <a:latin typeface="Montserrat" panose="00000500000000000000" pitchFamily="50" charset="0"/>
              </a:rPr>
              <a:t>Real time access</a:t>
            </a:r>
          </a:p>
        </p:txBody>
      </p:sp>
      <p:sp>
        <p:nvSpPr>
          <p:cNvPr id="2" name="TextBox 1">
            <a:extLst>
              <a:ext uri="{FF2B5EF4-FFF2-40B4-BE49-F238E27FC236}">
                <a16:creationId xmlns:a16="http://schemas.microsoft.com/office/drawing/2014/main" id="{98535362-0ACE-CEB2-4E82-624F3E60A9D9}"/>
              </a:ext>
            </a:extLst>
          </p:cNvPr>
          <p:cNvSpPr txBox="1"/>
          <p:nvPr/>
        </p:nvSpPr>
        <p:spPr>
          <a:xfrm>
            <a:off x="670147" y="731207"/>
            <a:ext cx="7776488" cy="492443"/>
          </a:xfrm>
          <a:prstGeom prst="rect">
            <a:avLst/>
          </a:prstGeom>
          <a:solidFill>
            <a:schemeClr val="bg1"/>
          </a:solidFill>
        </p:spPr>
        <p:txBody>
          <a:bodyPr wrap="none" rtlCol="0">
            <a:spAutoFit/>
          </a:bodyPr>
          <a:lstStyle/>
          <a:p>
            <a:r>
              <a:rPr lang="en-US" sz="2600" b="1" spc="50" dirty="0">
                <a:solidFill>
                  <a:schemeClr val="accent6">
                    <a:lumMod val="75000"/>
                  </a:schemeClr>
                </a:solidFill>
                <a:latin typeface="Montserrat" panose="00000500000000000000" pitchFamily="50" charset="0"/>
              </a:rPr>
              <a:t>Decision Map: Means-Ends Analysis </a:t>
            </a:r>
            <a:r>
              <a:rPr lang="en-US" sz="2600" spc="50" dirty="0">
                <a:solidFill>
                  <a:schemeClr val="accent6">
                    <a:lumMod val="75000"/>
                  </a:schemeClr>
                </a:solidFill>
                <a:latin typeface="Montserrat" panose="00000500000000000000" pitchFamily="50" charset="0"/>
              </a:rPr>
              <a:t>(MEA)</a:t>
            </a:r>
          </a:p>
        </p:txBody>
      </p:sp>
      <p:sp>
        <p:nvSpPr>
          <p:cNvPr id="3" name="Rectangle 2">
            <a:extLst>
              <a:ext uri="{FF2B5EF4-FFF2-40B4-BE49-F238E27FC236}">
                <a16:creationId xmlns:a16="http://schemas.microsoft.com/office/drawing/2014/main" id="{0C13AF69-0C8D-FAF5-0133-3E24B814017A}"/>
              </a:ext>
            </a:extLst>
          </p:cNvPr>
          <p:cNvSpPr/>
          <p:nvPr/>
        </p:nvSpPr>
        <p:spPr>
          <a:xfrm>
            <a:off x="2195357" y="1721066"/>
            <a:ext cx="2648929" cy="78925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ED84648-BDF5-4E09-A57F-D2C19BED168D}"/>
              </a:ext>
            </a:extLst>
          </p:cNvPr>
          <p:cNvSpPr txBox="1"/>
          <p:nvPr/>
        </p:nvSpPr>
        <p:spPr>
          <a:xfrm>
            <a:off x="2716557" y="1993091"/>
            <a:ext cx="1606530" cy="260521"/>
          </a:xfrm>
          <a:prstGeom prst="rect">
            <a:avLst/>
          </a:prstGeom>
          <a:noFill/>
        </p:spPr>
        <p:txBody>
          <a:bodyPr wrap="none" tIns="0" rtlCol="0" anchor="ctr" anchorCtr="0">
            <a:spAutoFit/>
          </a:bodyPr>
          <a:lstStyle/>
          <a:p>
            <a:pPr algn="ctr">
              <a:lnSpc>
                <a:spcPts val="1800"/>
              </a:lnSpc>
            </a:pPr>
            <a:r>
              <a:rPr lang="en-US" sz="1300" b="1" dirty="0">
                <a:solidFill>
                  <a:schemeClr val="accent2"/>
                </a:solidFill>
                <a:latin typeface="Montserrat" panose="00000500000000000000" pitchFamily="50" charset="0"/>
              </a:rPr>
              <a:t>PEACE OF MIND</a:t>
            </a:r>
          </a:p>
        </p:txBody>
      </p:sp>
      <p:sp>
        <p:nvSpPr>
          <p:cNvPr id="17" name="Rectangle 16">
            <a:extLst>
              <a:ext uri="{FF2B5EF4-FFF2-40B4-BE49-F238E27FC236}">
                <a16:creationId xmlns:a16="http://schemas.microsoft.com/office/drawing/2014/main" id="{ED1E0462-043B-ED79-B389-D65E45D5EE57}"/>
              </a:ext>
            </a:extLst>
          </p:cNvPr>
          <p:cNvSpPr/>
          <p:nvPr/>
        </p:nvSpPr>
        <p:spPr>
          <a:xfrm>
            <a:off x="7347710" y="1714081"/>
            <a:ext cx="2648929" cy="789254"/>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94A8B97-9DAA-4B41-8E77-E0B63C66CEB7}"/>
              </a:ext>
            </a:extLst>
          </p:cNvPr>
          <p:cNvSpPr txBox="1"/>
          <p:nvPr/>
        </p:nvSpPr>
        <p:spPr>
          <a:xfrm>
            <a:off x="7518659" y="1993091"/>
            <a:ext cx="2307043" cy="260521"/>
          </a:xfrm>
          <a:prstGeom prst="rect">
            <a:avLst/>
          </a:prstGeom>
          <a:noFill/>
        </p:spPr>
        <p:txBody>
          <a:bodyPr wrap="none" tIns="0" rtlCol="0" anchor="ctr" anchorCtr="0">
            <a:spAutoFit/>
          </a:bodyPr>
          <a:lstStyle/>
          <a:p>
            <a:pPr algn="ctr">
              <a:lnSpc>
                <a:spcPts val="1800"/>
              </a:lnSpc>
            </a:pPr>
            <a:r>
              <a:rPr lang="en-US" sz="1300" b="1" dirty="0">
                <a:solidFill>
                  <a:schemeClr val="accent3">
                    <a:lumMod val="75000"/>
                  </a:schemeClr>
                </a:solidFill>
                <a:latin typeface="Montserrat" panose="00000500000000000000" pitchFamily="50" charset="0"/>
              </a:rPr>
              <a:t>GOOD LIFE AND FAMILY</a:t>
            </a:r>
          </a:p>
        </p:txBody>
      </p:sp>
    </p:spTree>
    <p:extLst>
      <p:ext uri="{BB962C8B-B14F-4D97-AF65-F5344CB8AC3E}">
        <p14:creationId xmlns:p14="http://schemas.microsoft.com/office/powerpoint/2010/main" val="29704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anim calcmode="lin" valueType="num">
                                      <p:cBhvr>
                                        <p:cTn id="8" dur="1500" fill="hold"/>
                                        <p:tgtEl>
                                          <p:spTgt spid="14"/>
                                        </p:tgtEl>
                                        <p:attrNameLst>
                                          <p:attrName>ppt_x</p:attrName>
                                        </p:attrNameLst>
                                      </p:cBhvr>
                                      <p:tavLst>
                                        <p:tav tm="0">
                                          <p:val>
                                            <p:strVal val="#ppt_x"/>
                                          </p:val>
                                        </p:tav>
                                        <p:tav tm="100000">
                                          <p:val>
                                            <p:strVal val="#ppt_x"/>
                                          </p:val>
                                        </p:tav>
                                      </p:tavLst>
                                    </p:anim>
                                    <p:anim calcmode="lin" valueType="num">
                                      <p:cBhvr>
                                        <p:cTn id="9" dur="15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2" presetClass="entr" presetSubtype="4" fill="hold" grpId="0" nodeType="withEffect">
                                  <p:stCondLst>
                                    <p:cond delay="10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1500"/>
                                        <p:tgtEl>
                                          <p:spTgt spid="3"/>
                                        </p:tgtEl>
                                        <p:attrNameLst>
                                          <p:attrName>ppt_y</p:attrName>
                                        </p:attrNameLst>
                                      </p:cBhvr>
                                      <p:tavLst>
                                        <p:tav tm="0">
                                          <p:val>
                                            <p:strVal val="#ppt_y+#ppt_h*1.125000"/>
                                          </p:val>
                                        </p:tav>
                                        <p:tav tm="100000">
                                          <p:val>
                                            <p:strVal val="#ppt_y"/>
                                          </p:val>
                                        </p:tav>
                                      </p:tavLst>
                                    </p:anim>
                                    <p:animEffect transition="in" filter="wipe(up)">
                                      <p:cBhvr>
                                        <p:cTn id="24" dur="1500"/>
                                        <p:tgtEl>
                                          <p:spTgt spid="3"/>
                                        </p:tgtEl>
                                      </p:cBhvr>
                                    </p:animEffect>
                                  </p:childTnLst>
                                </p:cTn>
                              </p:par>
                              <p:par>
                                <p:cTn id="25" presetID="12" presetClass="entr" presetSubtype="4"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500"/>
                                        <p:tgtEl>
                                          <p:spTgt spid="17"/>
                                        </p:tgtEl>
                                        <p:attrNameLst>
                                          <p:attrName>ppt_y</p:attrName>
                                        </p:attrNameLst>
                                      </p:cBhvr>
                                      <p:tavLst>
                                        <p:tav tm="0">
                                          <p:val>
                                            <p:strVal val="#ppt_y+#ppt_h*1.125000"/>
                                          </p:val>
                                        </p:tav>
                                        <p:tav tm="100000">
                                          <p:val>
                                            <p:strVal val="#ppt_y"/>
                                          </p:val>
                                        </p:tav>
                                      </p:tavLst>
                                    </p:anim>
                                    <p:animEffect transition="in" filter="wipe(up)">
                                      <p:cBhvr>
                                        <p:cTn id="28" dur="1500"/>
                                        <p:tgtEl>
                                          <p:spTgt spid="17"/>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par>
                                <p:cTn id="32" presetID="10" presetClass="entr" presetSubtype="0" fill="hold" grpId="0" nodeType="withEffect">
                                  <p:stCondLst>
                                    <p:cond delay="25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par>
                                <p:cTn id="35" presetID="16" presetClass="entr" presetSubtype="37" fill="hold" nodeType="withEffect">
                                  <p:stCondLst>
                                    <p:cond delay="3000"/>
                                  </p:stCondLst>
                                  <p:childTnLst>
                                    <p:set>
                                      <p:cBhvr>
                                        <p:cTn id="36" dur="1" fill="hold">
                                          <p:stCondLst>
                                            <p:cond delay="0"/>
                                          </p:stCondLst>
                                        </p:cTn>
                                        <p:tgtEl>
                                          <p:spTgt spid="9"/>
                                        </p:tgtEl>
                                        <p:attrNameLst>
                                          <p:attrName>style.visibility</p:attrName>
                                        </p:attrNameLst>
                                      </p:cBhvr>
                                      <p:to>
                                        <p:strVal val="visible"/>
                                      </p:to>
                                    </p:set>
                                    <p:animEffect transition="in" filter="barn(outVertical)">
                                      <p:cBhvr>
                                        <p:cTn id="37" dur="1000"/>
                                        <p:tgtEl>
                                          <p:spTgt spid="9"/>
                                        </p:tgtEl>
                                      </p:cBhvr>
                                    </p:animEffect>
                                  </p:childTnLst>
                                </p:cTn>
                              </p:par>
                              <p:par>
                                <p:cTn id="38" presetID="23" presetClass="entr" presetSubtype="16" fill="hold" grpId="0" nodeType="withEffect">
                                  <p:stCondLst>
                                    <p:cond delay="30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ppt_w</p:attrName>
                                        </p:attrNameLst>
                                      </p:cBhvr>
                                      <p:tavLst>
                                        <p:tav tm="0">
                                          <p:val>
                                            <p:fltVal val="0"/>
                                          </p:val>
                                        </p:tav>
                                        <p:tav tm="100000">
                                          <p:val>
                                            <p:strVal val="#ppt_w"/>
                                          </p:val>
                                        </p:tav>
                                      </p:tavLst>
                                    </p:anim>
                                    <p:anim calcmode="lin" valueType="num">
                                      <p:cBhvr>
                                        <p:cTn id="41" dur="1000" fill="hold"/>
                                        <p:tgtEl>
                                          <p:spTgt spid="16"/>
                                        </p:tgtEl>
                                        <p:attrNameLst>
                                          <p:attrName>ppt_h</p:attrName>
                                        </p:attrNameLst>
                                      </p:cBhvr>
                                      <p:tavLst>
                                        <p:tav tm="0">
                                          <p:val>
                                            <p:fltVal val="0"/>
                                          </p:val>
                                        </p:tav>
                                        <p:tav tm="100000">
                                          <p:val>
                                            <p:strVal val="#ppt_h"/>
                                          </p:val>
                                        </p:tav>
                                      </p:tavLst>
                                    </p:anim>
                                  </p:childTnLst>
                                </p:cTn>
                              </p:par>
                              <p:par>
                                <p:cTn id="42" presetID="10" presetClass="entr" presetSubtype="0" fill="hold" grpId="0" nodeType="withEffect">
                                  <p:stCondLst>
                                    <p:cond delay="35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par>
                                <p:cTn id="45" presetID="10" presetClass="entr" presetSubtype="0" fill="hold" grpId="0" nodeType="withEffect">
                                  <p:stCondLst>
                                    <p:cond delay="35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childTnLst>
                                </p:cTn>
                              </p:par>
                              <p:par>
                                <p:cTn id="48" presetID="16" presetClass="entr" presetSubtype="37" fill="hold" nodeType="withEffect">
                                  <p:stCondLst>
                                    <p:cond delay="3500"/>
                                  </p:stCondLst>
                                  <p:childTnLst>
                                    <p:set>
                                      <p:cBhvr>
                                        <p:cTn id="49" dur="1" fill="hold">
                                          <p:stCondLst>
                                            <p:cond delay="0"/>
                                          </p:stCondLst>
                                        </p:cTn>
                                        <p:tgtEl>
                                          <p:spTgt spid="5"/>
                                        </p:tgtEl>
                                        <p:attrNameLst>
                                          <p:attrName>style.visibility</p:attrName>
                                        </p:attrNameLst>
                                      </p:cBhvr>
                                      <p:to>
                                        <p:strVal val="visible"/>
                                      </p:to>
                                    </p:set>
                                    <p:animEffect transition="in" filter="barn(outVertical)">
                                      <p:cBhvr>
                                        <p:cTn id="50" dur="1000"/>
                                        <p:tgtEl>
                                          <p:spTgt spid="5"/>
                                        </p:tgtEl>
                                      </p:cBhvr>
                                    </p:animEffect>
                                  </p:childTnLst>
                                </p:cTn>
                              </p:par>
                              <p:par>
                                <p:cTn id="51" presetID="23" presetClass="entr" presetSubtype="16" fill="hold" grpId="0" nodeType="withEffect">
                                  <p:stCondLst>
                                    <p:cond delay="350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0" fill="hold"/>
                                        <p:tgtEl>
                                          <p:spTgt spid="18"/>
                                        </p:tgtEl>
                                        <p:attrNameLst>
                                          <p:attrName>ppt_w</p:attrName>
                                        </p:attrNameLst>
                                      </p:cBhvr>
                                      <p:tavLst>
                                        <p:tav tm="0">
                                          <p:val>
                                            <p:fltVal val="0"/>
                                          </p:val>
                                        </p:tav>
                                        <p:tav tm="100000">
                                          <p:val>
                                            <p:strVal val="#ppt_w"/>
                                          </p:val>
                                        </p:tav>
                                      </p:tavLst>
                                    </p:anim>
                                    <p:anim calcmode="lin" valueType="num">
                                      <p:cBhvr>
                                        <p:cTn id="54" dur="1000" fill="hold"/>
                                        <p:tgtEl>
                                          <p:spTgt spid="18"/>
                                        </p:tgtEl>
                                        <p:attrNameLst>
                                          <p:attrName>ppt_h</p:attrName>
                                        </p:attrNameLst>
                                      </p:cBhvr>
                                      <p:tavLst>
                                        <p:tav tm="0">
                                          <p:val>
                                            <p:fltVal val="0"/>
                                          </p:val>
                                        </p:tav>
                                        <p:tav tm="100000">
                                          <p:val>
                                            <p:strVal val="#ppt_h"/>
                                          </p:val>
                                        </p:tav>
                                      </p:tavLst>
                                    </p:anim>
                                  </p:childTnLst>
                                </p:cTn>
                              </p:par>
                              <p:par>
                                <p:cTn id="55" presetID="10" presetClass="entr" presetSubtype="0" fill="hold" grpId="0" nodeType="withEffect">
                                  <p:stCondLst>
                                    <p:cond delay="40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childTnLst>
                                </p:cTn>
                              </p:par>
                              <p:par>
                                <p:cTn id="58" presetID="10" presetClass="entr" presetSubtype="0" fill="hold" grpId="0" nodeType="withEffect">
                                  <p:stCondLst>
                                    <p:cond delay="40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childTnLst>
                                </p:cTn>
                              </p:par>
                              <p:par>
                                <p:cTn id="61" presetID="16" presetClass="entr" presetSubtype="37" fill="hold" nodeType="withEffect">
                                  <p:stCondLst>
                                    <p:cond delay="4000"/>
                                  </p:stCondLst>
                                  <p:childTnLst>
                                    <p:set>
                                      <p:cBhvr>
                                        <p:cTn id="62" dur="1" fill="hold">
                                          <p:stCondLst>
                                            <p:cond delay="0"/>
                                          </p:stCondLst>
                                        </p:cTn>
                                        <p:tgtEl>
                                          <p:spTgt spid="6"/>
                                        </p:tgtEl>
                                        <p:attrNameLst>
                                          <p:attrName>style.visibility</p:attrName>
                                        </p:attrNameLst>
                                      </p:cBhvr>
                                      <p:to>
                                        <p:strVal val="visible"/>
                                      </p:to>
                                    </p:set>
                                    <p:animEffect transition="in" filter="barn(outVertical)">
                                      <p:cBhvr>
                                        <p:cTn id="63" dur="1000"/>
                                        <p:tgtEl>
                                          <p:spTgt spid="6"/>
                                        </p:tgtEl>
                                      </p:cBhvr>
                                    </p:animEffect>
                                  </p:childTnLst>
                                </p:cTn>
                              </p:par>
                              <p:par>
                                <p:cTn id="64" presetID="23" presetClass="entr" presetSubtype="16" fill="hold" grpId="0" nodeType="withEffect">
                                  <p:stCondLst>
                                    <p:cond delay="4000"/>
                                  </p:stCondLst>
                                  <p:childTnLst>
                                    <p:set>
                                      <p:cBhvr>
                                        <p:cTn id="65" dur="1" fill="hold">
                                          <p:stCondLst>
                                            <p:cond delay="0"/>
                                          </p:stCondLst>
                                        </p:cTn>
                                        <p:tgtEl>
                                          <p:spTgt spid="19"/>
                                        </p:tgtEl>
                                        <p:attrNameLst>
                                          <p:attrName>style.visibility</p:attrName>
                                        </p:attrNameLst>
                                      </p:cBhvr>
                                      <p:to>
                                        <p:strVal val="visible"/>
                                      </p:to>
                                    </p:set>
                                    <p:anim calcmode="lin" valueType="num">
                                      <p:cBhvr>
                                        <p:cTn id="66" dur="1000" fill="hold"/>
                                        <p:tgtEl>
                                          <p:spTgt spid="19"/>
                                        </p:tgtEl>
                                        <p:attrNameLst>
                                          <p:attrName>ppt_w</p:attrName>
                                        </p:attrNameLst>
                                      </p:cBhvr>
                                      <p:tavLst>
                                        <p:tav tm="0">
                                          <p:val>
                                            <p:fltVal val="0"/>
                                          </p:val>
                                        </p:tav>
                                        <p:tav tm="100000">
                                          <p:val>
                                            <p:strVal val="#ppt_w"/>
                                          </p:val>
                                        </p:tav>
                                      </p:tavLst>
                                    </p:anim>
                                    <p:anim calcmode="lin" valueType="num">
                                      <p:cBhvr>
                                        <p:cTn id="67" dur="1000" fill="hold"/>
                                        <p:tgtEl>
                                          <p:spTgt spid="19"/>
                                        </p:tgtEl>
                                        <p:attrNameLst>
                                          <p:attrName>ppt_h</p:attrName>
                                        </p:attrNameLst>
                                      </p:cBhvr>
                                      <p:tavLst>
                                        <p:tav tm="0">
                                          <p:val>
                                            <p:fltVal val="0"/>
                                          </p:val>
                                        </p:tav>
                                        <p:tav tm="100000">
                                          <p:val>
                                            <p:strVal val="#ppt_h"/>
                                          </p:val>
                                        </p:tav>
                                      </p:tavLst>
                                    </p:anim>
                                  </p:childTnLst>
                                </p:cTn>
                              </p:par>
                              <p:par>
                                <p:cTn id="68" presetID="10" presetClass="entr" presetSubtype="0" fill="hold" grpId="0" nodeType="withEffect">
                                  <p:stCondLst>
                                    <p:cond delay="4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par>
                                <p:cTn id="71" presetID="10" presetClass="entr" presetSubtype="0" fill="hold" grpId="0" nodeType="withEffect">
                                  <p:stCondLst>
                                    <p:cond delay="45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1000"/>
                                        <p:tgtEl>
                                          <p:spTgt spid="30"/>
                                        </p:tgtEl>
                                      </p:cBhvr>
                                    </p:animEffect>
                                  </p:childTnLst>
                                </p:cTn>
                              </p:par>
                              <p:par>
                                <p:cTn id="74" presetID="16" presetClass="entr" presetSubtype="37" fill="hold" nodeType="withEffect">
                                  <p:stCondLst>
                                    <p:cond delay="4500"/>
                                  </p:stCondLst>
                                  <p:childTnLst>
                                    <p:set>
                                      <p:cBhvr>
                                        <p:cTn id="75" dur="1" fill="hold">
                                          <p:stCondLst>
                                            <p:cond delay="0"/>
                                          </p:stCondLst>
                                        </p:cTn>
                                        <p:tgtEl>
                                          <p:spTgt spid="7"/>
                                        </p:tgtEl>
                                        <p:attrNameLst>
                                          <p:attrName>style.visibility</p:attrName>
                                        </p:attrNameLst>
                                      </p:cBhvr>
                                      <p:to>
                                        <p:strVal val="visible"/>
                                      </p:to>
                                    </p:set>
                                    <p:animEffect transition="in" filter="barn(outVertical)">
                                      <p:cBhvr>
                                        <p:cTn id="76" dur="1000"/>
                                        <p:tgtEl>
                                          <p:spTgt spid="7"/>
                                        </p:tgtEl>
                                      </p:cBhvr>
                                    </p:animEffect>
                                  </p:childTnLst>
                                </p:cTn>
                              </p:par>
                              <p:par>
                                <p:cTn id="77" presetID="23" presetClass="entr" presetSubtype="16" fill="hold" grpId="0" nodeType="withEffect">
                                  <p:stCondLst>
                                    <p:cond delay="4500"/>
                                  </p:stCondLst>
                                  <p:childTnLst>
                                    <p:set>
                                      <p:cBhvr>
                                        <p:cTn id="78" dur="1" fill="hold">
                                          <p:stCondLst>
                                            <p:cond delay="0"/>
                                          </p:stCondLst>
                                        </p:cTn>
                                        <p:tgtEl>
                                          <p:spTgt spid="20"/>
                                        </p:tgtEl>
                                        <p:attrNameLst>
                                          <p:attrName>style.visibility</p:attrName>
                                        </p:attrNameLst>
                                      </p:cBhvr>
                                      <p:to>
                                        <p:strVal val="visible"/>
                                      </p:to>
                                    </p:set>
                                    <p:anim calcmode="lin" valueType="num">
                                      <p:cBhvr>
                                        <p:cTn id="79" dur="1000" fill="hold"/>
                                        <p:tgtEl>
                                          <p:spTgt spid="20"/>
                                        </p:tgtEl>
                                        <p:attrNameLst>
                                          <p:attrName>ppt_w</p:attrName>
                                        </p:attrNameLst>
                                      </p:cBhvr>
                                      <p:tavLst>
                                        <p:tav tm="0">
                                          <p:val>
                                            <p:fltVal val="0"/>
                                          </p:val>
                                        </p:tav>
                                        <p:tav tm="100000">
                                          <p:val>
                                            <p:strVal val="#ppt_w"/>
                                          </p:val>
                                        </p:tav>
                                      </p:tavLst>
                                    </p:anim>
                                    <p:anim calcmode="lin" valueType="num">
                                      <p:cBhvr>
                                        <p:cTn id="80" dur="1000" fill="hold"/>
                                        <p:tgtEl>
                                          <p:spTgt spid="20"/>
                                        </p:tgtEl>
                                        <p:attrNameLst>
                                          <p:attrName>ppt_h</p:attrName>
                                        </p:attrNameLst>
                                      </p:cBhvr>
                                      <p:tavLst>
                                        <p:tav tm="0">
                                          <p:val>
                                            <p:fltVal val="0"/>
                                          </p:val>
                                        </p:tav>
                                        <p:tav tm="100000">
                                          <p:val>
                                            <p:strVal val="#ppt_h"/>
                                          </p:val>
                                        </p:tav>
                                      </p:tavLst>
                                    </p:anim>
                                  </p:childTnLst>
                                </p:cTn>
                              </p:par>
                              <p:par>
                                <p:cTn id="81" presetID="10" presetClass="entr" presetSubtype="0" fill="hold" grpId="0" nodeType="withEffect">
                                  <p:stCondLst>
                                    <p:cond delay="500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childTnLst>
                                </p:cTn>
                              </p:par>
                              <p:par>
                                <p:cTn id="84" presetID="10" presetClass="entr" presetSubtype="0" fill="hold" grpId="0" nodeType="withEffect">
                                  <p:stCondLst>
                                    <p:cond delay="500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p:bldP spid="18" grpId="0"/>
      <p:bldP spid="19" grpId="0"/>
      <p:bldP spid="20" grpId="0"/>
      <p:bldP spid="23" grpId="0"/>
      <p:bldP spid="24" grpId="0"/>
      <p:bldP spid="27" grpId="0"/>
      <p:bldP spid="28" grpId="0"/>
      <p:bldP spid="30" grpId="0"/>
      <p:bldP spid="31" grpId="0"/>
      <p:bldP spid="33" grpId="0"/>
      <p:bldP spid="34" grpId="0"/>
      <p:bldP spid="3" grpId="0" animBg="1"/>
      <p:bldP spid="22"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DDA76F-2390-AB43-9FB9-CC1BC7A8A707}"/>
              </a:ext>
            </a:extLst>
          </p:cNvPr>
          <p:cNvSpPr/>
          <p:nvPr/>
        </p:nvSpPr>
        <p:spPr>
          <a:xfrm>
            <a:off x="6256074" y="1682750"/>
            <a:ext cx="5935926" cy="4299227"/>
          </a:xfrm>
          <a:prstGeom prst="rect">
            <a:avLst/>
          </a:prstGeom>
          <a:gradFill>
            <a:gsLst>
              <a:gs pos="51000">
                <a:schemeClr val="accent2">
                  <a:alpha val="20000"/>
                </a:schemeClr>
              </a:gs>
              <a:gs pos="99000">
                <a:schemeClr val="accent3">
                  <a:alpha val="11871"/>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449ECDF-5E4B-4143-9A89-00A80A648AFD}"/>
              </a:ext>
            </a:extLst>
          </p:cNvPr>
          <p:cNvSpPr/>
          <p:nvPr/>
        </p:nvSpPr>
        <p:spPr>
          <a:xfrm>
            <a:off x="0" y="1685925"/>
            <a:ext cx="6086550" cy="4299227"/>
          </a:xfrm>
          <a:prstGeom prst="rect">
            <a:avLst/>
          </a:prstGeom>
          <a:solidFill>
            <a:srgbClr val="FBFBFB"/>
          </a:solidFill>
          <a:ln>
            <a:solidFill>
              <a:srgbClr val="231A28">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Graphic 9">
            <a:extLst>
              <a:ext uri="{FF2B5EF4-FFF2-40B4-BE49-F238E27FC236}">
                <a16:creationId xmlns:a16="http://schemas.microsoft.com/office/drawing/2014/main" id="{3118F5AC-99EF-40BD-B05C-258FCEBA5441}"/>
              </a:ext>
            </a:extLst>
          </p:cNvPr>
          <p:cNvSpPr/>
          <p:nvPr/>
        </p:nvSpPr>
        <p:spPr>
          <a:xfrm>
            <a:off x="819866" y="2408768"/>
            <a:ext cx="4446818" cy="2853541"/>
          </a:xfrm>
          <a:prstGeom prst="rect">
            <a:avLst/>
          </a:prstGeom>
          <a:solidFill>
            <a:srgbClr val="FBFBFB"/>
          </a:solidFill>
          <a:ln w="3175" cap="flat">
            <a:solidFill>
              <a:schemeClr val="bg2">
                <a:lumMod val="9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246B976F-34DE-4A25-86B0-62222F9C5B0B}"/>
              </a:ext>
            </a:extLst>
          </p:cNvPr>
          <p:cNvSpPr/>
          <p:nvPr/>
        </p:nvSpPr>
        <p:spPr>
          <a:xfrm>
            <a:off x="4253377" y="4253557"/>
            <a:ext cx="740294" cy="740560"/>
          </a:xfrm>
          <a:prstGeom prst="ellipse">
            <a:avLst/>
          </a:prstGeom>
          <a:gradFill flip="none" rotWithShape="1">
            <a:gsLst>
              <a:gs pos="54900">
                <a:schemeClr val="accent3">
                  <a:lumMod val="40000"/>
                  <a:lumOff val="60000"/>
                </a:schemeClr>
              </a:gs>
              <a:gs pos="0">
                <a:schemeClr val="accent2">
                  <a:lumMod val="20000"/>
                  <a:lumOff val="80000"/>
                </a:schemeClr>
              </a:gs>
              <a:gs pos="100000">
                <a:schemeClr val="accent4">
                  <a:lumMod val="40000"/>
                  <a:lumOff val="60000"/>
                </a:schemeClr>
              </a:gs>
            </a:gsLst>
            <a:lin ang="3000000" scaled="0"/>
            <a:tileRect/>
          </a:gra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0256774-6F17-4BE6-8E04-D672F3F7E810}"/>
              </a:ext>
            </a:extLst>
          </p:cNvPr>
          <p:cNvSpPr txBox="1"/>
          <p:nvPr/>
        </p:nvSpPr>
        <p:spPr>
          <a:xfrm rot="16200000">
            <a:off x="66859" y="3697040"/>
            <a:ext cx="108555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Satisfaction</a:t>
            </a:r>
          </a:p>
        </p:txBody>
      </p:sp>
      <p:sp>
        <p:nvSpPr>
          <p:cNvPr id="14" name="TextBox 13">
            <a:extLst>
              <a:ext uri="{FF2B5EF4-FFF2-40B4-BE49-F238E27FC236}">
                <a16:creationId xmlns:a16="http://schemas.microsoft.com/office/drawing/2014/main" id="{C39CC80E-848C-4D87-93FD-899346A5636A}"/>
              </a:ext>
            </a:extLst>
          </p:cNvPr>
          <p:cNvSpPr txBox="1"/>
          <p:nvPr/>
        </p:nvSpPr>
        <p:spPr>
          <a:xfrm>
            <a:off x="2493725" y="5346731"/>
            <a:ext cx="109356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Importance</a:t>
            </a:r>
          </a:p>
        </p:txBody>
      </p:sp>
      <p:sp>
        <p:nvSpPr>
          <p:cNvPr id="16" name="TextBox 15">
            <a:extLst>
              <a:ext uri="{FF2B5EF4-FFF2-40B4-BE49-F238E27FC236}">
                <a16:creationId xmlns:a16="http://schemas.microsoft.com/office/drawing/2014/main" id="{4E1BB7ED-8E8A-4891-875B-D5F533C4B2ED}"/>
              </a:ext>
            </a:extLst>
          </p:cNvPr>
          <p:cNvSpPr txBox="1"/>
          <p:nvPr/>
        </p:nvSpPr>
        <p:spPr>
          <a:xfrm>
            <a:off x="478544" y="5301011"/>
            <a:ext cx="28725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0</a:t>
            </a:r>
          </a:p>
        </p:txBody>
      </p:sp>
      <p:sp>
        <p:nvSpPr>
          <p:cNvPr id="17" name="TextBox 16">
            <a:extLst>
              <a:ext uri="{FF2B5EF4-FFF2-40B4-BE49-F238E27FC236}">
                <a16:creationId xmlns:a16="http://schemas.microsoft.com/office/drawing/2014/main" id="{93E9A493-780F-467A-8CCF-4B748F2D1919}"/>
              </a:ext>
            </a:extLst>
          </p:cNvPr>
          <p:cNvSpPr txBox="1"/>
          <p:nvPr/>
        </p:nvSpPr>
        <p:spPr>
          <a:xfrm>
            <a:off x="5089472" y="5346731"/>
            <a:ext cx="34336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10</a:t>
            </a:r>
          </a:p>
        </p:txBody>
      </p:sp>
      <p:sp>
        <p:nvSpPr>
          <p:cNvPr id="18" name="TextBox 17">
            <a:extLst>
              <a:ext uri="{FF2B5EF4-FFF2-40B4-BE49-F238E27FC236}">
                <a16:creationId xmlns:a16="http://schemas.microsoft.com/office/drawing/2014/main" id="{4DCA2B9A-2F0E-40B2-8AE5-C8F1488EB87E}"/>
              </a:ext>
            </a:extLst>
          </p:cNvPr>
          <p:cNvSpPr txBox="1"/>
          <p:nvPr/>
        </p:nvSpPr>
        <p:spPr>
          <a:xfrm>
            <a:off x="404771" y="2270268"/>
            <a:ext cx="34336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10</a:t>
            </a:r>
          </a:p>
        </p:txBody>
      </p:sp>
      <p:sp>
        <p:nvSpPr>
          <p:cNvPr id="26" name="Freeform: Shape 25">
            <a:extLst>
              <a:ext uri="{FF2B5EF4-FFF2-40B4-BE49-F238E27FC236}">
                <a16:creationId xmlns:a16="http://schemas.microsoft.com/office/drawing/2014/main" id="{1B7BED72-DC25-40DC-87A1-B26787B830A9}"/>
              </a:ext>
            </a:extLst>
          </p:cNvPr>
          <p:cNvSpPr/>
          <p:nvPr/>
        </p:nvSpPr>
        <p:spPr>
          <a:xfrm>
            <a:off x="819866" y="2408767"/>
            <a:ext cx="4446818" cy="2857383"/>
          </a:xfrm>
          <a:custGeom>
            <a:avLst/>
            <a:gdLst>
              <a:gd name="connsiteX0" fmla="*/ 4441288 w 4441288"/>
              <a:gd name="connsiteY0" fmla="*/ 0 h 2862810"/>
              <a:gd name="connsiteX1" fmla="*/ 2228939 w 4441288"/>
              <a:gd name="connsiteY1" fmla="*/ 2862810 h 2862810"/>
              <a:gd name="connsiteX2" fmla="*/ 0 w 4441288"/>
              <a:gd name="connsiteY2" fmla="*/ 2862810 h 2862810"/>
            </a:gdLst>
            <a:ahLst/>
            <a:cxnLst>
              <a:cxn ang="0">
                <a:pos x="connsiteX0" y="connsiteY0"/>
              </a:cxn>
              <a:cxn ang="0">
                <a:pos x="connsiteX1" y="connsiteY1"/>
              </a:cxn>
              <a:cxn ang="0">
                <a:pos x="connsiteX2" y="connsiteY2"/>
              </a:cxn>
            </a:cxnLst>
            <a:rect l="l" t="t" r="r" b="b"/>
            <a:pathLst>
              <a:path w="4441288" h="2862810">
                <a:moveTo>
                  <a:pt x="4441288" y="0"/>
                </a:moveTo>
                <a:lnTo>
                  <a:pt x="2228939" y="2862810"/>
                </a:lnTo>
                <a:lnTo>
                  <a:pt x="0" y="2862810"/>
                </a:lnTo>
                <a:close/>
              </a:path>
            </a:pathLst>
          </a:custGeom>
          <a:solidFill>
            <a:schemeClr val="bg2">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4161748D-0FB9-4570-BBD5-951BF928D3C1}"/>
              </a:ext>
            </a:extLst>
          </p:cNvPr>
          <p:cNvSpPr/>
          <p:nvPr/>
        </p:nvSpPr>
        <p:spPr>
          <a:xfrm>
            <a:off x="1245152" y="2880789"/>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3FE74C5A-0F5E-42A9-BDAC-1CC170A5A6D6}"/>
              </a:ext>
            </a:extLst>
          </p:cNvPr>
          <p:cNvSpPr/>
          <p:nvPr/>
        </p:nvSpPr>
        <p:spPr>
          <a:xfrm>
            <a:off x="2170876" y="2782139"/>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4FEE5C5E-D1CC-4905-8033-2A7A9E2300E9}"/>
              </a:ext>
            </a:extLst>
          </p:cNvPr>
          <p:cNvSpPr/>
          <p:nvPr/>
        </p:nvSpPr>
        <p:spPr>
          <a:xfrm>
            <a:off x="1457427" y="3290139"/>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17E35935-EA9B-47E9-A66A-808208247911}"/>
              </a:ext>
            </a:extLst>
          </p:cNvPr>
          <p:cNvSpPr/>
          <p:nvPr/>
        </p:nvSpPr>
        <p:spPr>
          <a:xfrm>
            <a:off x="2072226" y="3487438"/>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AC55CCDD-E0FF-42F5-9FCA-98EEE138FAAD}"/>
              </a:ext>
            </a:extLst>
          </p:cNvPr>
          <p:cNvSpPr/>
          <p:nvPr/>
        </p:nvSpPr>
        <p:spPr>
          <a:xfrm>
            <a:off x="1681021" y="3857515"/>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5C05C3E5-C41C-4568-A8C6-DA3CA0BCFD99}"/>
              </a:ext>
            </a:extLst>
          </p:cNvPr>
          <p:cNvSpPr/>
          <p:nvPr/>
        </p:nvSpPr>
        <p:spPr>
          <a:xfrm>
            <a:off x="2885969" y="3758865"/>
            <a:ext cx="144297" cy="144297"/>
          </a:xfrm>
          <a:prstGeom prst="ellipse">
            <a:avLst/>
          </a:prstGeom>
          <a:gradFill>
            <a:gsLst>
              <a:gs pos="0">
                <a:schemeClr val="tx2"/>
              </a:gs>
              <a:gs pos="100000">
                <a:schemeClr val="tx2">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C6877ED4-3897-4423-95C1-DB617C59C09C}"/>
              </a:ext>
            </a:extLst>
          </p:cNvPr>
          <p:cNvSpPr/>
          <p:nvPr/>
        </p:nvSpPr>
        <p:spPr>
          <a:xfrm>
            <a:off x="3541200" y="3547368"/>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4D2D15DD-E004-41A9-BE84-FA2D8B8707D5}"/>
              </a:ext>
            </a:extLst>
          </p:cNvPr>
          <p:cNvSpPr/>
          <p:nvPr/>
        </p:nvSpPr>
        <p:spPr>
          <a:xfrm>
            <a:off x="4078229" y="3138019"/>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F65201A4-5A68-4F47-94E8-7CF7AC675C15}"/>
              </a:ext>
            </a:extLst>
          </p:cNvPr>
          <p:cNvSpPr/>
          <p:nvPr/>
        </p:nvSpPr>
        <p:spPr>
          <a:xfrm>
            <a:off x="4647812" y="3025086"/>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C521513-98DE-41F1-AD9A-257B655ED328}"/>
              </a:ext>
            </a:extLst>
          </p:cNvPr>
          <p:cNvSpPr/>
          <p:nvPr/>
        </p:nvSpPr>
        <p:spPr>
          <a:xfrm>
            <a:off x="3343901" y="4363433"/>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B42C3719-493D-425A-8178-FF745B8E9A1A}"/>
              </a:ext>
            </a:extLst>
          </p:cNvPr>
          <p:cNvSpPr/>
          <p:nvPr/>
        </p:nvSpPr>
        <p:spPr>
          <a:xfrm>
            <a:off x="2591129" y="4664757"/>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B7A7191-8701-4D1A-AFA1-DF1DB0249FF5}"/>
              </a:ext>
            </a:extLst>
          </p:cNvPr>
          <p:cNvSpPr/>
          <p:nvPr/>
        </p:nvSpPr>
        <p:spPr>
          <a:xfrm>
            <a:off x="2109048" y="4635160"/>
            <a:ext cx="144297" cy="144297"/>
          </a:xfrm>
          <a:prstGeom prst="ellipse">
            <a:avLst/>
          </a:prstGeom>
          <a:gradFill flip="none" rotWithShape="1">
            <a:gsLst>
              <a:gs pos="0">
                <a:schemeClr val="accent3">
                  <a:lumMod val="75000"/>
                </a:schemeClr>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829B02F-06BD-486E-88C0-742979EC60B3}"/>
              </a:ext>
            </a:extLst>
          </p:cNvPr>
          <p:cNvSpPr/>
          <p:nvPr/>
        </p:nvSpPr>
        <p:spPr>
          <a:xfrm>
            <a:off x="4078229" y="4128015"/>
            <a:ext cx="144297" cy="144297"/>
          </a:xfrm>
          <a:prstGeom prst="ellipse">
            <a:avLst/>
          </a:prstGeom>
          <a:gradFill>
            <a:gsLst>
              <a:gs pos="0">
                <a:schemeClr val="accent2">
                  <a:lumMod val="75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E20B5C9C-45FD-4F73-A9D7-ECE5366BF074}"/>
              </a:ext>
            </a:extLst>
          </p:cNvPr>
          <p:cNvSpPr/>
          <p:nvPr/>
        </p:nvSpPr>
        <p:spPr>
          <a:xfrm>
            <a:off x="4352021" y="4592608"/>
            <a:ext cx="144297" cy="144297"/>
          </a:xfrm>
          <a:prstGeom prst="ellipse">
            <a:avLst/>
          </a:prstGeom>
          <a:gradFill>
            <a:gsLst>
              <a:gs pos="0">
                <a:schemeClr val="accent2">
                  <a:lumMod val="75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B6AFA478-FB03-41D7-91D7-FC46333B1D3D}"/>
              </a:ext>
            </a:extLst>
          </p:cNvPr>
          <p:cNvSpPr/>
          <p:nvPr/>
        </p:nvSpPr>
        <p:spPr>
          <a:xfrm>
            <a:off x="4739260" y="4507730"/>
            <a:ext cx="144297" cy="144297"/>
          </a:xfrm>
          <a:prstGeom prst="ellipse">
            <a:avLst/>
          </a:prstGeom>
          <a:gradFill>
            <a:gsLst>
              <a:gs pos="0">
                <a:schemeClr val="accent2">
                  <a:lumMod val="75000"/>
                </a:schemeClr>
              </a:gs>
              <a:gs pos="10000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D597AAC0-DC38-4FC8-92F6-3189DED38D25}"/>
              </a:ext>
            </a:extLst>
          </p:cNvPr>
          <p:cNvSpPr txBox="1"/>
          <p:nvPr/>
        </p:nvSpPr>
        <p:spPr>
          <a:xfrm>
            <a:off x="1639454" y="4920527"/>
            <a:ext cx="1098378"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D5FC">
                    <a:lumMod val="75000"/>
                  </a:srgbClr>
                </a:solidFill>
                <a:effectLst/>
                <a:uLnTx/>
                <a:uFillTx/>
                <a:latin typeface="Montserrat" panose="00000500000000000000" pitchFamily="50" charset="0"/>
                <a:ea typeface="+mn-ea"/>
                <a:cs typeface="+mn-cs"/>
              </a:rPr>
              <a:t>Served Right</a:t>
            </a:r>
          </a:p>
        </p:txBody>
      </p:sp>
      <p:sp>
        <p:nvSpPr>
          <p:cNvPr id="43" name="TextBox 42">
            <a:extLst>
              <a:ext uri="{FF2B5EF4-FFF2-40B4-BE49-F238E27FC236}">
                <a16:creationId xmlns:a16="http://schemas.microsoft.com/office/drawing/2014/main" id="{F3234681-DC2E-4E69-A373-94E55190AB2B}"/>
              </a:ext>
            </a:extLst>
          </p:cNvPr>
          <p:cNvSpPr txBox="1"/>
          <p:nvPr/>
        </p:nvSpPr>
        <p:spPr>
          <a:xfrm>
            <a:off x="3440384" y="4920527"/>
            <a:ext cx="1098378"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Underserved</a:t>
            </a:r>
          </a:p>
        </p:txBody>
      </p:sp>
      <p:sp>
        <p:nvSpPr>
          <p:cNvPr id="44" name="TextBox 43">
            <a:extLst>
              <a:ext uri="{FF2B5EF4-FFF2-40B4-BE49-F238E27FC236}">
                <a16:creationId xmlns:a16="http://schemas.microsoft.com/office/drawing/2014/main" id="{04FEB2A7-3351-4416-9E00-A7D9213EB5A6}"/>
              </a:ext>
            </a:extLst>
          </p:cNvPr>
          <p:cNvSpPr txBox="1"/>
          <p:nvPr/>
        </p:nvSpPr>
        <p:spPr>
          <a:xfrm>
            <a:off x="959810" y="4256866"/>
            <a:ext cx="98937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Overserved</a:t>
            </a:r>
          </a:p>
        </p:txBody>
      </p:sp>
      <p:grpSp>
        <p:nvGrpSpPr>
          <p:cNvPr id="161" name="Group 160">
            <a:extLst>
              <a:ext uri="{FF2B5EF4-FFF2-40B4-BE49-F238E27FC236}">
                <a16:creationId xmlns:a16="http://schemas.microsoft.com/office/drawing/2014/main" id="{9C7A6D26-9206-C824-8B62-92E8F22C9839}"/>
              </a:ext>
            </a:extLst>
          </p:cNvPr>
          <p:cNvGrpSpPr/>
          <p:nvPr/>
        </p:nvGrpSpPr>
        <p:grpSpPr>
          <a:xfrm>
            <a:off x="4993672" y="3890483"/>
            <a:ext cx="738749" cy="733354"/>
            <a:chOff x="4993672" y="3890483"/>
            <a:chExt cx="738749" cy="733354"/>
          </a:xfrm>
        </p:grpSpPr>
        <p:sp>
          <p:nvSpPr>
            <p:cNvPr id="46" name="TextBox 45">
              <a:extLst>
                <a:ext uri="{FF2B5EF4-FFF2-40B4-BE49-F238E27FC236}">
                  <a16:creationId xmlns:a16="http://schemas.microsoft.com/office/drawing/2014/main" id="{FD975718-3F7B-4780-8804-30D95B34E1EA}"/>
                </a:ext>
              </a:extLst>
            </p:cNvPr>
            <p:cNvSpPr txBox="1"/>
            <p:nvPr/>
          </p:nvSpPr>
          <p:spPr>
            <a:xfrm>
              <a:off x="5034794" y="3890483"/>
              <a:ext cx="697627" cy="280077"/>
            </a:xfrm>
            <a:prstGeom prst="rect">
              <a:avLst/>
            </a:prstGeom>
            <a:solidFill>
              <a:srgbClr val="FBFBFB"/>
            </a:solidFill>
          </p:spPr>
          <p:txBody>
            <a:bodyPr wrap="none" bIns="6400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FOCUS</a:t>
              </a:r>
            </a:p>
          </p:txBody>
        </p:sp>
        <p:cxnSp>
          <p:nvCxnSpPr>
            <p:cNvPr id="47" name="Connector: Curved 46">
              <a:extLst>
                <a:ext uri="{FF2B5EF4-FFF2-40B4-BE49-F238E27FC236}">
                  <a16:creationId xmlns:a16="http://schemas.microsoft.com/office/drawing/2014/main" id="{413E1B56-09AD-4957-B54D-5EC77BC4DA95}"/>
                </a:ext>
              </a:extLst>
            </p:cNvPr>
            <p:cNvCxnSpPr>
              <a:cxnSpLocks/>
              <a:stCxn id="46" idx="2"/>
              <a:endCxn id="45" idx="6"/>
            </p:cNvCxnSpPr>
            <p:nvPr/>
          </p:nvCxnSpPr>
          <p:spPr>
            <a:xfrm rot="5400000">
              <a:off x="4962002" y="4202230"/>
              <a:ext cx="453277" cy="389937"/>
            </a:xfrm>
            <a:prstGeom prst="curvedConnector2">
              <a:avLst/>
            </a:prstGeom>
            <a:gradFill flip="none" rotWithShape="1">
              <a:gsLst>
                <a:gs pos="54900">
                  <a:schemeClr val="accent2">
                    <a:lumMod val="40000"/>
                    <a:lumOff val="60000"/>
                    <a:alpha val="50000"/>
                  </a:schemeClr>
                </a:gs>
                <a:gs pos="0">
                  <a:schemeClr val="accent1">
                    <a:lumMod val="20000"/>
                    <a:lumOff val="80000"/>
                    <a:alpha val="50000"/>
                  </a:schemeClr>
                </a:gs>
                <a:gs pos="100000">
                  <a:schemeClr val="accent3">
                    <a:lumMod val="40000"/>
                    <a:lumOff val="60000"/>
                    <a:alpha val="50000"/>
                  </a:schemeClr>
                </a:gs>
              </a:gsLst>
              <a:lin ang="3000000" scaled="0"/>
              <a:tileRect/>
            </a:gradFill>
            <a:ln w="6350">
              <a:solidFill>
                <a:schemeClr val="accent2"/>
              </a:solidFill>
              <a:tailEnd type="arrow" w="sm" len="sm"/>
            </a:ln>
          </p:spPr>
          <p:style>
            <a:lnRef idx="2">
              <a:schemeClr val="accent1">
                <a:shade val="50000"/>
              </a:schemeClr>
            </a:lnRef>
            <a:fillRef idx="1">
              <a:schemeClr val="accent1"/>
            </a:fillRef>
            <a:effectRef idx="0">
              <a:schemeClr val="accent1"/>
            </a:effectRef>
            <a:fontRef idx="minor">
              <a:schemeClr val="lt1"/>
            </a:fontRef>
          </p:style>
        </p:cxnSp>
      </p:grpSp>
      <p:sp>
        <p:nvSpPr>
          <p:cNvPr id="49" name="TextBox 48">
            <a:extLst>
              <a:ext uri="{FF2B5EF4-FFF2-40B4-BE49-F238E27FC236}">
                <a16:creationId xmlns:a16="http://schemas.microsoft.com/office/drawing/2014/main" id="{AC400A66-9810-4910-86B4-96BB79CC02F0}"/>
              </a:ext>
            </a:extLst>
          </p:cNvPr>
          <p:cNvSpPr txBox="1"/>
          <p:nvPr/>
        </p:nvSpPr>
        <p:spPr>
          <a:xfrm>
            <a:off x="6778134" y="2140985"/>
            <a:ext cx="3683841" cy="7000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How </a:t>
            </a:r>
            <a:r>
              <a:rPr kumimoji="0" lang="en-US" sz="14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important</a:t>
            </a:r>
            <a:r>
              <a:rPr kumimoji="0" lang="en-US" sz="14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is it that you’re able to achieve th</a:t>
            </a:r>
            <a:r>
              <a:rPr lang="en-US" sz="1400" dirty="0">
                <a:solidFill>
                  <a:prstClr val="black"/>
                </a:solidFill>
                <a:latin typeface="Montserrat" panose="00000500000000000000" pitchFamily="50" charset="0"/>
              </a:rPr>
              <a:t>e </a:t>
            </a:r>
            <a:r>
              <a:rPr kumimoji="0" lang="en-US" sz="14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said outcome?</a:t>
            </a:r>
          </a:p>
        </p:txBody>
      </p:sp>
      <p:sp>
        <p:nvSpPr>
          <p:cNvPr id="98" name="TextBox 97">
            <a:extLst>
              <a:ext uri="{FF2B5EF4-FFF2-40B4-BE49-F238E27FC236}">
                <a16:creationId xmlns:a16="http://schemas.microsoft.com/office/drawing/2014/main" id="{4B56D979-64C8-401F-8F97-D7D177E029BB}"/>
              </a:ext>
            </a:extLst>
          </p:cNvPr>
          <p:cNvSpPr txBox="1"/>
          <p:nvPr/>
        </p:nvSpPr>
        <p:spPr>
          <a:xfrm>
            <a:off x="6778134" y="4290599"/>
            <a:ext cx="4305614" cy="702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solidFill>
                  <a:prstClr val="black"/>
                </a:solidFill>
                <a:latin typeface="Montserrat" panose="00000500000000000000" pitchFamily="50" charset="0"/>
              </a:rPr>
              <a:t>How </a:t>
            </a:r>
            <a:r>
              <a:rPr lang="en-US" sz="1400" b="1" dirty="0">
                <a:solidFill>
                  <a:prstClr val="black"/>
                </a:solidFill>
                <a:latin typeface="Montserrat" panose="00000500000000000000" pitchFamily="50" charset="0"/>
              </a:rPr>
              <a:t>satisfied</a:t>
            </a:r>
            <a:r>
              <a:rPr lang="en-US" sz="1400" dirty="0">
                <a:solidFill>
                  <a:prstClr val="black"/>
                </a:solidFill>
                <a:latin typeface="Montserrat" panose="00000500000000000000" pitchFamily="50" charset="0"/>
              </a:rPr>
              <a:t> are you with the current process you use to achieve the said outcome?</a:t>
            </a:r>
            <a:endParaRPr kumimoji="0" lang="en-US" sz="14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endParaRPr>
          </a:p>
        </p:txBody>
      </p:sp>
      <p:cxnSp>
        <p:nvCxnSpPr>
          <p:cNvPr id="119" name="Straight Connector 118">
            <a:extLst>
              <a:ext uri="{FF2B5EF4-FFF2-40B4-BE49-F238E27FC236}">
                <a16:creationId xmlns:a16="http://schemas.microsoft.com/office/drawing/2014/main" id="{A498A36F-46F7-4B39-95A1-769EB6EE4710}"/>
              </a:ext>
            </a:extLst>
          </p:cNvPr>
          <p:cNvCxnSpPr>
            <a:cxnSpLocks/>
          </p:cNvCxnSpPr>
          <p:nvPr/>
        </p:nvCxnSpPr>
        <p:spPr>
          <a:xfrm>
            <a:off x="6724111" y="3832365"/>
            <a:ext cx="4999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38EB93-EBC5-52C4-0A6C-763CA44D3B86}"/>
              </a:ext>
            </a:extLst>
          </p:cNvPr>
          <p:cNvSpPr txBox="1"/>
          <p:nvPr/>
        </p:nvSpPr>
        <p:spPr>
          <a:xfrm>
            <a:off x="670147" y="731207"/>
            <a:ext cx="4511171"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Unmet Customer Needs</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grpSp>
        <p:nvGrpSpPr>
          <p:cNvPr id="71" name="Group 70">
            <a:extLst>
              <a:ext uri="{FF2B5EF4-FFF2-40B4-BE49-F238E27FC236}">
                <a16:creationId xmlns:a16="http://schemas.microsoft.com/office/drawing/2014/main" id="{E85DD437-D4FD-B1E6-F390-6B5C15AA3290}"/>
              </a:ext>
            </a:extLst>
          </p:cNvPr>
          <p:cNvGrpSpPr/>
          <p:nvPr/>
        </p:nvGrpSpPr>
        <p:grpSpPr>
          <a:xfrm>
            <a:off x="6870474" y="3088944"/>
            <a:ext cx="4632475" cy="140016"/>
            <a:chOff x="6871321" y="7184338"/>
            <a:chExt cx="4632475" cy="140016"/>
          </a:xfrm>
        </p:grpSpPr>
        <p:sp>
          <p:nvSpPr>
            <p:cNvPr id="7" name="Oval 6">
              <a:extLst>
                <a:ext uri="{FF2B5EF4-FFF2-40B4-BE49-F238E27FC236}">
                  <a16:creationId xmlns:a16="http://schemas.microsoft.com/office/drawing/2014/main" id="{11BEFC01-CA01-86F6-904D-6CA5D69CA34A}"/>
                </a:ext>
              </a:extLst>
            </p:cNvPr>
            <p:cNvSpPr/>
            <p:nvPr/>
          </p:nvSpPr>
          <p:spPr>
            <a:xfrm>
              <a:off x="11363780"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C27576B-FFE7-834B-DFE9-96651548B1A0}"/>
                </a:ext>
              </a:extLst>
            </p:cNvPr>
            <p:cNvCxnSpPr>
              <a:cxnSpLocks/>
              <a:stCxn id="10" idx="6"/>
              <a:endCxn id="13" idx="2"/>
            </p:cNvCxnSpPr>
            <p:nvPr/>
          </p:nvCxnSpPr>
          <p:spPr>
            <a:xfrm>
              <a:off x="7011337"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FE1244A-C7F9-6669-7373-9EB69EC088DE}"/>
                </a:ext>
              </a:extLst>
            </p:cNvPr>
            <p:cNvSpPr/>
            <p:nvPr/>
          </p:nvSpPr>
          <p:spPr>
            <a:xfrm>
              <a:off x="6871321"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932B952-DB88-A97A-7CDC-1FA5302E54BD}"/>
                </a:ext>
              </a:extLst>
            </p:cNvPr>
            <p:cNvSpPr/>
            <p:nvPr/>
          </p:nvSpPr>
          <p:spPr>
            <a:xfrm>
              <a:off x="7370483"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DBD1BC9-F6A3-9E1D-6674-B1D68CB35057}"/>
                </a:ext>
              </a:extLst>
            </p:cNvPr>
            <p:cNvSpPr/>
            <p:nvPr/>
          </p:nvSpPr>
          <p:spPr>
            <a:xfrm>
              <a:off x="7869645"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2188D654-0777-32D8-4CFF-3B45A0B06F76}"/>
                </a:ext>
              </a:extLst>
            </p:cNvPr>
            <p:cNvSpPr/>
            <p:nvPr/>
          </p:nvSpPr>
          <p:spPr>
            <a:xfrm>
              <a:off x="8368807"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7E6CF49-6C8C-C0C6-898B-36E6240FDF71}"/>
                </a:ext>
              </a:extLst>
            </p:cNvPr>
            <p:cNvSpPr/>
            <p:nvPr/>
          </p:nvSpPr>
          <p:spPr>
            <a:xfrm>
              <a:off x="9367131"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7F3FB0EB-CA72-795D-5D62-BFC4CC23168B}"/>
                </a:ext>
              </a:extLst>
            </p:cNvPr>
            <p:cNvSpPr/>
            <p:nvPr/>
          </p:nvSpPr>
          <p:spPr>
            <a:xfrm>
              <a:off x="10365455"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54E6848-EE02-E048-BC0E-45F852C62A2A}"/>
                </a:ext>
              </a:extLst>
            </p:cNvPr>
            <p:cNvSpPr/>
            <p:nvPr/>
          </p:nvSpPr>
          <p:spPr>
            <a:xfrm>
              <a:off x="8867969"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393C7BF-A6C3-46EC-BD39-AED1FB95FEB0}"/>
                </a:ext>
              </a:extLst>
            </p:cNvPr>
            <p:cNvSpPr/>
            <p:nvPr/>
          </p:nvSpPr>
          <p:spPr>
            <a:xfrm>
              <a:off x="9866293"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B26150E3-CBD8-D87A-CC1E-3B71A76BD8E1}"/>
                </a:ext>
              </a:extLst>
            </p:cNvPr>
            <p:cNvCxnSpPr>
              <a:cxnSpLocks/>
              <a:stCxn id="13" idx="6"/>
              <a:endCxn id="15" idx="2"/>
            </p:cNvCxnSpPr>
            <p:nvPr/>
          </p:nvCxnSpPr>
          <p:spPr>
            <a:xfrm>
              <a:off x="7510499"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84605B-1FB6-07C3-F806-827689C41C07}"/>
                </a:ext>
              </a:extLst>
            </p:cNvPr>
            <p:cNvCxnSpPr>
              <a:cxnSpLocks/>
              <a:stCxn id="15" idx="6"/>
              <a:endCxn id="19" idx="2"/>
            </p:cNvCxnSpPr>
            <p:nvPr/>
          </p:nvCxnSpPr>
          <p:spPr>
            <a:xfrm>
              <a:off x="8009661"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69B79A-B3CA-8D00-F138-B9ED87BB3079}"/>
                </a:ext>
              </a:extLst>
            </p:cNvPr>
            <p:cNvCxnSpPr>
              <a:cxnSpLocks/>
              <a:stCxn id="19" idx="6"/>
              <a:endCxn id="22" idx="2"/>
            </p:cNvCxnSpPr>
            <p:nvPr/>
          </p:nvCxnSpPr>
          <p:spPr>
            <a:xfrm>
              <a:off x="8508823"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C288C9E-5E98-7D7A-0DC8-BC27E429190B}"/>
                </a:ext>
              </a:extLst>
            </p:cNvPr>
            <p:cNvCxnSpPr>
              <a:cxnSpLocks/>
              <a:stCxn id="22" idx="6"/>
              <a:endCxn id="20" idx="2"/>
            </p:cNvCxnSpPr>
            <p:nvPr/>
          </p:nvCxnSpPr>
          <p:spPr>
            <a:xfrm>
              <a:off x="9007985"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0AFAE80-D6E9-507D-0B4D-600F2AD5698C}"/>
                </a:ext>
              </a:extLst>
            </p:cNvPr>
            <p:cNvCxnSpPr>
              <a:cxnSpLocks/>
              <a:stCxn id="20" idx="6"/>
              <a:endCxn id="23" idx="2"/>
            </p:cNvCxnSpPr>
            <p:nvPr/>
          </p:nvCxnSpPr>
          <p:spPr>
            <a:xfrm>
              <a:off x="9507147"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61582D-FDA0-D083-0FF6-551FA6110778}"/>
                </a:ext>
              </a:extLst>
            </p:cNvPr>
            <p:cNvCxnSpPr>
              <a:cxnSpLocks/>
              <a:stCxn id="23" idx="6"/>
              <a:endCxn id="21" idx="2"/>
            </p:cNvCxnSpPr>
            <p:nvPr/>
          </p:nvCxnSpPr>
          <p:spPr>
            <a:xfrm>
              <a:off x="10006309"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D0A272-EFA6-760C-B2EE-510656E1E101}"/>
                </a:ext>
              </a:extLst>
            </p:cNvPr>
            <p:cNvCxnSpPr>
              <a:cxnSpLocks/>
              <a:stCxn id="68" idx="6"/>
            </p:cNvCxnSpPr>
            <p:nvPr/>
          </p:nvCxnSpPr>
          <p:spPr>
            <a:xfrm>
              <a:off x="11004633" y="7254346"/>
              <a:ext cx="359147"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165CA2AE-6D16-AAB6-FE92-465951BB2C14}"/>
                </a:ext>
              </a:extLst>
            </p:cNvPr>
            <p:cNvSpPr/>
            <p:nvPr/>
          </p:nvSpPr>
          <p:spPr>
            <a:xfrm>
              <a:off x="10864617"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167C4A4C-1DF8-9579-3872-30D90304ABA0}"/>
                </a:ext>
              </a:extLst>
            </p:cNvPr>
            <p:cNvCxnSpPr>
              <a:cxnSpLocks/>
              <a:endCxn id="68" idx="2"/>
            </p:cNvCxnSpPr>
            <p:nvPr/>
          </p:nvCxnSpPr>
          <p:spPr>
            <a:xfrm>
              <a:off x="10505471"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E3C6BDA5-2DB8-AF0C-D6C1-E35599CEFB58}"/>
              </a:ext>
            </a:extLst>
          </p:cNvPr>
          <p:cNvGrpSpPr/>
          <p:nvPr/>
        </p:nvGrpSpPr>
        <p:grpSpPr>
          <a:xfrm>
            <a:off x="6867286" y="5233609"/>
            <a:ext cx="4632475" cy="140016"/>
            <a:chOff x="6871321" y="7184338"/>
            <a:chExt cx="4632475" cy="140016"/>
          </a:xfrm>
        </p:grpSpPr>
        <p:sp>
          <p:nvSpPr>
            <p:cNvPr id="74" name="Oval 73">
              <a:extLst>
                <a:ext uri="{FF2B5EF4-FFF2-40B4-BE49-F238E27FC236}">
                  <a16:creationId xmlns:a16="http://schemas.microsoft.com/office/drawing/2014/main" id="{7ED19515-4ED7-3566-73F9-36B98FF724D7}"/>
                </a:ext>
              </a:extLst>
            </p:cNvPr>
            <p:cNvSpPr/>
            <p:nvPr/>
          </p:nvSpPr>
          <p:spPr>
            <a:xfrm>
              <a:off x="11363780"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5" name="Straight Connector 74">
              <a:extLst>
                <a:ext uri="{FF2B5EF4-FFF2-40B4-BE49-F238E27FC236}">
                  <a16:creationId xmlns:a16="http://schemas.microsoft.com/office/drawing/2014/main" id="{538E8BED-41FB-0C27-570C-727F15D6634A}"/>
                </a:ext>
              </a:extLst>
            </p:cNvPr>
            <p:cNvCxnSpPr>
              <a:cxnSpLocks/>
              <a:stCxn id="77" idx="6"/>
              <a:endCxn id="78" idx="2"/>
            </p:cNvCxnSpPr>
            <p:nvPr/>
          </p:nvCxnSpPr>
          <p:spPr>
            <a:xfrm>
              <a:off x="7011337"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9BD74916-9CF8-C435-23F7-B06F09657987}"/>
                </a:ext>
              </a:extLst>
            </p:cNvPr>
            <p:cNvSpPr/>
            <p:nvPr/>
          </p:nvSpPr>
          <p:spPr>
            <a:xfrm>
              <a:off x="6871321"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736008FC-010E-EC6D-BD3D-46AA77BA1127}"/>
                </a:ext>
              </a:extLst>
            </p:cNvPr>
            <p:cNvSpPr/>
            <p:nvPr/>
          </p:nvSpPr>
          <p:spPr>
            <a:xfrm>
              <a:off x="7370483"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BE317A20-22DA-F449-17B9-ACAE664C6781}"/>
                </a:ext>
              </a:extLst>
            </p:cNvPr>
            <p:cNvSpPr/>
            <p:nvPr/>
          </p:nvSpPr>
          <p:spPr>
            <a:xfrm>
              <a:off x="7869645"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AAC2D7F9-7250-720A-4645-48162FAE5701}"/>
                </a:ext>
              </a:extLst>
            </p:cNvPr>
            <p:cNvSpPr/>
            <p:nvPr/>
          </p:nvSpPr>
          <p:spPr>
            <a:xfrm>
              <a:off x="8368807"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A95E2CAE-AC64-F7E5-1F95-C26A9A89A151}"/>
                </a:ext>
              </a:extLst>
            </p:cNvPr>
            <p:cNvSpPr/>
            <p:nvPr/>
          </p:nvSpPr>
          <p:spPr>
            <a:xfrm>
              <a:off x="9367131"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06476179-E185-8AF5-0D33-0D128397B08B}"/>
                </a:ext>
              </a:extLst>
            </p:cNvPr>
            <p:cNvSpPr/>
            <p:nvPr/>
          </p:nvSpPr>
          <p:spPr>
            <a:xfrm>
              <a:off x="10365455"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B3646B9B-5A6D-8A82-D86F-B7E369B44B65}"/>
                </a:ext>
              </a:extLst>
            </p:cNvPr>
            <p:cNvSpPr/>
            <p:nvPr/>
          </p:nvSpPr>
          <p:spPr>
            <a:xfrm>
              <a:off x="8867969"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AF0CC4C1-C126-9FE7-B9C1-2A2A179ED14C}"/>
                </a:ext>
              </a:extLst>
            </p:cNvPr>
            <p:cNvSpPr/>
            <p:nvPr/>
          </p:nvSpPr>
          <p:spPr>
            <a:xfrm>
              <a:off x="9866293"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Connector 88">
              <a:extLst>
                <a:ext uri="{FF2B5EF4-FFF2-40B4-BE49-F238E27FC236}">
                  <a16:creationId xmlns:a16="http://schemas.microsoft.com/office/drawing/2014/main" id="{8B1F5B5D-B52D-BA48-5482-B05CB71F77D4}"/>
                </a:ext>
              </a:extLst>
            </p:cNvPr>
            <p:cNvCxnSpPr>
              <a:cxnSpLocks/>
              <a:stCxn id="78" idx="6"/>
              <a:endCxn id="80" idx="2"/>
            </p:cNvCxnSpPr>
            <p:nvPr/>
          </p:nvCxnSpPr>
          <p:spPr>
            <a:xfrm>
              <a:off x="7510499"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FDBA1CF-E641-813E-E6BD-29E0F1D5B28D}"/>
                </a:ext>
              </a:extLst>
            </p:cNvPr>
            <p:cNvCxnSpPr>
              <a:cxnSpLocks/>
              <a:stCxn id="80" idx="6"/>
              <a:endCxn id="81" idx="2"/>
            </p:cNvCxnSpPr>
            <p:nvPr/>
          </p:nvCxnSpPr>
          <p:spPr>
            <a:xfrm>
              <a:off x="8009661"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0802DAA-0E7B-5F66-B21B-474ABD5369D5}"/>
                </a:ext>
              </a:extLst>
            </p:cNvPr>
            <p:cNvCxnSpPr>
              <a:cxnSpLocks/>
              <a:stCxn id="81" idx="6"/>
              <a:endCxn id="86" idx="2"/>
            </p:cNvCxnSpPr>
            <p:nvPr/>
          </p:nvCxnSpPr>
          <p:spPr>
            <a:xfrm>
              <a:off x="8508823"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3E4FB99-1CD3-1B3D-781B-2C2F9B5AF51A}"/>
                </a:ext>
              </a:extLst>
            </p:cNvPr>
            <p:cNvCxnSpPr>
              <a:cxnSpLocks/>
              <a:stCxn id="86" idx="6"/>
              <a:endCxn id="83" idx="2"/>
            </p:cNvCxnSpPr>
            <p:nvPr/>
          </p:nvCxnSpPr>
          <p:spPr>
            <a:xfrm>
              <a:off x="9007985"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0D183D7-B4D5-2245-1A2E-09924C24305D}"/>
                </a:ext>
              </a:extLst>
            </p:cNvPr>
            <p:cNvCxnSpPr>
              <a:cxnSpLocks/>
              <a:stCxn id="83" idx="6"/>
              <a:endCxn id="87" idx="2"/>
            </p:cNvCxnSpPr>
            <p:nvPr/>
          </p:nvCxnSpPr>
          <p:spPr>
            <a:xfrm>
              <a:off x="9507147"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66F26AA-3F36-8C41-3B7A-F132A33D63EA}"/>
                </a:ext>
              </a:extLst>
            </p:cNvPr>
            <p:cNvCxnSpPr>
              <a:cxnSpLocks/>
              <a:stCxn id="87" idx="6"/>
              <a:endCxn id="84" idx="2"/>
            </p:cNvCxnSpPr>
            <p:nvPr/>
          </p:nvCxnSpPr>
          <p:spPr>
            <a:xfrm>
              <a:off x="10006309"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4CF241E-E681-3E1C-2930-946DBF0EB844}"/>
                </a:ext>
              </a:extLst>
            </p:cNvPr>
            <p:cNvCxnSpPr>
              <a:cxnSpLocks/>
              <a:stCxn id="96" idx="6"/>
            </p:cNvCxnSpPr>
            <p:nvPr/>
          </p:nvCxnSpPr>
          <p:spPr>
            <a:xfrm>
              <a:off x="11004633" y="7254346"/>
              <a:ext cx="359147"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FCF90A37-7203-18EC-88F4-632086D907DB}"/>
                </a:ext>
              </a:extLst>
            </p:cNvPr>
            <p:cNvSpPr/>
            <p:nvPr/>
          </p:nvSpPr>
          <p:spPr>
            <a:xfrm>
              <a:off x="10864617" y="7184338"/>
              <a:ext cx="140016" cy="140016"/>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7" name="Straight Connector 96">
              <a:extLst>
                <a:ext uri="{FF2B5EF4-FFF2-40B4-BE49-F238E27FC236}">
                  <a16:creationId xmlns:a16="http://schemas.microsoft.com/office/drawing/2014/main" id="{72C67880-17D1-DE38-7C58-9319FD9D8EB0}"/>
                </a:ext>
              </a:extLst>
            </p:cNvPr>
            <p:cNvCxnSpPr>
              <a:cxnSpLocks/>
              <a:endCxn id="96" idx="2"/>
            </p:cNvCxnSpPr>
            <p:nvPr/>
          </p:nvCxnSpPr>
          <p:spPr>
            <a:xfrm>
              <a:off x="10505471" y="7254346"/>
              <a:ext cx="359146" cy="0"/>
            </a:xfrm>
            <a:prstGeom prst="line">
              <a:avLst/>
            </a:prstGeom>
            <a:ln w="19050">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C387DDE-2B5E-D699-85A2-24ECC0AF3E4E}"/>
              </a:ext>
            </a:extLst>
          </p:cNvPr>
          <p:cNvGrpSpPr/>
          <p:nvPr/>
        </p:nvGrpSpPr>
        <p:grpSpPr>
          <a:xfrm>
            <a:off x="6870099" y="3086525"/>
            <a:ext cx="3993296" cy="140016"/>
            <a:chOff x="6871321" y="7184338"/>
            <a:chExt cx="3993296" cy="140016"/>
          </a:xfrm>
          <a:solidFill>
            <a:schemeClr val="bg1"/>
          </a:solidFill>
        </p:grpSpPr>
        <p:cxnSp>
          <p:nvCxnSpPr>
            <p:cNvPr id="123" name="Straight Connector 122">
              <a:extLst>
                <a:ext uri="{FF2B5EF4-FFF2-40B4-BE49-F238E27FC236}">
                  <a16:creationId xmlns:a16="http://schemas.microsoft.com/office/drawing/2014/main" id="{69DBAD90-5B45-A67F-E014-5B0BF16A64B3}"/>
                </a:ext>
              </a:extLst>
            </p:cNvPr>
            <p:cNvCxnSpPr>
              <a:cxnSpLocks/>
              <a:stCxn id="124" idx="6"/>
              <a:endCxn id="125" idx="2"/>
            </p:cNvCxnSpPr>
            <p:nvPr/>
          </p:nvCxnSpPr>
          <p:spPr>
            <a:xfrm>
              <a:off x="7011337"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94EDA25D-7037-8833-A330-A5F9A0207AC1}"/>
                </a:ext>
              </a:extLst>
            </p:cNvPr>
            <p:cNvSpPr/>
            <p:nvPr/>
          </p:nvSpPr>
          <p:spPr>
            <a:xfrm>
              <a:off x="6871321"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4F5E5720-F6C6-5B9D-AF1D-BC0C0CB95B2D}"/>
                </a:ext>
              </a:extLst>
            </p:cNvPr>
            <p:cNvSpPr/>
            <p:nvPr/>
          </p:nvSpPr>
          <p:spPr>
            <a:xfrm>
              <a:off x="7370483"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25DBF3FB-5ACB-CAA2-7092-92DE5219D6EC}"/>
                </a:ext>
              </a:extLst>
            </p:cNvPr>
            <p:cNvSpPr/>
            <p:nvPr/>
          </p:nvSpPr>
          <p:spPr>
            <a:xfrm>
              <a:off x="7869645"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E9E6AB6B-2043-8811-B678-FB6B9A781C2A}"/>
                </a:ext>
              </a:extLst>
            </p:cNvPr>
            <p:cNvSpPr/>
            <p:nvPr/>
          </p:nvSpPr>
          <p:spPr>
            <a:xfrm>
              <a:off x="8368807"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238C4429-7DB6-18E5-34E9-F2C14304DAE5}"/>
                </a:ext>
              </a:extLst>
            </p:cNvPr>
            <p:cNvSpPr/>
            <p:nvPr/>
          </p:nvSpPr>
          <p:spPr>
            <a:xfrm>
              <a:off x="9367131"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CEC16291-C0DA-2C66-1E67-CDA91AE754BE}"/>
                </a:ext>
              </a:extLst>
            </p:cNvPr>
            <p:cNvSpPr/>
            <p:nvPr/>
          </p:nvSpPr>
          <p:spPr>
            <a:xfrm>
              <a:off x="10365455"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9B9D928F-8150-F2F2-E538-32E4046FE5FE}"/>
                </a:ext>
              </a:extLst>
            </p:cNvPr>
            <p:cNvSpPr/>
            <p:nvPr/>
          </p:nvSpPr>
          <p:spPr>
            <a:xfrm>
              <a:off x="8867969"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F12CA7DF-5F29-1968-F1F8-D2098A4ED208}"/>
                </a:ext>
              </a:extLst>
            </p:cNvPr>
            <p:cNvSpPr/>
            <p:nvPr/>
          </p:nvSpPr>
          <p:spPr>
            <a:xfrm>
              <a:off x="9866293"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0CFF39C9-B238-E9DF-DF1F-A0B0A7FCC2DA}"/>
                </a:ext>
              </a:extLst>
            </p:cNvPr>
            <p:cNvCxnSpPr>
              <a:cxnSpLocks/>
              <a:stCxn id="125" idx="6"/>
              <a:endCxn id="126" idx="2"/>
            </p:cNvCxnSpPr>
            <p:nvPr/>
          </p:nvCxnSpPr>
          <p:spPr>
            <a:xfrm>
              <a:off x="7510499"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A8DDD7-A5E1-FAC8-CC11-0BBA4C2CE930}"/>
                </a:ext>
              </a:extLst>
            </p:cNvPr>
            <p:cNvCxnSpPr>
              <a:cxnSpLocks/>
              <a:stCxn id="126" idx="6"/>
              <a:endCxn id="127" idx="2"/>
            </p:cNvCxnSpPr>
            <p:nvPr/>
          </p:nvCxnSpPr>
          <p:spPr>
            <a:xfrm>
              <a:off x="8009661"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D14C60D-E50E-5576-4D87-386A957D47E2}"/>
                </a:ext>
              </a:extLst>
            </p:cNvPr>
            <p:cNvCxnSpPr>
              <a:cxnSpLocks/>
              <a:stCxn id="127" idx="6"/>
              <a:endCxn id="130" idx="2"/>
            </p:cNvCxnSpPr>
            <p:nvPr/>
          </p:nvCxnSpPr>
          <p:spPr>
            <a:xfrm>
              <a:off x="8508823"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B254A2-3C5C-D624-C133-A9EA360D070D}"/>
                </a:ext>
              </a:extLst>
            </p:cNvPr>
            <p:cNvCxnSpPr>
              <a:cxnSpLocks/>
              <a:stCxn id="130" idx="6"/>
              <a:endCxn id="128" idx="2"/>
            </p:cNvCxnSpPr>
            <p:nvPr/>
          </p:nvCxnSpPr>
          <p:spPr>
            <a:xfrm>
              <a:off x="9007985"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E6FF514-5470-B591-6603-47B2B3D0F7F4}"/>
                </a:ext>
              </a:extLst>
            </p:cNvPr>
            <p:cNvCxnSpPr>
              <a:cxnSpLocks/>
              <a:stCxn id="128" idx="6"/>
              <a:endCxn id="131" idx="2"/>
            </p:cNvCxnSpPr>
            <p:nvPr/>
          </p:nvCxnSpPr>
          <p:spPr>
            <a:xfrm>
              <a:off x="9507147"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C3771E-4E67-7CE4-32A5-8FDB02643C06}"/>
                </a:ext>
              </a:extLst>
            </p:cNvPr>
            <p:cNvCxnSpPr>
              <a:cxnSpLocks/>
              <a:stCxn id="131" idx="6"/>
              <a:endCxn id="129" idx="2"/>
            </p:cNvCxnSpPr>
            <p:nvPr/>
          </p:nvCxnSpPr>
          <p:spPr>
            <a:xfrm>
              <a:off x="10006309"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8C51408-27A0-5F9A-5709-278B8A5CE0BE}"/>
                </a:ext>
              </a:extLst>
            </p:cNvPr>
            <p:cNvCxnSpPr>
              <a:cxnSpLocks/>
            </p:cNvCxnSpPr>
            <p:nvPr/>
          </p:nvCxnSpPr>
          <p:spPr>
            <a:xfrm>
              <a:off x="10505471"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DD7C4F0D-BFAA-0D0E-9C50-D81134926205}"/>
              </a:ext>
            </a:extLst>
          </p:cNvPr>
          <p:cNvGrpSpPr/>
          <p:nvPr/>
        </p:nvGrpSpPr>
        <p:grpSpPr>
          <a:xfrm>
            <a:off x="6867286" y="5233609"/>
            <a:ext cx="998324" cy="140016"/>
            <a:chOff x="6871321" y="7184338"/>
            <a:chExt cx="998324" cy="140016"/>
          </a:xfrm>
          <a:solidFill>
            <a:schemeClr val="bg1"/>
          </a:solidFill>
        </p:grpSpPr>
        <p:cxnSp>
          <p:nvCxnSpPr>
            <p:cNvPr id="143" name="Straight Connector 142">
              <a:extLst>
                <a:ext uri="{FF2B5EF4-FFF2-40B4-BE49-F238E27FC236}">
                  <a16:creationId xmlns:a16="http://schemas.microsoft.com/office/drawing/2014/main" id="{0C601992-37F9-E1F0-8F3D-DF22E76B4DC7}"/>
                </a:ext>
              </a:extLst>
            </p:cNvPr>
            <p:cNvCxnSpPr>
              <a:cxnSpLocks/>
              <a:stCxn id="144" idx="6"/>
              <a:endCxn id="145" idx="2"/>
            </p:cNvCxnSpPr>
            <p:nvPr/>
          </p:nvCxnSpPr>
          <p:spPr>
            <a:xfrm>
              <a:off x="7011337"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0E0EF30C-19E8-38FD-6148-DC9F25378C87}"/>
                </a:ext>
              </a:extLst>
            </p:cNvPr>
            <p:cNvSpPr/>
            <p:nvPr/>
          </p:nvSpPr>
          <p:spPr>
            <a:xfrm>
              <a:off x="6871321"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2940240D-FFB7-C9DD-7B1E-10F8ADDE2844}"/>
                </a:ext>
              </a:extLst>
            </p:cNvPr>
            <p:cNvSpPr/>
            <p:nvPr/>
          </p:nvSpPr>
          <p:spPr>
            <a:xfrm>
              <a:off x="7370483" y="7184338"/>
              <a:ext cx="140016" cy="140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Connector 151">
              <a:extLst>
                <a:ext uri="{FF2B5EF4-FFF2-40B4-BE49-F238E27FC236}">
                  <a16:creationId xmlns:a16="http://schemas.microsoft.com/office/drawing/2014/main" id="{F511A009-EA09-D5E1-AC54-3EEFD8CD8432}"/>
                </a:ext>
              </a:extLst>
            </p:cNvPr>
            <p:cNvCxnSpPr>
              <a:cxnSpLocks/>
              <a:stCxn id="145" idx="6"/>
            </p:cNvCxnSpPr>
            <p:nvPr/>
          </p:nvCxnSpPr>
          <p:spPr>
            <a:xfrm>
              <a:off x="7510499" y="7254346"/>
              <a:ext cx="359146"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93C21252-CC5A-4DF7-ACBC-AAA2579DEA40}"/>
              </a:ext>
            </a:extLst>
          </p:cNvPr>
          <p:cNvSpPr/>
          <p:nvPr/>
        </p:nvSpPr>
        <p:spPr>
          <a:xfrm>
            <a:off x="10734573" y="2955119"/>
            <a:ext cx="407667" cy="4076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9</a:t>
            </a:r>
          </a:p>
        </p:txBody>
      </p:sp>
      <p:sp>
        <p:nvSpPr>
          <p:cNvPr id="105" name="Oval 104">
            <a:extLst>
              <a:ext uri="{FF2B5EF4-FFF2-40B4-BE49-F238E27FC236}">
                <a16:creationId xmlns:a16="http://schemas.microsoft.com/office/drawing/2014/main" id="{8358D660-A0A7-47F9-858E-0BDECEE1FEEC}"/>
              </a:ext>
            </a:extLst>
          </p:cNvPr>
          <p:cNvSpPr>
            <a:spLocks noChangeAspect="1"/>
          </p:cNvSpPr>
          <p:nvPr/>
        </p:nvSpPr>
        <p:spPr>
          <a:xfrm>
            <a:off x="7739198" y="5095271"/>
            <a:ext cx="411480" cy="41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3</a:t>
            </a:r>
          </a:p>
        </p:txBody>
      </p:sp>
    </p:spTree>
    <p:extLst>
      <p:ext uri="{BB962C8B-B14F-4D97-AF65-F5344CB8AC3E}">
        <p14:creationId xmlns:p14="http://schemas.microsoft.com/office/powerpoint/2010/main" val="31741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500"/>
                                        <p:tgtEl>
                                          <p:spTgt spid="3"/>
                                        </p:tgtEl>
                                      </p:cBhvr>
                                    </p:animEffect>
                                    <p:anim calcmode="lin" valueType="num">
                                      <p:cBhvr>
                                        <p:cTn id="13" dur="1500" fill="hold"/>
                                        <p:tgtEl>
                                          <p:spTgt spid="3"/>
                                        </p:tgtEl>
                                        <p:attrNameLst>
                                          <p:attrName>ppt_x</p:attrName>
                                        </p:attrNameLst>
                                      </p:cBhvr>
                                      <p:tavLst>
                                        <p:tav tm="0">
                                          <p:val>
                                            <p:strVal val="#ppt_x"/>
                                          </p:val>
                                        </p:tav>
                                        <p:tav tm="100000">
                                          <p:val>
                                            <p:strVal val="#ppt_x"/>
                                          </p:val>
                                        </p:tav>
                                      </p:tavLst>
                                    </p:anim>
                                    <p:anim calcmode="lin" valueType="num">
                                      <p:cBhvr>
                                        <p:cTn id="14" dur="1500" fill="hold"/>
                                        <p:tgtEl>
                                          <p:spTgt spid="3"/>
                                        </p:tgtEl>
                                        <p:attrNameLst>
                                          <p:attrName>ppt_y</p:attrName>
                                        </p:attrNameLst>
                                      </p:cBhvr>
                                      <p:tavLst>
                                        <p:tav tm="0">
                                          <p:val>
                                            <p:strVal val="#ppt_y-.1"/>
                                          </p:val>
                                        </p:tav>
                                        <p:tav tm="100000">
                                          <p:val>
                                            <p:strVal val="#ppt_y"/>
                                          </p:val>
                                        </p:tav>
                                      </p:tavLst>
                                    </p:anim>
                                  </p:childTnLst>
                                </p:cTn>
                              </p:par>
                              <p:par>
                                <p:cTn id="15" presetID="22" presetClass="entr" presetSubtype="2" fill="hold" nodeType="withEffect">
                                  <p:stCondLst>
                                    <p:cond delay="1000"/>
                                  </p:stCondLst>
                                  <p:childTnLst>
                                    <p:set>
                                      <p:cBhvr>
                                        <p:cTn id="16" dur="1" fill="hold">
                                          <p:stCondLst>
                                            <p:cond delay="0"/>
                                          </p:stCondLst>
                                        </p:cTn>
                                        <p:tgtEl>
                                          <p:spTgt spid="119"/>
                                        </p:tgtEl>
                                        <p:attrNameLst>
                                          <p:attrName>style.visibility</p:attrName>
                                        </p:attrNameLst>
                                      </p:cBhvr>
                                      <p:to>
                                        <p:strVal val="visible"/>
                                      </p:to>
                                    </p:set>
                                    <p:animEffect transition="in" filter="wipe(right)">
                                      <p:cBhvr>
                                        <p:cTn id="17" dur="1000"/>
                                        <p:tgtEl>
                                          <p:spTgt spid="119"/>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2" presetClass="entr" presetSubtype="1" fill="hold" grpId="0" nodeType="withEffect">
                                  <p:stCondLst>
                                    <p:cond delay="150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p:tgtEl>
                                          <p:spTgt spid="49"/>
                                        </p:tgtEl>
                                        <p:attrNameLst>
                                          <p:attrName>ppt_y</p:attrName>
                                        </p:attrNameLst>
                                      </p:cBhvr>
                                      <p:tavLst>
                                        <p:tav tm="0">
                                          <p:val>
                                            <p:strVal val="#ppt_y-#ppt_h*1.125000"/>
                                          </p:val>
                                        </p:tav>
                                        <p:tav tm="100000">
                                          <p:val>
                                            <p:strVal val="#ppt_y"/>
                                          </p:val>
                                        </p:tav>
                                      </p:tavLst>
                                    </p:anim>
                                    <p:animEffect transition="in" filter="wipe(down)">
                                      <p:cBhvr>
                                        <p:cTn id="24" dur="1500"/>
                                        <p:tgtEl>
                                          <p:spTgt spid="49"/>
                                        </p:tgtEl>
                                      </p:cBhvr>
                                    </p:animEffect>
                                  </p:childTnLst>
                                </p:cTn>
                              </p:par>
                              <p:par>
                                <p:cTn id="25" presetID="12" presetClass="entr" presetSubtype="1" fill="hold" grpId="0" nodeType="withEffect">
                                  <p:stCondLst>
                                    <p:cond delay="150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1500"/>
                                        <p:tgtEl>
                                          <p:spTgt spid="98"/>
                                        </p:tgtEl>
                                        <p:attrNameLst>
                                          <p:attrName>ppt_y</p:attrName>
                                        </p:attrNameLst>
                                      </p:cBhvr>
                                      <p:tavLst>
                                        <p:tav tm="0">
                                          <p:val>
                                            <p:strVal val="#ppt_y-#ppt_h*1.125000"/>
                                          </p:val>
                                        </p:tav>
                                        <p:tav tm="100000">
                                          <p:val>
                                            <p:strVal val="#ppt_y"/>
                                          </p:val>
                                        </p:tav>
                                      </p:tavLst>
                                    </p:anim>
                                    <p:animEffect transition="in" filter="wipe(down)">
                                      <p:cBhvr>
                                        <p:cTn id="28" dur="1500"/>
                                        <p:tgtEl>
                                          <p:spTgt spid="98"/>
                                        </p:tgtEl>
                                      </p:cBhvr>
                                    </p:animEffect>
                                  </p:childTnLst>
                                </p:cTn>
                              </p:par>
                              <p:par>
                                <p:cTn id="29" presetID="10" presetClass="entr" presetSubtype="0" fill="hold" nodeType="withEffect">
                                  <p:stCondLst>
                                    <p:cond delay="200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childTnLst>
                                </p:cTn>
                              </p:par>
                              <p:par>
                                <p:cTn id="32" presetID="10" presetClass="entr" presetSubtype="0" fill="hold" nodeType="withEffect">
                                  <p:stCondLst>
                                    <p:cond delay="200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1000"/>
                                        <p:tgtEl>
                                          <p:spTgt spid="72"/>
                                        </p:tgtEl>
                                      </p:cBhvr>
                                    </p:animEffect>
                                  </p:childTnLst>
                                </p:cTn>
                              </p:par>
                              <p:par>
                                <p:cTn id="35" presetID="22" presetClass="entr" presetSubtype="8" fill="hold" nodeType="withEffect">
                                  <p:stCondLst>
                                    <p:cond delay="3000"/>
                                  </p:stCondLst>
                                  <p:childTnLst>
                                    <p:set>
                                      <p:cBhvr>
                                        <p:cTn id="36" dur="1" fill="hold">
                                          <p:stCondLst>
                                            <p:cond delay="0"/>
                                          </p:stCondLst>
                                        </p:cTn>
                                        <p:tgtEl>
                                          <p:spTgt spid="121"/>
                                        </p:tgtEl>
                                        <p:attrNameLst>
                                          <p:attrName>style.visibility</p:attrName>
                                        </p:attrNameLst>
                                      </p:cBhvr>
                                      <p:to>
                                        <p:strVal val="visible"/>
                                      </p:to>
                                    </p:set>
                                    <p:animEffect transition="in" filter="wipe(left)">
                                      <p:cBhvr>
                                        <p:cTn id="37" dur="2000"/>
                                        <p:tgtEl>
                                          <p:spTgt spid="121"/>
                                        </p:tgtEl>
                                      </p:cBhvr>
                                    </p:animEffect>
                                  </p:childTnLst>
                                </p:cTn>
                              </p:par>
                              <p:par>
                                <p:cTn id="38" presetID="22" presetClass="entr" presetSubtype="8" fill="hold" nodeType="withEffect">
                                  <p:stCondLst>
                                    <p:cond delay="3000"/>
                                  </p:stCondLst>
                                  <p:childTnLst>
                                    <p:set>
                                      <p:cBhvr>
                                        <p:cTn id="39" dur="1" fill="hold">
                                          <p:stCondLst>
                                            <p:cond delay="0"/>
                                          </p:stCondLst>
                                        </p:cTn>
                                        <p:tgtEl>
                                          <p:spTgt spid="141"/>
                                        </p:tgtEl>
                                        <p:attrNameLst>
                                          <p:attrName>style.visibility</p:attrName>
                                        </p:attrNameLst>
                                      </p:cBhvr>
                                      <p:to>
                                        <p:strVal val="visible"/>
                                      </p:to>
                                    </p:set>
                                    <p:animEffect transition="in" filter="wipe(left)">
                                      <p:cBhvr>
                                        <p:cTn id="40" dur="1000"/>
                                        <p:tgtEl>
                                          <p:spTgt spid="141"/>
                                        </p:tgtEl>
                                      </p:cBhvr>
                                    </p:animEffect>
                                  </p:childTnLst>
                                </p:cTn>
                              </p:par>
                              <p:par>
                                <p:cTn id="41" presetID="23" presetClass="entr" presetSubtype="16" fill="hold" grpId="0" nodeType="withEffect">
                                  <p:stCondLst>
                                    <p:cond delay="5000"/>
                                  </p:stCondLst>
                                  <p:childTnLst>
                                    <p:set>
                                      <p:cBhvr>
                                        <p:cTn id="42" dur="1" fill="hold">
                                          <p:stCondLst>
                                            <p:cond delay="0"/>
                                          </p:stCondLst>
                                        </p:cTn>
                                        <p:tgtEl>
                                          <p:spTgt spid="59"/>
                                        </p:tgtEl>
                                        <p:attrNameLst>
                                          <p:attrName>style.visibility</p:attrName>
                                        </p:attrNameLst>
                                      </p:cBhvr>
                                      <p:to>
                                        <p:strVal val="visible"/>
                                      </p:to>
                                    </p:set>
                                    <p:anim calcmode="lin" valueType="num">
                                      <p:cBhvr>
                                        <p:cTn id="43" dur="1000" fill="hold"/>
                                        <p:tgtEl>
                                          <p:spTgt spid="59"/>
                                        </p:tgtEl>
                                        <p:attrNameLst>
                                          <p:attrName>ppt_w</p:attrName>
                                        </p:attrNameLst>
                                      </p:cBhvr>
                                      <p:tavLst>
                                        <p:tav tm="0">
                                          <p:val>
                                            <p:fltVal val="0"/>
                                          </p:val>
                                        </p:tav>
                                        <p:tav tm="100000">
                                          <p:val>
                                            <p:strVal val="#ppt_w"/>
                                          </p:val>
                                        </p:tav>
                                      </p:tavLst>
                                    </p:anim>
                                    <p:anim calcmode="lin" valueType="num">
                                      <p:cBhvr>
                                        <p:cTn id="44" dur="1000" fill="hold"/>
                                        <p:tgtEl>
                                          <p:spTgt spid="59"/>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4000"/>
                                  </p:stCondLst>
                                  <p:childTnLst>
                                    <p:set>
                                      <p:cBhvr>
                                        <p:cTn id="46" dur="1" fill="hold">
                                          <p:stCondLst>
                                            <p:cond delay="0"/>
                                          </p:stCondLst>
                                        </p:cTn>
                                        <p:tgtEl>
                                          <p:spTgt spid="105"/>
                                        </p:tgtEl>
                                        <p:attrNameLst>
                                          <p:attrName>style.visibility</p:attrName>
                                        </p:attrNameLst>
                                      </p:cBhvr>
                                      <p:to>
                                        <p:strVal val="visible"/>
                                      </p:to>
                                    </p:set>
                                    <p:anim calcmode="lin" valueType="num">
                                      <p:cBhvr>
                                        <p:cTn id="47" dur="1000" fill="hold"/>
                                        <p:tgtEl>
                                          <p:spTgt spid="105"/>
                                        </p:tgtEl>
                                        <p:attrNameLst>
                                          <p:attrName>ppt_w</p:attrName>
                                        </p:attrNameLst>
                                      </p:cBhvr>
                                      <p:tavLst>
                                        <p:tav tm="0">
                                          <p:val>
                                            <p:fltVal val="0"/>
                                          </p:val>
                                        </p:tav>
                                        <p:tav tm="100000">
                                          <p:val>
                                            <p:strVal val="#ppt_w"/>
                                          </p:val>
                                        </p:tav>
                                      </p:tavLst>
                                    </p:anim>
                                    <p:anim calcmode="lin" valueType="num">
                                      <p:cBhvr>
                                        <p:cTn id="48" dur="1000" fill="hold"/>
                                        <p:tgtEl>
                                          <p:spTgt spid="105"/>
                                        </p:tgtEl>
                                        <p:attrNameLst>
                                          <p:attrName>ppt_h</p:attrName>
                                        </p:attrNameLst>
                                      </p:cBhvr>
                                      <p:tavLst>
                                        <p:tav tm="0">
                                          <p:val>
                                            <p:fltVal val="0"/>
                                          </p:val>
                                        </p:tav>
                                        <p:tav tm="100000">
                                          <p:val>
                                            <p:strVal val="#ppt_h"/>
                                          </p:val>
                                        </p:tav>
                                      </p:tavLst>
                                    </p:anim>
                                  </p:childTnLst>
                                </p:cTn>
                              </p:par>
                              <p:par>
                                <p:cTn id="49" presetID="10" presetClass="entr" presetSubtype="0" fill="hold" grpId="0" nodeType="withEffect">
                                  <p:stCondLst>
                                    <p:cond delay="15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childTnLst>
                                </p:cTn>
                              </p:par>
                              <p:par>
                                <p:cTn id="64" presetID="22" presetClass="entr" presetSubtype="4" fill="hold" grpId="0" nodeType="withEffect">
                                  <p:stCondLst>
                                    <p:cond delay="250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1500"/>
                                        <p:tgtEl>
                                          <p:spTgt spid="26"/>
                                        </p:tgtEl>
                                      </p:cBhvr>
                                    </p:animEffect>
                                  </p:childTnLst>
                                </p:cTn>
                              </p:par>
                              <p:par>
                                <p:cTn id="67" presetID="12" presetClass="entr" presetSubtype="4" fill="hold" grpId="0" nodeType="withEffect">
                                  <p:stCondLst>
                                    <p:cond delay="300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1000"/>
                                        <p:tgtEl>
                                          <p:spTgt spid="44"/>
                                        </p:tgtEl>
                                        <p:attrNameLst>
                                          <p:attrName>ppt_y</p:attrName>
                                        </p:attrNameLst>
                                      </p:cBhvr>
                                      <p:tavLst>
                                        <p:tav tm="0">
                                          <p:val>
                                            <p:strVal val="#ppt_y+#ppt_h*1.125000"/>
                                          </p:val>
                                        </p:tav>
                                        <p:tav tm="100000">
                                          <p:val>
                                            <p:strVal val="#ppt_y"/>
                                          </p:val>
                                        </p:tav>
                                      </p:tavLst>
                                    </p:anim>
                                    <p:animEffect transition="in" filter="wipe(up)">
                                      <p:cBhvr>
                                        <p:cTn id="70" dur="1000"/>
                                        <p:tgtEl>
                                          <p:spTgt spid="44"/>
                                        </p:tgtEl>
                                      </p:cBhvr>
                                    </p:animEffect>
                                  </p:childTnLst>
                                </p:cTn>
                              </p:par>
                              <p:par>
                                <p:cTn id="71" presetID="12" presetClass="entr" presetSubtype="4" fill="hold" grpId="0" nodeType="withEffect">
                                  <p:stCondLst>
                                    <p:cond delay="300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1000"/>
                                        <p:tgtEl>
                                          <p:spTgt spid="42"/>
                                        </p:tgtEl>
                                        <p:attrNameLst>
                                          <p:attrName>ppt_y</p:attrName>
                                        </p:attrNameLst>
                                      </p:cBhvr>
                                      <p:tavLst>
                                        <p:tav tm="0">
                                          <p:val>
                                            <p:strVal val="#ppt_y+#ppt_h*1.125000"/>
                                          </p:val>
                                        </p:tav>
                                        <p:tav tm="100000">
                                          <p:val>
                                            <p:strVal val="#ppt_y"/>
                                          </p:val>
                                        </p:tav>
                                      </p:tavLst>
                                    </p:anim>
                                    <p:animEffect transition="in" filter="wipe(up)">
                                      <p:cBhvr>
                                        <p:cTn id="74" dur="1000"/>
                                        <p:tgtEl>
                                          <p:spTgt spid="42"/>
                                        </p:tgtEl>
                                      </p:cBhvr>
                                    </p:animEffect>
                                  </p:childTnLst>
                                </p:cTn>
                              </p:par>
                              <p:par>
                                <p:cTn id="75" presetID="12" presetClass="entr" presetSubtype="4" fill="hold" grpId="0" nodeType="withEffect">
                                  <p:stCondLst>
                                    <p:cond delay="3000"/>
                                  </p:stCondLst>
                                  <p:childTnLst>
                                    <p:set>
                                      <p:cBhvr>
                                        <p:cTn id="76" dur="1" fill="hold">
                                          <p:stCondLst>
                                            <p:cond delay="0"/>
                                          </p:stCondLst>
                                        </p:cTn>
                                        <p:tgtEl>
                                          <p:spTgt spid="43"/>
                                        </p:tgtEl>
                                        <p:attrNameLst>
                                          <p:attrName>style.visibility</p:attrName>
                                        </p:attrNameLst>
                                      </p:cBhvr>
                                      <p:to>
                                        <p:strVal val="visible"/>
                                      </p:to>
                                    </p:set>
                                    <p:anim calcmode="lin" valueType="num">
                                      <p:cBhvr additive="base">
                                        <p:cTn id="77" dur="1000"/>
                                        <p:tgtEl>
                                          <p:spTgt spid="43"/>
                                        </p:tgtEl>
                                        <p:attrNameLst>
                                          <p:attrName>ppt_y</p:attrName>
                                        </p:attrNameLst>
                                      </p:cBhvr>
                                      <p:tavLst>
                                        <p:tav tm="0">
                                          <p:val>
                                            <p:strVal val="#ppt_y+#ppt_h*1.125000"/>
                                          </p:val>
                                        </p:tav>
                                        <p:tav tm="100000">
                                          <p:val>
                                            <p:strVal val="#ppt_y"/>
                                          </p:val>
                                        </p:tav>
                                      </p:tavLst>
                                    </p:anim>
                                    <p:animEffect transition="in" filter="wipe(up)">
                                      <p:cBhvr>
                                        <p:cTn id="78" dur="1000"/>
                                        <p:tgtEl>
                                          <p:spTgt spid="43"/>
                                        </p:tgtEl>
                                      </p:cBhvr>
                                    </p:animEffect>
                                  </p:childTnLst>
                                </p:cTn>
                              </p:par>
                              <p:par>
                                <p:cTn id="79" presetID="23" presetClass="entr" presetSubtype="16" fill="hold" grpId="0" nodeType="withEffect">
                                  <p:stCondLst>
                                    <p:cond delay="3500"/>
                                  </p:stCondLst>
                                  <p:childTnLst>
                                    <p:set>
                                      <p:cBhvr>
                                        <p:cTn id="80" dur="1" fill="hold">
                                          <p:stCondLst>
                                            <p:cond delay="0"/>
                                          </p:stCondLst>
                                        </p:cTn>
                                        <p:tgtEl>
                                          <p:spTgt spid="24"/>
                                        </p:tgtEl>
                                        <p:attrNameLst>
                                          <p:attrName>style.visibility</p:attrName>
                                        </p:attrNameLst>
                                      </p:cBhvr>
                                      <p:to>
                                        <p:strVal val="visible"/>
                                      </p:to>
                                    </p:set>
                                    <p:anim calcmode="lin" valueType="num">
                                      <p:cBhvr>
                                        <p:cTn id="81" dur="1000" fill="hold"/>
                                        <p:tgtEl>
                                          <p:spTgt spid="24"/>
                                        </p:tgtEl>
                                        <p:attrNameLst>
                                          <p:attrName>ppt_w</p:attrName>
                                        </p:attrNameLst>
                                      </p:cBhvr>
                                      <p:tavLst>
                                        <p:tav tm="0">
                                          <p:val>
                                            <p:fltVal val="0"/>
                                          </p:val>
                                        </p:tav>
                                        <p:tav tm="100000">
                                          <p:val>
                                            <p:strVal val="#ppt_w"/>
                                          </p:val>
                                        </p:tav>
                                      </p:tavLst>
                                    </p:anim>
                                    <p:anim calcmode="lin" valueType="num">
                                      <p:cBhvr>
                                        <p:cTn id="82" dur="1000" fill="hold"/>
                                        <p:tgtEl>
                                          <p:spTgt spid="24"/>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3500"/>
                                  </p:stCondLst>
                                  <p:childTnLst>
                                    <p:set>
                                      <p:cBhvr>
                                        <p:cTn id="84" dur="1" fill="hold">
                                          <p:stCondLst>
                                            <p:cond delay="0"/>
                                          </p:stCondLst>
                                        </p:cTn>
                                        <p:tgtEl>
                                          <p:spTgt spid="29"/>
                                        </p:tgtEl>
                                        <p:attrNameLst>
                                          <p:attrName>style.visibility</p:attrName>
                                        </p:attrNameLst>
                                      </p:cBhvr>
                                      <p:to>
                                        <p:strVal val="visible"/>
                                      </p:to>
                                    </p:set>
                                    <p:anim calcmode="lin" valueType="num">
                                      <p:cBhvr>
                                        <p:cTn id="85" dur="1000" fill="hold"/>
                                        <p:tgtEl>
                                          <p:spTgt spid="29"/>
                                        </p:tgtEl>
                                        <p:attrNameLst>
                                          <p:attrName>ppt_w</p:attrName>
                                        </p:attrNameLst>
                                      </p:cBhvr>
                                      <p:tavLst>
                                        <p:tav tm="0">
                                          <p:val>
                                            <p:fltVal val="0"/>
                                          </p:val>
                                        </p:tav>
                                        <p:tav tm="100000">
                                          <p:val>
                                            <p:strVal val="#ppt_w"/>
                                          </p:val>
                                        </p:tav>
                                      </p:tavLst>
                                    </p:anim>
                                    <p:anim calcmode="lin" valueType="num">
                                      <p:cBhvr>
                                        <p:cTn id="86" dur="1000" fill="hold"/>
                                        <p:tgtEl>
                                          <p:spTgt spid="29"/>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3500"/>
                                  </p:stCondLst>
                                  <p:childTnLst>
                                    <p:set>
                                      <p:cBhvr>
                                        <p:cTn id="88" dur="1" fill="hold">
                                          <p:stCondLst>
                                            <p:cond delay="0"/>
                                          </p:stCondLst>
                                        </p:cTn>
                                        <p:tgtEl>
                                          <p:spTgt spid="31"/>
                                        </p:tgtEl>
                                        <p:attrNameLst>
                                          <p:attrName>style.visibility</p:attrName>
                                        </p:attrNameLst>
                                      </p:cBhvr>
                                      <p:to>
                                        <p:strVal val="visible"/>
                                      </p:to>
                                    </p:set>
                                    <p:anim calcmode="lin" valueType="num">
                                      <p:cBhvr>
                                        <p:cTn id="89" dur="1000" fill="hold"/>
                                        <p:tgtEl>
                                          <p:spTgt spid="31"/>
                                        </p:tgtEl>
                                        <p:attrNameLst>
                                          <p:attrName>ppt_w</p:attrName>
                                        </p:attrNameLst>
                                      </p:cBhvr>
                                      <p:tavLst>
                                        <p:tav tm="0">
                                          <p:val>
                                            <p:fltVal val="0"/>
                                          </p:val>
                                        </p:tav>
                                        <p:tav tm="100000">
                                          <p:val>
                                            <p:strVal val="#ppt_w"/>
                                          </p:val>
                                        </p:tav>
                                      </p:tavLst>
                                    </p:anim>
                                    <p:anim calcmode="lin" valueType="num">
                                      <p:cBhvr>
                                        <p:cTn id="90" dur="1000" fill="hold"/>
                                        <p:tgtEl>
                                          <p:spTgt spid="31"/>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3500"/>
                                  </p:stCondLst>
                                  <p:childTnLst>
                                    <p:set>
                                      <p:cBhvr>
                                        <p:cTn id="92" dur="1" fill="hold">
                                          <p:stCondLst>
                                            <p:cond delay="0"/>
                                          </p:stCondLst>
                                        </p:cTn>
                                        <p:tgtEl>
                                          <p:spTgt spid="28"/>
                                        </p:tgtEl>
                                        <p:attrNameLst>
                                          <p:attrName>style.visibility</p:attrName>
                                        </p:attrNameLst>
                                      </p:cBhvr>
                                      <p:to>
                                        <p:strVal val="visible"/>
                                      </p:to>
                                    </p:set>
                                    <p:anim calcmode="lin" valueType="num">
                                      <p:cBhvr>
                                        <p:cTn id="93" dur="1000" fill="hold"/>
                                        <p:tgtEl>
                                          <p:spTgt spid="28"/>
                                        </p:tgtEl>
                                        <p:attrNameLst>
                                          <p:attrName>ppt_w</p:attrName>
                                        </p:attrNameLst>
                                      </p:cBhvr>
                                      <p:tavLst>
                                        <p:tav tm="0">
                                          <p:val>
                                            <p:fltVal val="0"/>
                                          </p:val>
                                        </p:tav>
                                        <p:tav tm="100000">
                                          <p:val>
                                            <p:strVal val="#ppt_w"/>
                                          </p:val>
                                        </p:tav>
                                      </p:tavLst>
                                    </p:anim>
                                    <p:anim calcmode="lin" valueType="num">
                                      <p:cBhvr>
                                        <p:cTn id="94" dur="1000" fill="hold"/>
                                        <p:tgtEl>
                                          <p:spTgt spid="28"/>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3500"/>
                                  </p:stCondLst>
                                  <p:childTnLst>
                                    <p:set>
                                      <p:cBhvr>
                                        <p:cTn id="96" dur="1" fill="hold">
                                          <p:stCondLst>
                                            <p:cond delay="0"/>
                                          </p:stCondLst>
                                        </p:cTn>
                                        <p:tgtEl>
                                          <p:spTgt spid="30"/>
                                        </p:tgtEl>
                                        <p:attrNameLst>
                                          <p:attrName>style.visibility</p:attrName>
                                        </p:attrNameLst>
                                      </p:cBhvr>
                                      <p:to>
                                        <p:strVal val="visible"/>
                                      </p:to>
                                    </p:set>
                                    <p:anim calcmode="lin" valueType="num">
                                      <p:cBhvr>
                                        <p:cTn id="97" dur="1000" fill="hold"/>
                                        <p:tgtEl>
                                          <p:spTgt spid="30"/>
                                        </p:tgtEl>
                                        <p:attrNameLst>
                                          <p:attrName>ppt_w</p:attrName>
                                        </p:attrNameLst>
                                      </p:cBhvr>
                                      <p:tavLst>
                                        <p:tav tm="0">
                                          <p:val>
                                            <p:fltVal val="0"/>
                                          </p:val>
                                        </p:tav>
                                        <p:tav tm="100000">
                                          <p:val>
                                            <p:strVal val="#ppt_w"/>
                                          </p:val>
                                        </p:tav>
                                      </p:tavLst>
                                    </p:anim>
                                    <p:anim calcmode="lin" valueType="num">
                                      <p:cBhvr>
                                        <p:cTn id="98" dur="1000" fill="hold"/>
                                        <p:tgtEl>
                                          <p:spTgt spid="30"/>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3500"/>
                                  </p:stCondLst>
                                  <p:childTnLst>
                                    <p:set>
                                      <p:cBhvr>
                                        <p:cTn id="100" dur="1" fill="hold">
                                          <p:stCondLst>
                                            <p:cond delay="0"/>
                                          </p:stCondLst>
                                        </p:cTn>
                                        <p:tgtEl>
                                          <p:spTgt spid="32"/>
                                        </p:tgtEl>
                                        <p:attrNameLst>
                                          <p:attrName>style.visibility</p:attrName>
                                        </p:attrNameLst>
                                      </p:cBhvr>
                                      <p:to>
                                        <p:strVal val="visible"/>
                                      </p:to>
                                    </p:set>
                                    <p:anim calcmode="lin" valueType="num">
                                      <p:cBhvr>
                                        <p:cTn id="101" dur="1000" fill="hold"/>
                                        <p:tgtEl>
                                          <p:spTgt spid="32"/>
                                        </p:tgtEl>
                                        <p:attrNameLst>
                                          <p:attrName>ppt_w</p:attrName>
                                        </p:attrNameLst>
                                      </p:cBhvr>
                                      <p:tavLst>
                                        <p:tav tm="0">
                                          <p:val>
                                            <p:fltVal val="0"/>
                                          </p:val>
                                        </p:tav>
                                        <p:tav tm="100000">
                                          <p:val>
                                            <p:strVal val="#ppt_w"/>
                                          </p:val>
                                        </p:tav>
                                      </p:tavLst>
                                    </p:anim>
                                    <p:anim calcmode="lin" valueType="num">
                                      <p:cBhvr>
                                        <p:cTn id="102" dur="1000" fill="hold"/>
                                        <p:tgtEl>
                                          <p:spTgt spid="32"/>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350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1000" fill="hold"/>
                                        <p:tgtEl>
                                          <p:spTgt spid="38"/>
                                        </p:tgtEl>
                                        <p:attrNameLst>
                                          <p:attrName>ppt_w</p:attrName>
                                        </p:attrNameLst>
                                      </p:cBhvr>
                                      <p:tavLst>
                                        <p:tav tm="0">
                                          <p:val>
                                            <p:fltVal val="0"/>
                                          </p:val>
                                        </p:tav>
                                        <p:tav tm="100000">
                                          <p:val>
                                            <p:strVal val="#ppt_w"/>
                                          </p:val>
                                        </p:tav>
                                      </p:tavLst>
                                    </p:anim>
                                    <p:anim calcmode="lin" valueType="num">
                                      <p:cBhvr>
                                        <p:cTn id="106" dur="1000" fill="hold"/>
                                        <p:tgtEl>
                                          <p:spTgt spid="38"/>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350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1000" fill="hold"/>
                                        <p:tgtEl>
                                          <p:spTgt spid="33"/>
                                        </p:tgtEl>
                                        <p:attrNameLst>
                                          <p:attrName>ppt_w</p:attrName>
                                        </p:attrNameLst>
                                      </p:cBhvr>
                                      <p:tavLst>
                                        <p:tav tm="0">
                                          <p:val>
                                            <p:fltVal val="0"/>
                                          </p:val>
                                        </p:tav>
                                        <p:tav tm="100000">
                                          <p:val>
                                            <p:strVal val="#ppt_w"/>
                                          </p:val>
                                        </p:tav>
                                      </p:tavLst>
                                    </p:anim>
                                    <p:anim calcmode="lin" valueType="num">
                                      <p:cBhvr>
                                        <p:cTn id="110" dur="1000" fill="hold"/>
                                        <p:tgtEl>
                                          <p:spTgt spid="33"/>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3500"/>
                                  </p:stCondLst>
                                  <p:childTnLst>
                                    <p:set>
                                      <p:cBhvr>
                                        <p:cTn id="112" dur="1" fill="hold">
                                          <p:stCondLst>
                                            <p:cond delay="0"/>
                                          </p:stCondLst>
                                        </p:cTn>
                                        <p:tgtEl>
                                          <p:spTgt spid="37"/>
                                        </p:tgtEl>
                                        <p:attrNameLst>
                                          <p:attrName>style.visibility</p:attrName>
                                        </p:attrNameLst>
                                      </p:cBhvr>
                                      <p:to>
                                        <p:strVal val="visible"/>
                                      </p:to>
                                    </p:set>
                                    <p:anim calcmode="lin" valueType="num">
                                      <p:cBhvr>
                                        <p:cTn id="113" dur="1000" fill="hold"/>
                                        <p:tgtEl>
                                          <p:spTgt spid="37"/>
                                        </p:tgtEl>
                                        <p:attrNameLst>
                                          <p:attrName>ppt_w</p:attrName>
                                        </p:attrNameLst>
                                      </p:cBhvr>
                                      <p:tavLst>
                                        <p:tav tm="0">
                                          <p:val>
                                            <p:fltVal val="0"/>
                                          </p:val>
                                        </p:tav>
                                        <p:tav tm="100000">
                                          <p:val>
                                            <p:strVal val="#ppt_w"/>
                                          </p:val>
                                        </p:tav>
                                      </p:tavLst>
                                    </p:anim>
                                    <p:anim calcmode="lin" valueType="num">
                                      <p:cBhvr>
                                        <p:cTn id="114" dur="1000" fill="hold"/>
                                        <p:tgtEl>
                                          <p:spTgt spid="37"/>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3500"/>
                                  </p:stCondLst>
                                  <p:childTnLst>
                                    <p:set>
                                      <p:cBhvr>
                                        <p:cTn id="116" dur="1" fill="hold">
                                          <p:stCondLst>
                                            <p:cond delay="0"/>
                                          </p:stCondLst>
                                        </p:cTn>
                                        <p:tgtEl>
                                          <p:spTgt spid="34"/>
                                        </p:tgtEl>
                                        <p:attrNameLst>
                                          <p:attrName>style.visibility</p:attrName>
                                        </p:attrNameLst>
                                      </p:cBhvr>
                                      <p:to>
                                        <p:strVal val="visible"/>
                                      </p:to>
                                    </p:set>
                                    <p:anim calcmode="lin" valueType="num">
                                      <p:cBhvr>
                                        <p:cTn id="117" dur="1000" fill="hold"/>
                                        <p:tgtEl>
                                          <p:spTgt spid="34"/>
                                        </p:tgtEl>
                                        <p:attrNameLst>
                                          <p:attrName>ppt_w</p:attrName>
                                        </p:attrNameLst>
                                      </p:cBhvr>
                                      <p:tavLst>
                                        <p:tav tm="0">
                                          <p:val>
                                            <p:fltVal val="0"/>
                                          </p:val>
                                        </p:tav>
                                        <p:tav tm="100000">
                                          <p:val>
                                            <p:strVal val="#ppt_w"/>
                                          </p:val>
                                        </p:tav>
                                      </p:tavLst>
                                    </p:anim>
                                    <p:anim calcmode="lin" valueType="num">
                                      <p:cBhvr>
                                        <p:cTn id="118" dur="1000" fill="hold"/>
                                        <p:tgtEl>
                                          <p:spTgt spid="34"/>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350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1000" fill="hold"/>
                                        <p:tgtEl>
                                          <p:spTgt spid="35"/>
                                        </p:tgtEl>
                                        <p:attrNameLst>
                                          <p:attrName>ppt_w</p:attrName>
                                        </p:attrNameLst>
                                      </p:cBhvr>
                                      <p:tavLst>
                                        <p:tav tm="0">
                                          <p:val>
                                            <p:fltVal val="0"/>
                                          </p:val>
                                        </p:tav>
                                        <p:tav tm="100000">
                                          <p:val>
                                            <p:strVal val="#ppt_w"/>
                                          </p:val>
                                        </p:tav>
                                      </p:tavLst>
                                    </p:anim>
                                    <p:anim calcmode="lin" valueType="num">
                                      <p:cBhvr>
                                        <p:cTn id="122" dur="1000" fill="hold"/>
                                        <p:tgtEl>
                                          <p:spTgt spid="35"/>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3500"/>
                                  </p:stCondLst>
                                  <p:childTnLst>
                                    <p:set>
                                      <p:cBhvr>
                                        <p:cTn id="124" dur="1" fill="hold">
                                          <p:stCondLst>
                                            <p:cond delay="0"/>
                                          </p:stCondLst>
                                        </p:cTn>
                                        <p:tgtEl>
                                          <p:spTgt spid="36"/>
                                        </p:tgtEl>
                                        <p:attrNameLst>
                                          <p:attrName>style.visibility</p:attrName>
                                        </p:attrNameLst>
                                      </p:cBhvr>
                                      <p:to>
                                        <p:strVal val="visible"/>
                                      </p:to>
                                    </p:set>
                                    <p:anim calcmode="lin" valueType="num">
                                      <p:cBhvr>
                                        <p:cTn id="125" dur="1000" fill="hold"/>
                                        <p:tgtEl>
                                          <p:spTgt spid="36"/>
                                        </p:tgtEl>
                                        <p:attrNameLst>
                                          <p:attrName>ppt_w</p:attrName>
                                        </p:attrNameLst>
                                      </p:cBhvr>
                                      <p:tavLst>
                                        <p:tav tm="0">
                                          <p:val>
                                            <p:fltVal val="0"/>
                                          </p:val>
                                        </p:tav>
                                        <p:tav tm="100000">
                                          <p:val>
                                            <p:strVal val="#ppt_w"/>
                                          </p:val>
                                        </p:tav>
                                      </p:tavLst>
                                    </p:anim>
                                    <p:anim calcmode="lin" valueType="num">
                                      <p:cBhvr>
                                        <p:cTn id="126" dur="1000" fill="hold"/>
                                        <p:tgtEl>
                                          <p:spTgt spid="36"/>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3500"/>
                                  </p:stCondLst>
                                  <p:childTnLst>
                                    <p:set>
                                      <p:cBhvr>
                                        <p:cTn id="128" dur="1" fill="hold">
                                          <p:stCondLst>
                                            <p:cond delay="0"/>
                                          </p:stCondLst>
                                        </p:cTn>
                                        <p:tgtEl>
                                          <p:spTgt spid="39"/>
                                        </p:tgtEl>
                                        <p:attrNameLst>
                                          <p:attrName>style.visibility</p:attrName>
                                        </p:attrNameLst>
                                      </p:cBhvr>
                                      <p:to>
                                        <p:strVal val="visible"/>
                                      </p:to>
                                    </p:set>
                                    <p:anim calcmode="lin" valueType="num">
                                      <p:cBhvr>
                                        <p:cTn id="129" dur="1000" fill="hold"/>
                                        <p:tgtEl>
                                          <p:spTgt spid="39"/>
                                        </p:tgtEl>
                                        <p:attrNameLst>
                                          <p:attrName>ppt_w</p:attrName>
                                        </p:attrNameLst>
                                      </p:cBhvr>
                                      <p:tavLst>
                                        <p:tav tm="0">
                                          <p:val>
                                            <p:fltVal val="0"/>
                                          </p:val>
                                        </p:tav>
                                        <p:tav tm="100000">
                                          <p:val>
                                            <p:strVal val="#ppt_w"/>
                                          </p:val>
                                        </p:tav>
                                      </p:tavLst>
                                    </p:anim>
                                    <p:anim calcmode="lin" valueType="num">
                                      <p:cBhvr>
                                        <p:cTn id="130" dur="1000" fill="hold"/>
                                        <p:tgtEl>
                                          <p:spTgt spid="39"/>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3500"/>
                                  </p:stCondLst>
                                  <p:childTnLst>
                                    <p:set>
                                      <p:cBhvr>
                                        <p:cTn id="132" dur="1" fill="hold">
                                          <p:stCondLst>
                                            <p:cond delay="0"/>
                                          </p:stCondLst>
                                        </p:cTn>
                                        <p:tgtEl>
                                          <p:spTgt spid="40"/>
                                        </p:tgtEl>
                                        <p:attrNameLst>
                                          <p:attrName>style.visibility</p:attrName>
                                        </p:attrNameLst>
                                      </p:cBhvr>
                                      <p:to>
                                        <p:strVal val="visible"/>
                                      </p:to>
                                    </p:set>
                                    <p:anim calcmode="lin" valueType="num">
                                      <p:cBhvr>
                                        <p:cTn id="133" dur="1000" fill="hold"/>
                                        <p:tgtEl>
                                          <p:spTgt spid="40"/>
                                        </p:tgtEl>
                                        <p:attrNameLst>
                                          <p:attrName>ppt_w</p:attrName>
                                        </p:attrNameLst>
                                      </p:cBhvr>
                                      <p:tavLst>
                                        <p:tav tm="0">
                                          <p:val>
                                            <p:fltVal val="0"/>
                                          </p:val>
                                        </p:tav>
                                        <p:tav tm="100000">
                                          <p:val>
                                            <p:strVal val="#ppt_w"/>
                                          </p:val>
                                        </p:tav>
                                      </p:tavLst>
                                    </p:anim>
                                    <p:anim calcmode="lin" valueType="num">
                                      <p:cBhvr>
                                        <p:cTn id="134" dur="1000" fill="hold"/>
                                        <p:tgtEl>
                                          <p:spTgt spid="40"/>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3500"/>
                                  </p:stCondLst>
                                  <p:childTnLst>
                                    <p:set>
                                      <p:cBhvr>
                                        <p:cTn id="136" dur="1" fill="hold">
                                          <p:stCondLst>
                                            <p:cond delay="0"/>
                                          </p:stCondLst>
                                        </p:cTn>
                                        <p:tgtEl>
                                          <p:spTgt spid="41"/>
                                        </p:tgtEl>
                                        <p:attrNameLst>
                                          <p:attrName>style.visibility</p:attrName>
                                        </p:attrNameLst>
                                      </p:cBhvr>
                                      <p:to>
                                        <p:strVal val="visible"/>
                                      </p:to>
                                    </p:set>
                                    <p:anim calcmode="lin" valueType="num">
                                      <p:cBhvr>
                                        <p:cTn id="137" dur="1000" fill="hold"/>
                                        <p:tgtEl>
                                          <p:spTgt spid="41"/>
                                        </p:tgtEl>
                                        <p:attrNameLst>
                                          <p:attrName>ppt_w</p:attrName>
                                        </p:attrNameLst>
                                      </p:cBhvr>
                                      <p:tavLst>
                                        <p:tav tm="0">
                                          <p:val>
                                            <p:fltVal val="0"/>
                                          </p:val>
                                        </p:tav>
                                        <p:tav tm="100000">
                                          <p:val>
                                            <p:strVal val="#ppt_w"/>
                                          </p:val>
                                        </p:tav>
                                      </p:tavLst>
                                    </p:anim>
                                    <p:anim calcmode="lin" valueType="num">
                                      <p:cBhvr>
                                        <p:cTn id="138" dur="1000" fill="hold"/>
                                        <p:tgtEl>
                                          <p:spTgt spid="41"/>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4000"/>
                                  </p:stCondLst>
                                  <p:childTnLst>
                                    <p:set>
                                      <p:cBhvr>
                                        <p:cTn id="140" dur="1" fill="hold">
                                          <p:stCondLst>
                                            <p:cond delay="0"/>
                                          </p:stCondLst>
                                        </p:cTn>
                                        <p:tgtEl>
                                          <p:spTgt spid="45"/>
                                        </p:tgtEl>
                                        <p:attrNameLst>
                                          <p:attrName>style.visibility</p:attrName>
                                        </p:attrNameLst>
                                      </p:cBhvr>
                                      <p:to>
                                        <p:strVal val="visible"/>
                                      </p:to>
                                    </p:set>
                                    <p:anim calcmode="lin" valueType="num">
                                      <p:cBhvr>
                                        <p:cTn id="141" dur="1500" fill="hold"/>
                                        <p:tgtEl>
                                          <p:spTgt spid="45"/>
                                        </p:tgtEl>
                                        <p:attrNameLst>
                                          <p:attrName>ppt_w</p:attrName>
                                        </p:attrNameLst>
                                      </p:cBhvr>
                                      <p:tavLst>
                                        <p:tav tm="0">
                                          <p:val>
                                            <p:fltVal val="0"/>
                                          </p:val>
                                        </p:tav>
                                        <p:tav tm="100000">
                                          <p:val>
                                            <p:strVal val="#ppt_w"/>
                                          </p:val>
                                        </p:tav>
                                      </p:tavLst>
                                    </p:anim>
                                    <p:anim calcmode="lin" valueType="num">
                                      <p:cBhvr>
                                        <p:cTn id="142" dur="1500" fill="hold"/>
                                        <p:tgtEl>
                                          <p:spTgt spid="45"/>
                                        </p:tgtEl>
                                        <p:attrNameLst>
                                          <p:attrName>ppt_h</p:attrName>
                                        </p:attrNameLst>
                                      </p:cBhvr>
                                      <p:tavLst>
                                        <p:tav tm="0">
                                          <p:val>
                                            <p:fltVal val="0"/>
                                          </p:val>
                                        </p:tav>
                                        <p:tav tm="100000">
                                          <p:val>
                                            <p:strVal val="#ppt_h"/>
                                          </p:val>
                                        </p:tav>
                                      </p:tavLst>
                                    </p:anim>
                                  </p:childTnLst>
                                </p:cTn>
                              </p:par>
                              <p:par>
                                <p:cTn id="143" presetID="22" presetClass="entr" presetSubtype="1" fill="hold" nodeType="withEffect">
                                  <p:stCondLst>
                                    <p:cond delay="5000"/>
                                  </p:stCondLst>
                                  <p:childTnLst>
                                    <p:set>
                                      <p:cBhvr>
                                        <p:cTn id="144" dur="1" fill="hold">
                                          <p:stCondLst>
                                            <p:cond delay="0"/>
                                          </p:stCondLst>
                                        </p:cTn>
                                        <p:tgtEl>
                                          <p:spTgt spid="161"/>
                                        </p:tgtEl>
                                        <p:attrNameLst>
                                          <p:attrName>style.visibility</p:attrName>
                                        </p:attrNameLst>
                                      </p:cBhvr>
                                      <p:to>
                                        <p:strVal val="visible"/>
                                      </p:to>
                                    </p:set>
                                    <p:animEffect transition="in" filter="wipe(up)">
                                      <p:cBhvr>
                                        <p:cTn id="145"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45" grpId="0" animBg="1"/>
      <p:bldP spid="12" grpId="0"/>
      <p:bldP spid="14" grpId="0"/>
      <p:bldP spid="16" grpId="0"/>
      <p:bldP spid="17" grpId="0"/>
      <p:bldP spid="18" grpId="0"/>
      <p:bldP spid="26"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9" grpId="0"/>
      <p:bldP spid="98" grpId="0"/>
      <p:bldP spid="59" grpId="0" animBg="1"/>
      <p:bldP spid="10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F375BA6A-E737-4A68-BFB7-32D6B8AC003D}"/>
              </a:ext>
            </a:extLst>
          </p:cNvPr>
          <p:cNvGraphicFramePr/>
          <p:nvPr>
            <p:extLst>
              <p:ext uri="{D42A27DB-BD31-4B8C-83A1-F6EECF244321}">
                <p14:modId xmlns:p14="http://schemas.microsoft.com/office/powerpoint/2010/main" val="75518632"/>
              </p:ext>
            </p:extLst>
          </p:nvPr>
        </p:nvGraphicFramePr>
        <p:xfrm>
          <a:off x="596161" y="2529591"/>
          <a:ext cx="1778000" cy="1335968"/>
        </p:xfrm>
        <a:graphic>
          <a:graphicData uri="http://schemas.openxmlformats.org/drawingml/2006/chart">
            <c:chart xmlns:c="http://schemas.openxmlformats.org/drawingml/2006/chart" xmlns:r="http://schemas.openxmlformats.org/officeDocument/2006/relationships" r:id="rId3"/>
          </a:graphicData>
        </a:graphic>
      </p:graphicFrame>
      <p:grpSp>
        <p:nvGrpSpPr>
          <p:cNvPr id="22" name="Group 21">
            <a:extLst>
              <a:ext uri="{FF2B5EF4-FFF2-40B4-BE49-F238E27FC236}">
                <a16:creationId xmlns:a16="http://schemas.microsoft.com/office/drawing/2014/main" id="{AAB9308C-4B66-4BD8-85BF-FDA01F2D3C00}"/>
              </a:ext>
            </a:extLst>
          </p:cNvPr>
          <p:cNvGrpSpPr/>
          <p:nvPr/>
        </p:nvGrpSpPr>
        <p:grpSpPr>
          <a:xfrm>
            <a:off x="2374161" y="2440975"/>
            <a:ext cx="1543208" cy="1489673"/>
            <a:chOff x="3550724" y="1668780"/>
            <a:chExt cx="2180016" cy="2104390"/>
          </a:xfrm>
        </p:grpSpPr>
        <p:graphicFrame>
          <p:nvGraphicFramePr>
            <p:cNvPr id="18" name="Chart 17">
              <a:extLst>
                <a:ext uri="{FF2B5EF4-FFF2-40B4-BE49-F238E27FC236}">
                  <a16:creationId xmlns:a16="http://schemas.microsoft.com/office/drawing/2014/main" id="{E4E2FEC7-1AEB-41FA-AE13-7683B6BEDBFF}"/>
                </a:ext>
              </a:extLst>
            </p:cNvPr>
            <p:cNvGraphicFramePr/>
            <p:nvPr/>
          </p:nvGraphicFramePr>
          <p:xfrm>
            <a:off x="3550724" y="1668780"/>
            <a:ext cx="2180016" cy="2104390"/>
          </p:xfrm>
          <a:graphic>
            <a:graphicData uri="http://schemas.openxmlformats.org/drawingml/2006/chart">
              <c:chart xmlns:c="http://schemas.openxmlformats.org/drawingml/2006/chart" xmlns:r="http://schemas.openxmlformats.org/officeDocument/2006/relationships" r:id="rId4"/>
            </a:graphicData>
          </a:graphic>
        </p:graphicFrame>
        <p:sp>
          <p:nvSpPr>
            <p:cNvPr id="19" name="Oval 18">
              <a:extLst>
                <a:ext uri="{FF2B5EF4-FFF2-40B4-BE49-F238E27FC236}">
                  <a16:creationId xmlns:a16="http://schemas.microsoft.com/office/drawing/2014/main" id="{2E03C918-1307-4E1C-AFB4-D31F54E2E8C7}"/>
                </a:ext>
              </a:extLst>
            </p:cNvPr>
            <p:cNvSpPr/>
            <p:nvPr/>
          </p:nvSpPr>
          <p:spPr>
            <a:xfrm>
              <a:off x="3885717" y="1965960"/>
              <a:ext cx="1510030" cy="1510030"/>
            </a:xfrm>
            <a:prstGeom prst="ellipse">
              <a:avLst/>
            </a:prstGeom>
            <a:solidFill>
              <a:schemeClr val="bg1"/>
            </a:solidFill>
            <a:ln>
              <a:noFill/>
            </a:ln>
            <a:effectLst>
              <a:outerShdw blurRad="2921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solidFill>
                  <a:effectLst/>
                  <a:uLnTx/>
                  <a:uFillTx/>
                  <a:latin typeface="Montserrat" panose="00000500000000000000" pitchFamily="50" charset="0"/>
                  <a:ea typeface="+mn-ea"/>
                  <a:cs typeface="+mn-cs"/>
                </a:rPr>
                <a:t>73%</a:t>
              </a:r>
            </a:p>
          </p:txBody>
        </p:sp>
      </p:grpSp>
      <p:sp>
        <p:nvSpPr>
          <p:cNvPr id="2" name="TextBox 1">
            <a:extLst>
              <a:ext uri="{FF2B5EF4-FFF2-40B4-BE49-F238E27FC236}">
                <a16:creationId xmlns:a16="http://schemas.microsoft.com/office/drawing/2014/main" id="{02B3267A-68AD-D1E0-7F00-B3FDB203CAB0}"/>
              </a:ext>
            </a:extLst>
          </p:cNvPr>
          <p:cNvSpPr txBox="1"/>
          <p:nvPr/>
        </p:nvSpPr>
        <p:spPr>
          <a:xfrm>
            <a:off x="696369" y="1860786"/>
            <a:ext cx="16433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Expectation</a:t>
            </a:r>
          </a:p>
        </p:txBody>
      </p:sp>
      <p:sp>
        <p:nvSpPr>
          <p:cNvPr id="56" name="TextBox 55">
            <a:extLst>
              <a:ext uri="{FF2B5EF4-FFF2-40B4-BE49-F238E27FC236}">
                <a16:creationId xmlns:a16="http://schemas.microsoft.com/office/drawing/2014/main" id="{86E14480-3D83-46C8-88ED-3A48A4728958}"/>
              </a:ext>
            </a:extLst>
          </p:cNvPr>
          <p:cNvSpPr txBox="1"/>
          <p:nvPr/>
        </p:nvSpPr>
        <p:spPr>
          <a:xfrm>
            <a:off x="4900074" y="1860786"/>
            <a:ext cx="1019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Reality</a:t>
            </a:r>
          </a:p>
        </p:txBody>
      </p:sp>
      <p:graphicFrame>
        <p:nvGraphicFramePr>
          <p:cNvPr id="60" name="Chart 59">
            <a:extLst>
              <a:ext uri="{FF2B5EF4-FFF2-40B4-BE49-F238E27FC236}">
                <a16:creationId xmlns:a16="http://schemas.microsoft.com/office/drawing/2014/main" id="{B53F3471-64D2-4948-8312-66DE4152D338}"/>
              </a:ext>
            </a:extLst>
          </p:cNvPr>
          <p:cNvGraphicFramePr/>
          <p:nvPr>
            <p:extLst>
              <p:ext uri="{D42A27DB-BD31-4B8C-83A1-F6EECF244321}">
                <p14:modId xmlns:p14="http://schemas.microsoft.com/office/powerpoint/2010/main" val="2389396227"/>
              </p:ext>
            </p:extLst>
          </p:nvPr>
        </p:nvGraphicFramePr>
        <p:xfrm>
          <a:off x="596161" y="4464505"/>
          <a:ext cx="1778000" cy="133596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1" name="Chart 60">
            <a:extLst>
              <a:ext uri="{FF2B5EF4-FFF2-40B4-BE49-F238E27FC236}">
                <a16:creationId xmlns:a16="http://schemas.microsoft.com/office/drawing/2014/main" id="{3CDEC330-4E32-4007-82FC-A2246AF9B935}"/>
              </a:ext>
            </a:extLst>
          </p:cNvPr>
          <p:cNvGraphicFramePr/>
          <p:nvPr>
            <p:extLst>
              <p:ext uri="{D42A27DB-BD31-4B8C-83A1-F6EECF244321}">
                <p14:modId xmlns:p14="http://schemas.microsoft.com/office/powerpoint/2010/main" val="574476775"/>
              </p:ext>
            </p:extLst>
          </p:nvPr>
        </p:nvGraphicFramePr>
        <p:xfrm>
          <a:off x="4813285" y="2529591"/>
          <a:ext cx="1778000" cy="13359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2" name="Chart 61">
            <a:extLst>
              <a:ext uri="{FF2B5EF4-FFF2-40B4-BE49-F238E27FC236}">
                <a16:creationId xmlns:a16="http://schemas.microsoft.com/office/drawing/2014/main" id="{9598677B-9117-446E-8E8D-8AD6D8EF3622}"/>
              </a:ext>
            </a:extLst>
          </p:cNvPr>
          <p:cNvGraphicFramePr/>
          <p:nvPr>
            <p:extLst>
              <p:ext uri="{D42A27DB-BD31-4B8C-83A1-F6EECF244321}">
                <p14:modId xmlns:p14="http://schemas.microsoft.com/office/powerpoint/2010/main" val="2269144006"/>
              </p:ext>
            </p:extLst>
          </p:nvPr>
        </p:nvGraphicFramePr>
        <p:xfrm>
          <a:off x="4813285" y="4464505"/>
          <a:ext cx="1778000" cy="1335968"/>
        </p:xfrm>
        <a:graphic>
          <a:graphicData uri="http://schemas.openxmlformats.org/drawingml/2006/chart">
            <c:chart xmlns:c="http://schemas.openxmlformats.org/drawingml/2006/chart" xmlns:r="http://schemas.openxmlformats.org/officeDocument/2006/relationships" r:id="rId7"/>
          </a:graphicData>
        </a:graphic>
      </p:graphicFrame>
      <p:grpSp>
        <p:nvGrpSpPr>
          <p:cNvPr id="74" name="Group 73">
            <a:extLst>
              <a:ext uri="{FF2B5EF4-FFF2-40B4-BE49-F238E27FC236}">
                <a16:creationId xmlns:a16="http://schemas.microsoft.com/office/drawing/2014/main" id="{407671B5-F671-43FC-8D6E-672C9D2A8F9D}"/>
              </a:ext>
            </a:extLst>
          </p:cNvPr>
          <p:cNvGrpSpPr/>
          <p:nvPr/>
        </p:nvGrpSpPr>
        <p:grpSpPr>
          <a:xfrm>
            <a:off x="6872538" y="811340"/>
            <a:ext cx="4649315" cy="247504"/>
            <a:chOff x="6390073" y="887540"/>
            <a:chExt cx="4649315" cy="247504"/>
          </a:xfrm>
        </p:grpSpPr>
        <p:grpSp>
          <p:nvGrpSpPr>
            <p:cNvPr id="73" name="Group 72">
              <a:extLst>
                <a:ext uri="{FF2B5EF4-FFF2-40B4-BE49-F238E27FC236}">
                  <a16:creationId xmlns:a16="http://schemas.microsoft.com/office/drawing/2014/main" id="{D993F1FD-96D8-4358-B45B-AEF9224434D4}"/>
                </a:ext>
              </a:extLst>
            </p:cNvPr>
            <p:cNvGrpSpPr/>
            <p:nvPr/>
          </p:nvGrpSpPr>
          <p:grpSpPr>
            <a:xfrm>
              <a:off x="6390073" y="887540"/>
              <a:ext cx="1531621" cy="247504"/>
              <a:chOff x="6095999" y="887540"/>
              <a:chExt cx="1531621" cy="247504"/>
            </a:xfrm>
          </p:grpSpPr>
          <p:sp>
            <p:nvSpPr>
              <p:cNvPr id="55" name="Rectangle 54">
                <a:extLst>
                  <a:ext uri="{FF2B5EF4-FFF2-40B4-BE49-F238E27FC236}">
                    <a16:creationId xmlns:a16="http://schemas.microsoft.com/office/drawing/2014/main" id="{AC51A75D-FC21-4514-85C7-5C67AF1F0DF1}"/>
                  </a:ext>
                </a:extLst>
              </p:cNvPr>
              <p:cNvSpPr/>
              <p:nvPr/>
            </p:nvSpPr>
            <p:spPr>
              <a:xfrm>
                <a:off x="6095999" y="946496"/>
                <a:ext cx="129594" cy="129594"/>
              </a:xfrm>
              <a:prstGeom prst="rect">
                <a:avLst/>
              </a:prstGeom>
              <a:gradFill>
                <a:gsLst>
                  <a:gs pos="0">
                    <a:schemeClr val="accent1"/>
                  </a:gs>
                  <a:gs pos="100000">
                    <a:schemeClr val="accent1">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5273CF03-4E2F-4098-BB04-75789C813CB8}"/>
                  </a:ext>
                </a:extLst>
              </p:cNvPr>
              <p:cNvSpPr/>
              <p:nvPr/>
            </p:nvSpPr>
            <p:spPr>
              <a:xfrm>
                <a:off x="6259213" y="887540"/>
                <a:ext cx="1368407" cy="247504"/>
              </a:xfrm>
              <a:prstGeom prst="rect">
                <a:avLst/>
              </a:prstGeom>
            </p:spPr>
            <p:txBody>
              <a:bodyPr wrap="square" lIns="91440" rIns="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Millennials/Gen Z’s</a:t>
                </a:r>
              </a:p>
            </p:txBody>
          </p:sp>
        </p:grpSp>
        <p:grpSp>
          <p:nvGrpSpPr>
            <p:cNvPr id="72" name="Group 71">
              <a:extLst>
                <a:ext uri="{FF2B5EF4-FFF2-40B4-BE49-F238E27FC236}">
                  <a16:creationId xmlns:a16="http://schemas.microsoft.com/office/drawing/2014/main" id="{CAEE7C1C-9552-42E0-8622-C93B62F922FD}"/>
                </a:ext>
              </a:extLst>
            </p:cNvPr>
            <p:cNvGrpSpPr/>
            <p:nvPr/>
          </p:nvGrpSpPr>
          <p:grpSpPr>
            <a:xfrm>
              <a:off x="8162994" y="887540"/>
              <a:ext cx="865458" cy="247504"/>
              <a:chOff x="7921694" y="887540"/>
              <a:chExt cx="865458" cy="247504"/>
            </a:xfrm>
          </p:grpSpPr>
          <p:sp>
            <p:nvSpPr>
              <p:cNvPr id="67" name="Rectangle 66">
                <a:extLst>
                  <a:ext uri="{FF2B5EF4-FFF2-40B4-BE49-F238E27FC236}">
                    <a16:creationId xmlns:a16="http://schemas.microsoft.com/office/drawing/2014/main" id="{E3D0B474-DF6D-44E8-80B1-23E522F9E93B}"/>
                  </a:ext>
                </a:extLst>
              </p:cNvPr>
              <p:cNvSpPr/>
              <p:nvPr/>
            </p:nvSpPr>
            <p:spPr>
              <a:xfrm>
                <a:off x="7921694" y="946496"/>
                <a:ext cx="129594" cy="129594"/>
              </a:xfrm>
              <a:prstGeom prst="rect">
                <a:avLst/>
              </a:prstGeom>
              <a:gradFill>
                <a:gsLst>
                  <a:gs pos="0">
                    <a:schemeClr val="accent2">
                      <a:lumMod val="85000"/>
                    </a:schemeClr>
                  </a:gs>
                  <a:gs pos="100000">
                    <a:schemeClr val="accent2">
                      <a:lumMod val="75000"/>
                      <a:lumOff val="2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545B8641-89C6-4860-9827-0181506A4F15}"/>
                  </a:ext>
                </a:extLst>
              </p:cNvPr>
              <p:cNvSpPr/>
              <p:nvPr/>
            </p:nvSpPr>
            <p:spPr>
              <a:xfrm>
                <a:off x="8084908" y="887540"/>
                <a:ext cx="702244" cy="247504"/>
              </a:xfrm>
              <a:prstGeom prst="rect">
                <a:avLst/>
              </a:prstGeom>
            </p:spPr>
            <p:txBody>
              <a:bodyPr wrap="square" lIns="91440" rIns="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Gen X’s</a:t>
                </a:r>
              </a:p>
            </p:txBody>
          </p:sp>
        </p:grpSp>
        <p:grpSp>
          <p:nvGrpSpPr>
            <p:cNvPr id="65" name="Group 64">
              <a:extLst>
                <a:ext uri="{FF2B5EF4-FFF2-40B4-BE49-F238E27FC236}">
                  <a16:creationId xmlns:a16="http://schemas.microsoft.com/office/drawing/2014/main" id="{1EB774ED-579F-43A8-AEE9-BD6BC4BDB9E6}"/>
                </a:ext>
              </a:extLst>
            </p:cNvPr>
            <p:cNvGrpSpPr/>
            <p:nvPr/>
          </p:nvGrpSpPr>
          <p:grpSpPr>
            <a:xfrm>
              <a:off x="9269752" y="887540"/>
              <a:ext cx="1769636" cy="247504"/>
              <a:chOff x="9663366" y="887540"/>
              <a:chExt cx="1769636" cy="247504"/>
            </a:xfrm>
          </p:grpSpPr>
          <p:sp>
            <p:nvSpPr>
              <p:cNvPr id="70" name="Rectangle 69">
                <a:extLst>
                  <a:ext uri="{FF2B5EF4-FFF2-40B4-BE49-F238E27FC236}">
                    <a16:creationId xmlns:a16="http://schemas.microsoft.com/office/drawing/2014/main" id="{FDA13DE2-8C32-4F79-B451-E17BA331CB84}"/>
                  </a:ext>
                </a:extLst>
              </p:cNvPr>
              <p:cNvSpPr/>
              <p:nvPr/>
            </p:nvSpPr>
            <p:spPr>
              <a:xfrm>
                <a:off x="9663366" y="946496"/>
                <a:ext cx="129594" cy="129594"/>
              </a:xfrm>
              <a:prstGeom prst="rect">
                <a:avLst/>
              </a:prstGeom>
              <a:gradFill>
                <a:gsLst>
                  <a:gs pos="0">
                    <a:schemeClr val="accent3">
                      <a:lumMod val="75000"/>
                    </a:schemeClr>
                  </a:gs>
                  <a:gs pos="100000">
                    <a:schemeClr val="accent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2CC50001-8ED5-415E-8569-61BCFA1A9A34}"/>
                  </a:ext>
                </a:extLst>
              </p:cNvPr>
              <p:cNvSpPr/>
              <p:nvPr/>
            </p:nvSpPr>
            <p:spPr>
              <a:xfrm>
                <a:off x="9826579" y="887540"/>
                <a:ext cx="1606423" cy="247504"/>
              </a:xfrm>
              <a:prstGeom prst="rect">
                <a:avLst/>
              </a:prstGeom>
            </p:spPr>
            <p:txBody>
              <a:bodyPr wrap="square" lIns="91440" rIns="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Silents/Baby Boomers</a:t>
                </a:r>
              </a:p>
            </p:txBody>
          </p:sp>
        </p:grpSp>
      </p:grpSp>
      <p:sp>
        <p:nvSpPr>
          <p:cNvPr id="3" name="TextBox 2">
            <a:extLst>
              <a:ext uri="{FF2B5EF4-FFF2-40B4-BE49-F238E27FC236}">
                <a16:creationId xmlns:a16="http://schemas.microsoft.com/office/drawing/2014/main" id="{68AD2948-6AC2-DC87-B5F2-2AC7EBDC0FA7}"/>
              </a:ext>
            </a:extLst>
          </p:cNvPr>
          <p:cNvSpPr txBox="1"/>
          <p:nvPr/>
        </p:nvSpPr>
        <p:spPr>
          <a:xfrm>
            <a:off x="670147" y="731207"/>
            <a:ext cx="2125903"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Needs Gap</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sp>
        <p:nvSpPr>
          <p:cNvPr id="4" name="Rectangle 3">
            <a:extLst>
              <a:ext uri="{FF2B5EF4-FFF2-40B4-BE49-F238E27FC236}">
                <a16:creationId xmlns:a16="http://schemas.microsoft.com/office/drawing/2014/main" id="{3CCC5E1E-A5B9-8338-F24F-CE946EE02876}"/>
              </a:ext>
            </a:extLst>
          </p:cNvPr>
          <p:cNvSpPr/>
          <p:nvPr/>
        </p:nvSpPr>
        <p:spPr>
          <a:xfrm>
            <a:off x="8547116" y="2375887"/>
            <a:ext cx="3644883" cy="1489673"/>
          </a:xfrm>
          <a:prstGeom prst="rect">
            <a:avLst/>
          </a:prstGeom>
          <a:gradFill flip="none" rotWithShape="1">
            <a:gsLst>
              <a:gs pos="51000">
                <a:schemeClr val="accent2">
                  <a:alpha val="20000"/>
                </a:schemeClr>
              </a:gs>
              <a:gs pos="99000">
                <a:schemeClr val="accent3">
                  <a:alpha val="11871"/>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51A0F78-8BF4-33B3-1A2F-0F6CB1687D66}"/>
              </a:ext>
            </a:extLst>
          </p:cNvPr>
          <p:cNvGrpSpPr/>
          <p:nvPr/>
        </p:nvGrpSpPr>
        <p:grpSpPr>
          <a:xfrm>
            <a:off x="2374161" y="4348101"/>
            <a:ext cx="1543208" cy="1489673"/>
            <a:chOff x="3550724" y="1668780"/>
            <a:chExt cx="2180016" cy="2104390"/>
          </a:xfrm>
        </p:grpSpPr>
        <p:graphicFrame>
          <p:nvGraphicFramePr>
            <p:cNvPr id="7" name="Chart 6">
              <a:extLst>
                <a:ext uri="{FF2B5EF4-FFF2-40B4-BE49-F238E27FC236}">
                  <a16:creationId xmlns:a16="http://schemas.microsoft.com/office/drawing/2014/main" id="{5EB4487C-F055-BE90-CDB5-0429094D412A}"/>
                </a:ext>
              </a:extLst>
            </p:cNvPr>
            <p:cNvGraphicFramePr/>
            <p:nvPr>
              <p:extLst>
                <p:ext uri="{D42A27DB-BD31-4B8C-83A1-F6EECF244321}">
                  <p14:modId xmlns:p14="http://schemas.microsoft.com/office/powerpoint/2010/main" val="936177447"/>
                </p:ext>
              </p:extLst>
            </p:nvPr>
          </p:nvGraphicFramePr>
          <p:xfrm>
            <a:off x="3550724" y="1668780"/>
            <a:ext cx="2180016" cy="2104390"/>
          </p:xfrm>
          <a:graphic>
            <a:graphicData uri="http://schemas.openxmlformats.org/drawingml/2006/chart">
              <c:chart xmlns:c="http://schemas.openxmlformats.org/drawingml/2006/chart" xmlns:r="http://schemas.openxmlformats.org/officeDocument/2006/relationships" r:id="rId8"/>
            </a:graphicData>
          </a:graphic>
        </p:graphicFrame>
        <p:sp>
          <p:nvSpPr>
            <p:cNvPr id="8" name="Oval 7">
              <a:extLst>
                <a:ext uri="{FF2B5EF4-FFF2-40B4-BE49-F238E27FC236}">
                  <a16:creationId xmlns:a16="http://schemas.microsoft.com/office/drawing/2014/main" id="{33EC0D39-0DFA-1654-F86F-3073AE6EFD11}"/>
                </a:ext>
              </a:extLst>
            </p:cNvPr>
            <p:cNvSpPr/>
            <p:nvPr/>
          </p:nvSpPr>
          <p:spPr>
            <a:xfrm>
              <a:off x="3885717" y="1965960"/>
              <a:ext cx="1510030" cy="1510030"/>
            </a:xfrm>
            <a:prstGeom prst="ellipse">
              <a:avLst/>
            </a:prstGeom>
            <a:solidFill>
              <a:schemeClr val="bg1"/>
            </a:solidFill>
            <a:ln>
              <a:noFill/>
            </a:ln>
            <a:effectLst>
              <a:outerShdw blurRad="2921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6"/>
                  </a:solidFill>
                  <a:latin typeface="Montserrat" panose="00000500000000000000" pitchFamily="50" charset="0"/>
                </a:rPr>
                <a:t>62</a:t>
              </a:r>
              <a:r>
                <a:rPr kumimoji="0" lang="en-US" sz="2000" b="1" i="0" u="none" strike="noStrike" kern="1200" cap="none" spc="0" normalizeH="0" baseline="0" noProof="0" dirty="0">
                  <a:ln>
                    <a:noFill/>
                  </a:ln>
                  <a:solidFill>
                    <a:schemeClr val="accent6"/>
                  </a:solidFill>
                  <a:effectLst/>
                  <a:uLnTx/>
                  <a:uFillTx/>
                  <a:latin typeface="Montserrat" panose="00000500000000000000" pitchFamily="50" charset="0"/>
                  <a:ea typeface="+mn-ea"/>
                  <a:cs typeface="+mn-cs"/>
                </a:rPr>
                <a:t>%</a:t>
              </a:r>
            </a:p>
          </p:txBody>
        </p:sp>
      </p:grpSp>
      <p:grpSp>
        <p:nvGrpSpPr>
          <p:cNvPr id="17" name="Group 16">
            <a:extLst>
              <a:ext uri="{FF2B5EF4-FFF2-40B4-BE49-F238E27FC236}">
                <a16:creationId xmlns:a16="http://schemas.microsoft.com/office/drawing/2014/main" id="{C5CF19A0-D4C0-6092-730F-1CCDC65EF195}"/>
              </a:ext>
            </a:extLst>
          </p:cNvPr>
          <p:cNvGrpSpPr/>
          <p:nvPr/>
        </p:nvGrpSpPr>
        <p:grpSpPr>
          <a:xfrm>
            <a:off x="6597613" y="2440975"/>
            <a:ext cx="1543208" cy="1489673"/>
            <a:chOff x="3550724" y="1668780"/>
            <a:chExt cx="2180016" cy="2104390"/>
          </a:xfrm>
        </p:grpSpPr>
        <p:graphicFrame>
          <p:nvGraphicFramePr>
            <p:cNvPr id="23" name="Chart 22">
              <a:extLst>
                <a:ext uri="{FF2B5EF4-FFF2-40B4-BE49-F238E27FC236}">
                  <a16:creationId xmlns:a16="http://schemas.microsoft.com/office/drawing/2014/main" id="{A3AE8B2E-9AD9-4970-CD72-512C05AD3D5C}"/>
                </a:ext>
              </a:extLst>
            </p:cNvPr>
            <p:cNvGraphicFramePr/>
            <p:nvPr>
              <p:extLst>
                <p:ext uri="{D42A27DB-BD31-4B8C-83A1-F6EECF244321}">
                  <p14:modId xmlns:p14="http://schemas.microsoft.com/office/powerpoint/2010/main" val="788423915"/>
                </p:ext>
              </p:extLst>
            </p:nvPr>
          </p:nvGraphicFramePr>
          <p:xfrm>
            <a:off x="3550724" y="1668780"/>
            <a:ext cx="2180016" cy="2104390"/>
          </p:xfrm>
          <a:graphic>
            <a:graphicData uri="http://schemas.openxmlformats.org/drawingml/2006/chart">
              <c:chart xmlns:c="http://schemas.openxmlformats.org/drawingml/2006/chart" xmlns:r="http://schemas.openxmlformats.org/officeDocument/2006/relationships" r:id="rId9"/>
            </a:graphicData>
          </a:graphic>
        </p:graphicFrame>
        <p:sp>
          <p:nvSpPr>
            <p:cNvPr id="24" name="Oval 23">
              <a:extLst>
                <a:ext uri="{FF2B5EF4-FFF2-40B4-BE49-F238E27FC236}">
                  <a16:creationId xmlns:a16="http://schemas.microsoft.com/office/drawing/2014/main" id="{3C1AD058-B1EF-4E12-0448-799013DE8F47}"/>
                </a:ext>
              </a:extLst>
            </p:cNvPr>
            <p:cNvSpPr/>
            <p:nvPr/>
          </p:nvSpPr>
          <p:spPr>
            <a:xfrm>
              <a:off x="3885717" y="1965960"/>
              <a:ext cx="1510030" cy="1510030"/>
            </a:xfrm>
            <a:prstGeom prst="ellipse">
              <a:avLst/>
            </a:prstGeom>
            <a:solidFill>
              <a:schemeClr val="bg1"/>
            </a:solidFill>
            <a:ln>
              <a:noFill/>
            </a:ln>
            <a:effectLst>
              <a:outerShdw blurRad="2921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solidFill>
                  <a:effectLst/>
                  <a:uLnTx/>
                  <a:uFillTx/>
                  <a:latin typeface="Montserrat" panose="00000500000000000000" pitchFamily="50" charset="0"/>
                  <a:ea typeface="+mn-ea"/>
                  <a:cs typeface="+mn-cs"/>
                </a:rPr>
                <a:t>51%</a:t>
              </a:r>
            </a:p>
          </p:txBody>
        </p:sp>
      </p:grpSp>
      <p:grpSp>
        <p:nvGrpSpPr>
          <p:cNvPr id="25" name="Group 24">
            <a:extLst>
              <a:ext uri="{FF2B5EF4-FFF2-40B4-BE49-F238E27FC236}">
                <a16:creationId xmlns:a16="http://schemas.microsoft.com/office/drawing/2014/main" id="{C85BCE56-F68E-3358-9EF0-DD09C5A021FD}"/>
              </a:ext>
            </a:extLst>
          </p:cNvPr>
          <p:cNvGrpSpPr/>
          <p:nvPr/>
        </p:nvGrpSpPr>
        <p:grpSpPr>
          <a:xfrm>
            <a:off x="6597613" y="4348101"/>
            <a:ext cx="1543208" cy="1489673"/>
            <a:chOff x="3550724" y="1668780"/>
            <a:chExt cx="2180016" cy="2104390"/>
          </a:xfrm>
        </p:grpSpPr>
        <p:graphicFrame>
          <p:nvGraphicFramePr>
            <p:cNvPr id="26" name="Chart 25">
              <a:extLst>
                <a:ext uri="{FF2B5EF4-FFF2-40B4-BE49-F238E27FC236}">
                  <a16:creationId xmlns:a16="http://schemas.microsoft.com/office/drawing/2014/main" id="{13786067-8ACF-D1A1-3163-6CE15A11BCDD}"/>
                </a:ext>
              </a:extLst>
            </p:cNvPr>
            <p:cNvGraphicFramePr/>
            <p:nvPr>
              <p:extLst>
                <p:ext uri="{D42A27DB-BD31-4B8C-83A1-F6EECF244321}">
                  <p14:modId xmlns:p14="http://schemas.microsoft.com/office/powerpoint/2010/main" val="2501271747"/>
                </p:ext>
              </p:extLst>
            </p:nvPr>
          </p:nvGraphicFramePr>
          <p:xfrm>
            <a:off x="3550724" y="1668780"/>
            <a:ext cx="2180016" cy="2104390"/>
          </p:xfrm>
          <a:graphic>
            <a:graphicData uri="http://schemas.openxmlformats.org/drawingml/2006/chart">
              <c:chart xmlns:c="http://schemas.openxmlformats.org/drawingml/2006/chart" xmlns:r="http://schemas.openxmlformats.org/officeDocument/2006/relationships" r:id="rId10"/>
            </a:graphicData>
          </a:graphic>
        </p:graphicFrame>
        <p:sp>
          <p:nvSpPr>
            <p:cNvPr id="33" name="Oval 32">
              <a:extLst>
                <a:ext uri="{FF2B5EF4-FFF2-40B4-BE49-F238E27FC236}">
                  <a16:creationId xmlns:a16="http://schemas.microsoft.com/office/drawing/2014/main" id="{9D7419B9-FC9A-D68C-2F29-7867FF9E3040}"/>
                </a:ext>
              </a:extLst>
            </p:cNvPr>
            <p:cNvSpPr/>
            <p:nvPr/>
          </p:nvSpPr>
          <p:spPr>
            <a:xfrm>
              <a:off x="3885717" y="1965960"/>
              <a:ext cx="1510030" cy="1510030"/>
            </a:xfrm>
            <a:prstGeom prst="ellipse">
              <a:avLst/>
            </a:prstGeom>
            <a:solidFill>
              <a:schemeClr val="bg1"/>
            </a:solidFill>
            <a:ln>
              <a:noFill/>
            </a:ln>
            <a:effectLst>
              <a:outerShdw blurRad="2921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6"/>
                  </a:solidFill>
                  <a:latin typeface="Montserrat" panose="00000500000000000000" pitchFamily="50" charset="0"/>
                </a:rPr>
                <a:t>47</a:t>
              </a:r>
              <a:r>
                <a:rPr kumimoji="0" lang="en-US" sz="2000" b="1" i="0" u="none" strike="noStrike" kern="1200" cap="none" spc="0" normalizeH="0" baseline="0" noProof="0" dirty="0">
                  <a:ln>
                    <a:noFill/>
                  </a:ln>
                  <a:solidFill>
                    <a:schemeClr val="accent6"/>
                  </a:solidFill>
                  <a:effectLst/>
                  <a:uLnTx/>
                  <a:uFillTx/>
                  <a:latin typeface="Montserrat" panose="00000500000000000000" pitchFamily="50" charset="0"/>
                  <a:ea typeface="+mn-ea"/>
                  <a:cs typeface="+mn-cs"/>
                </a:rPr>
                <a:t>%</a:t>
              </a:r>
            </a:p>
          </p:txBody>
        </p:sp>
      </p:grpSp>
      <p:sp>
        <p:nvSpPr>
          <p:cNvPr id="34" name="Rectangle 33">
            <a:extLst>
              <a:ext uri="{FF2B5EF4-FFF2-40B4-BE49-F238E27FC236}">
                <a16:creationId xmlns:a16="http://schemas.microsoft.com/office/drawing/2014/main" id="{19BC1FEA-D88F-63CC-9123-34F24623334B}"/>
              </a:ext>
            </a:extLst>
          </p:cNvPr>
          <p:cNvSpPr/>
          <p:nvPr/>
        </p:nvSpPr>
        <p:spPr>
          <a:xfrm>
            <a:off x="8833231" y="2740247"/>
            <a:ext cx="2251081" cy="765146"/>
          </a:xfrm>
          <a:prstGeom prst="rect">
            <a:avLst/>
          </a:prstGeom>
        </p:spPr>
        <p:txBody>
          <a:bodyPr wrap="square" lIns="0" rIns="0">
            <a:spAutoFit/>
          </a:bodyPr>
          <a:lstStyle/>
          <a:p>
            <a:pPr>
              <a:lnSpc>
                <a:spcPts val="1800"/>
              </a:lnSpc>
            </a:pPr>
            <a:r>
              <a:rPr lang="en-US" sz="1200" dirty="0">
                <a:latin typeface="Montserrat" panose="00000500000000000000" pitchFamily="50" charset="0"/>
              </a:rPr>
              <a:t>Customers who expect companies to </a:t>
            </a:r>
            <a:r>
              <a:rPr lang="en-US" sz="1200" b="1" dirty="0">
                <a:latin typeface="Montserrat" panose="00000500000000000000" pitchFamily="50" charset="0"/>
              </a:rPr>
              <a:t>understand</a:t>
            </a:r>
            <a:r>
              <a:rPr lang="en-US" sz="1200" dirty="0">
                <a:latin typeface="Montserrat" panose="00000500000000000000" pitchFamily="50" charset="0"/>
              </a:rPr>
              <a:t> their needs and expectations</a:t>
            </a:r>
          </a:p>
        </p:txBody>
      </p:sp>
      <p:cxnSp>
        <p:nvCxnSpPr>
          <p:cNvPr id="41" name="Straight Connector 40">
            <a:extLst>
              <a:ext uri="{FF2B5EF4-FFF2-40B4-BE49-F238E27FC236}">
                <a16:creationId xmlns:a16="http://schemas.microsoft.com/office/drawing/2014/main" id="{A381D823-AE66-1D2E-0771-536AACA4CE94}"/>
              </a:ext>
            </a:extLst>
          </p:cNvPr>
          <p:cNvCxnSpPr>
            <a:cxnSpLocks/>
          </p:cNvCxnSpPr>
          <p:nvPr/>
        </p:nvCxnSpPr>
        <p:spPr>
          <a:xfrm>
            <a:off x="4256049" y="1860786"/>
            <a:ext cx="0" cy="40939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13F2520-BE95-3E4D-00F1-694FFB9008D2}"/>
              </a:ext>
            </a:extLst>
          </p:cNvPr>
          <p:cNvCxnSpPr>
            <a:cxnSpLocks/>
          </p:cNvCxnSpPr>
          <p:nvPr/>
        </p:nvCxnSpPr>
        <p:spPr>
          <a:xfrm>
            <a:off x="781499" y="4134118"/>
            <a:ext cx="720277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06CEC65-75C0-935D-72B1-0EB7B6DEA5A2}"/>
              </a:ext>
            </a:extLst>
          </p:cNvPr>
          <p:cNvSpPr/>
          <p:nvPr/>
        </p:nvSpPr>
        <p:spPr>
          <a:xfrm>
            <a:off x="8547116" y="4310800"/>
            <a:ext cx="3644883" cy="1489673"/>
          </a:xfrm>
          <a:prstGeom prst="rect">
            <a:avLst/>
          </a:prstGeom>
          <a:gradFill flip="none" rotWithShape="1">
            <a:gsLst>
              <a:gs pos="51000">
                <a:schemeClr val="accent2">
                  <a:alpha val="20000"/>
                </a:schemeClr>
              </a:gs>
              <a:gs pos="99000">
                <a:schemeClr val="accent3">
                  <a:alpha val="11871"/>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4952182-F02D-15FB-C2D8-230D2CB47536}"/>
              </a:ext>
            </a:extLst>
          </p:cNvPr>
          <p:cNvSpPr/>
          <p:nvPr/>
        </p:nvSpPr>
        <p:spPr>
          <a:xfrm>
            <a:off x="8833231" y="4673063"/>
            <a:ext cx="2688622" cy="765146"/>
          </a:xfrm>
          <a:prstGeom prst="rect">
            <a:avLst/>
          </a:prstGeom>
        </p:spPr>
        <p:txBody>
          <a:bodyPr wrap="square" lIns="0" rIns="0">
            <a:spAutoFit/>
          </a:bodyPr>
          <a:lstStyle/>
          <a:p>
            <a:pPr>
              <a:lnSpc>
                <a:spcPts val="1800"/>
              </a:lnSpc>
            </a:pPr>
            <a:r>
              <a:rPr lang="en-US" sz="1200" dirty="0">
                <a:latin typeface="Montserrat" panose="00000500000000000000" pitchFamily="50" charset="0"/>
              </a:rPr>
              <a:t>Customers who expect companies to </a:t>
            </a:r>
            <a:r>
              <a:rPr lang="en-US" sz="1200" b="1" dirty="0">
                <a:latin typeface="Montserrat" panose="00000500000000000000" pitchFamily="50" charset="0"/>
              </a:rPr>
              <a:t>adapt</a:t>
            </a:r>
            <a:r>
              <a:rPr lang="en-US" sz="1200" dirty="0">
                <a:latin typeface="Montserrat" panose="00000500000000000000" pitchFamily="50" charset="0"/>
              </a:rPr>
              <a:t> based on customers’ actions and behaviors</a:t>
            </a:r>
          </a:p>
        </p:txBody>
      </p:sp>
    </p:spTree>
    <p:extLst>
      <p:ext uri="{BB962C8B-B14F-4D97-AF65-F5344CB8AC3E}">
        <p14:creationId xmlns:p14="http://schemas.microsoft.com/office/powerpoint/2010/main" val="158713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7FA124B-2B57-12B0-381A-CB1C691C5102}"/>
              </a:ext>
            </a:extLst>
          </p:cNvPr>
          <p:cNvGrpSpPr/>
          <p:nvPr/>
        </p:nvGrpSpPr>
        <p:grpSpPr>
          <a:xfrm>
            <a:off x="314296" y="2055851"/>
            <a:ext cx="3366347" cy="2373324"/>
            <a:chOff x="10982305" y="1839680"/>
            <a:chExt cx="3366347" cy="2373324"/>
          </a:xfrm>
        </p:grpSpPr>
        <p:sp>
          <p:nvSpPr>
            <p:cNvPr id="35" name="Oval 41">
              <a:extLst>
                <a:ext uri="{FF2B5EF4-FFF2-40B4-BE49-F238E27FC236}">
                  <a16:creationId xmlns:a16="http://schemas.microsoft.com/office/drawing/2014/main" id="{AD61C53D-2806-2FEB-7828-44C7E85DF3C1}"/>
                </a:ext>
              </a:extLst>
            </p:cNvPr>
            <p:cNvSpPr/>
            <p:nvPr/>
          </p:nvSpPr>
          <p:spPr>
            <a:xfrm>
              <a:off x="11429999" y="2306050"/>
              <a:ext cx="2470956" cy="1455559"/>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Oval 42">
              <a:extLst>
                <a:ext uri="{FF2B5EF4-FFF2-40B4-BE49-F238E27FC236}">
                  <a16:creationId xmlns:a16="http://schemas.microsoft.com/office/drawing/2014/main" id="{35DE3237-8363-0F6F-8EBC-C1B9F81015B1}"/>
                </a:ext>
              </a:extLst>
            </p:cNvPr>
            <p:cNvSpPr/>
            <p:nvPr/>
          </p:nvSpPr>
          <p:spPr>
            <a:xfrm>
              <a:off x="10982305" y="1839680"/>
              <a:ext cx="3366347" cy="2373324"/>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CFB9366D-1AD3-CC79-7491-A57AF2453E8E}"/>
              </a:ext>
            </a:extLst>
          </p:cNvPr>
          <p:cNvSpPr/>
          <p:nvPr/>
        </p:nvSpPr>
        <p:spPr>
          <a:xfrm>
            <a:off x="761991" y="2524370"/>
            <a:ext cx="2470956"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6E1C9644-4EC4-D811-B8C2-133873ADB850}"/>
              </a:ext>
            </a:extLst>
          </p:cNvPr>
          <p:cNvGrpSpPr/>
          <p:nvPr/>
        </p:nvGrpSpPr>
        <p:grpSpPr>
          <a:xfrm>
            <a:off x="3046644" y="2053702"/>
            <a:ext cx="3366347" cy="2373324"/>
            <a:chOff x="10982305" y="1839680"/>
            <a:chExt cx="3366347" cy="2373324"/>
          </a:xfrm>
        </p:grpSpPr>
        <p:sp>
          <p:nvSpPr>
            <p:cNvPr id="39" name="Oval 41">
              <a:extLst>
                <a:ext uri="{FF2B5EF4-FFF2-40B4-BE49-F238E27FC236}">
                  <a16:creationId xmlns:a16="http://schemas.microsoft.com/office/drawing/2014/main" id="{30069578-7313-2069-64B6-0244BE18DAA9}"/>
                </a:ext>
              </a:extLst>
            </p:cNvPr>
            <p:cNvSpPr/>
            <p:nvPr/>
          </p:nvSpPr>
          <p:spPr>
            <a:xfrm>
              <a:off x="11429999" y="2306050"/>
              <a:ext cx="2470956" cy="1455559"/>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Oval 42">
              <a:extLst>
                <a:ext uri="{FF2B5EF4-FFF2-40B4-BE49-F238E27FC236}">
                  <a16:creationId xmlns:a16="http://schemas.microsoft.com/office/drawing/2014/main" id="{B4B0FA3A-FEBD-7482-938F-0FACC9183EC2}"/>
                </a:ext>
              </a:extLst>
            </p:cNvPr>
            <p:cNvSpPr/>
            <p:nvPr/>
          </p:nvSpPr>
          <p:spPr>
            <a:xfrm>
              <a:off x="10982305" y="1839680"/>
              <a:ext cx="3366347" cy="2373324"/>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AE22FB51-F6BD-DB38-8C34-B2C117BA25F3}"/>
              </a:ext>
            </a:extLst>
          </p:cNvPr>
          <p:cNvSpPr/>
          <p:nvPr/>
        </p:nvSpPr>
        <p:spPr>
          <a:xfrm>
            <a:off x="3494339" y="2522221"/>
            <a:ext cx="2470956"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7FC8FD12-E439-0EB1-390A-81BA51A4E929}"/>
              </a:ext>
            </a:extLst>
          </p:cNvPr>
          <p:cNvGrpSpPr/>
          <p:nvPr/>
        </p:nvGrpSpPr>
        <p:grpSpPr>
          <a:xfrm>
            <a:off x="5778990" y="2053702"/>
            <a:ext cx="3366347" cy="2373324"/>
            <a:chOff x="10982305" y="1839680"/>
            <a:chExt cx="3366347" cy="2373324"/>
          </a:xfrm>
        </p:grpSpPr>
        <p:sp>
          <p:nvSpPr>
            <p:cNvPr id="43" name="Oval 41">
              <a:extLst>
                <a:ext uri="{FF2B5EF4-FFF2-40B4-BE49-F238E27FC236}">
                  <a16:creationId xmlns:a16="http://schemas.microsoft.com/office/drawing/2014/main" id="{70AE2DF8-AE55-63D4-2C04-BAAC40DB0D36}"/>
                </a:ext>
              </a:extLst>
            </p:cNvPr>
            <p:cNvSpPr/>
            <p:nvPr/>
          </p:nvSpPr>
          <p:spPr>
            <a:xfrm>
              <a:off x="11429999" y="2306050"/>
              <a:ext cx="2470956" cy="1455559"/>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Oval 42">
              <a:extLst>
                <a:ext uri="{FF2B5EF4-FFF2-40B4-BE49-F238E27FC236}">
                  <a16:creationId xmlns:a16="http://schemas.microsoft.com/office/drawing/2014/main" id="{79138B88-F7FC-90B8-7896-40D5C9B77839}"/>
                </a:ext>
              </a:extLst>
            </p:cNvPr>
            <p:cNvSpPr/>
            <p:nvPr/>
          </p:nvSpPr>
          <p:spPr>
            <a:xfrm>
              <a:off x="10982305" y="1839680"/>
              <a:ext cx="3366347" cy="2373324"/>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71D72987-E4AC-9B68-B9C7-E5F1B5835F95}"/>
              </a:ext>
            </a:extLst>
          </p:cNvPr>
          <p:cNvSpPr/>
          <p:nvPr/>
        </p:nvSpPr>
        <p:spPr>
          <a:xfrm>
            <a:off x="6226685" y="2522221"/>
            <a:ext cx="2470956"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D6650FA6-4E04-F983-6E83-D58120A989E0}"/>
              </a:ext>
            </a:extLst>
          </p:cNvPr>
          <p:cNvGrpSpPr/>
          <p:nvPr/>
        </p:nvGrpSpPr>
        <p:grpSpPr>
          <a:xfrm>
            <a:off x="8511338" y="2051553"/>
            <a:ext cx="3366347" cy="2373324"/>
            <a:chOff x="10982305" y="1839680"/>
            <a:chExt cx="3366347" cy="2373324"/>
          </a:xfrm>
        </p:grpSpPr>
        <p:sp>
          <p:nvSpPr>
            <p:cNvPr id="47" name="Oval 41">
              <a:extLst>
                <a:ext uri="{FF2B5EF4-FFF2-40B4-BE49-F238E27FC236}">
                  <a16:creationId xmlns:a16="http://schemas.microsoft.com/office/drawing/2014/main" id="{7CBC788E-C434-3865-AB55-F6FEA1112FC5}"/>
                </a:ext>
              </a:extLst>
            </p:cNvPr>
            <p:cNvSpPr/>
            <p:nvPr/>
          </p:nvSpPr>
          <p:spPr>
            <a:xfrm>
              <a:off x="11429999" y="2306050"/>
              <a:ext cx="2470956" cy="1455559"/>
            </a:xfrm>
            <a:prstGeom prst="rect">
              <a:avLst/>
            </a:prstGeom>
            <a:gradFill flip="none" rotWithShape="1">
              <a:gsLst>
                <a:gs pos="99000">
                  <a:schemeClr val="accent2">
                    <a:lumMod val="60000"/>
                    <a:lumOff val="40000"/>
                    <a:alpha val="36464"/>
                  </a:schemeClr>
                </a:gs>
                <a:gs pos="0">
                  <a:schemeClr val="accent2">
                    <a:alpha val="31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Oval 42">
              <a:extLst>
                <a:ext uri="{FF2B5EF4-FFF2-40B4-BE49-F238E27FC236}">
                  <a16:creationId xmlns:a16="http://schemas.microsoft.com/office/drawing/2014/main" id="{73064A53-2A80-BBCC-C89F-F19045425439}"/>
                </a:ext>
              </a:extLst>
            </p:cNvPr>
            <p:cNvSpPr/>
            <p:nvPr/>
          </p:nvSpPr>
          <p:spPr>
            <a:xfrm>
              <a:off x="10982305" y="1839680"/>
              <a:ext cx="3366347" cy="2373324"/>
            </a:xfrm>
            <a:prstGeom prst="rect">
              <a:avLst/>
            </a:prstGeom>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 name="Rectangle 48">
            <a:extLst>
              <a:ext uri="{FF2B5EF4-FFF2-40B4-BE49-F238E27FC236}">
                <a16:creationId xmlns:a16="http://schemas.microsoft.com/office/drawing/2014/main" id="{3302D929-34BF-CD5D-741D-66F53769E9F4}"/>
              </a:ext>
            </a:extLst>
          </p:cNvPr>
          <p:cNvSpPr/>
          <p:nvPr/>
        </p:nvSpPr>
        <p:spPr>
          <a:xfrm>
            <a:off x="8959033" y="2520072"/>
            <a:ext cx="2470956" cy="569967"/>
          </a:xfrm>
          <a:prstGeom prst="rect">
            <a:avLst/>
          </a:prstGeom>
          <a:gradFill>
            <a:gsLst>
              <a:gs pos="0">
                <a:schemeClr val="accent2">
                  <a:alpha val="20000"/>
                </a:schemeClr>
              </a:gs>
              <a:gs pos="100000">
                <a:schemeClr val="accent3">
                  <a:alpha val="1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Bracket 9">
            <a:extLst>
              <a:ext uri="{FF2B5EF4-FFF2-40B4-BE49-F238E27FC236}">
                <a16:creationId xmlns:a16="http://schemas.microsoft.com/office/drawing/2014/main" id="{F4EB76E9-61DA-4D2D-A9D9-3ED058CD8D87}"/>
              </a:ext>
            </a:extLst>
          </p:cNvPr>
          <p:cNvSpPr/>
          <p:nvPr/>
        </p:nvSpPr>
        <p:spPr>
          <a:xfrm rot="16200000">
            <a:off x="3120400" y="-392755"/>
            <a:ext cx="486507" cy="5203306"/>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ight Bracket 11">
            <a:extLst>
              <a:ext uri="{FF2B5EF4-FFF2-40B4-BE49-F238E27FC236}">
                <a16:creationId xmlns:a16="http://schemas.microsoft.com/office/drawing/2014/main" id="{DC647951-07C1-4ECD-9AFE-F9ABA734A0FE}"/>
              </a:ext>
            </a:extLst>
          </p:cNvPr>
          <p:cNvSpPr/>
          <p:nvPr/>
        </p:nvSpPr>
        <p:spPr>
          <a:xfrm rot="16200000">
            <a:off x="7218922" y="973420"/>
            <a:ext cx="486507" cy="2470957"/>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ight Bracket 12">
            <a:extLst>
              <a:ext uri="{FF2B5EF4-FFF2-40B4-BE49-F238E27FC236}">
                <a16:creationId xmlns:a16="http://schemas.microsoft.com/office/drawing/2014/main" id="{664DBF09-1141-4CA2-872B-7C0A6659DB44}"/>
              </a:ext>
            </a:extLst>
          </p:cNvPr>
          <p:cNvSpPr/>
          <p:nvPr/>
        </p:nvSpPr>
        <p:spPr>
          <a:xfrm rot="16200000">
            <a:off x="9951270" y="973420"/>
            <a:ext cx="486507" cy="2470957"/>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B291D8F-080D-4E13-9722-6C977B047F65}"/>
              </a:ext>
            </a:extLst>
          </p:cNvPr>
          <p:cNvSpPr txBox="1"/>
          <p:nvPr/>
        </p:nvSpPr>
        <p:spPr>
          <a:xfrm>
            <a:off x="1619425" y="2118459"/>
            <a:ext cx="3488455"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DEFINE THE CORE FUNCTIONAL JTBD</a:t>
            </a:r>
          </a:p>
        </p:txBody>
      </p:sp>
      <p:sp>
        <p:nvSpPr>
          <p:cNvPr id="15" name="TextBox 14">
            <a:extLst>
              <a:ext uri="{FF2B5EF4-FFF2-40B4-BE49-F238E27FC236}">
                <a16:creationId xmlns:a16="http://schemas.microsoft.com/office/drawing/2014/main" id="{B0B00658-9616-4349-9BE3-0BD612014523}"/>
              </a:ext>
            </a:extLst>
          </p:cNvPr>
          <p:cNvSpPr txBox="1"/>
          <p:nvPr/>
        </p:nvSpPr>
        <p:spPr>
          <a:xfrm>
            <a:off x="6862495" y="2118459"/>
            <a:ext cx="1199366"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OUTCOMES</a:t>
            </a:r>
          </a:p>
        </p:txBody>
      </p:sp>
      <p:sp>
        <p:nvSpPr>
          <p:cNvPr id="16" name="TextBox 15">
            <a:extLst>
              <a:ext uri="{FF2B5EF4-FFF2-40B4-BE49-F238E27FC236}">
                <a16:creationId xmlns:a16="http://schemas.microsoft.com/office/drawing/2014/main" id="{8B2F6363-3C2D-4FCA-8A89-4327965AAE48}"/>
              </a:ext>
            </a:extLst>
          </p:cNvPr>
          <p:cNvSpPr txBox="1"/>
          <p:nvPr/>
        </p:nvSpPr>
        <p:spPr>
          <a:xfrm>
            <a:off x="9309508" y="2118459"/>
            <a:ext cx="1770035"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191FA"/>
                </a:solidFill>
                <a:effectLst/>
                <a:uLnTx/>
                <a:uFillTx/>
                <a:latin typeface="Montserrat" panose="00000500000000000000" pitchFamily="50" charset="0"/>
                <a:ea typeface="+mn-ea"/>
                <a:cs typeface="+mn-cs"/>
              </a:rPr>
              <a:t>EMOTIONAL JOBS</a:t>
            </a:r>
          </a:p>
        </p:txBody>
      </p:sp>
      <p:sp>
        <p:nvSpPr>
          <p:cNvPr id="17" name="TextBox 16">
            <a:extLst>
              <a:ext uri="{FF2B5EF4-FFF2-40B4-BE49-F238E27FC236}">
                <a16:creationId xmlns:a16="http://schemas.microsoft.com/office/drawing/2014/main" id="{06C475AF-8017-4A50-8A7E-A27825DF0A23}"/>
              </a:ext>
            </a:extLst>
          </p:cNvPr>
          <p:cNvSpPr txBox="1"/>
          <p:nvPr/>
        </p:nvSpPr>
        <p:spPr>
          <a:xfrm>
            <a:off x="1284786" y="2673176"/>
            <a:ext cx="1425391"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When trying to…</a:t>
            </a:r>
          </a:p>
        </p:txBody>
      </p:sp>
      <p:sp>
        <p:nvSpPr>
          <p:cNvPr id="18" name="TextBox 17">
            <a:extLst>
              <a:ext uri="{FF2B5EF4-FFF2-40B4-BE49-F238E27FC236}">
                <a16:creationId xmlns:a16="http://schemas.microsoft.com/office/drawing/2014/main" id="{8CD7CFD6-6B48-4047-A10A-E7609642DCCD}"/>
              </a:ext>
            </a:extLst>
          </p:cNvPr>
          <p:cNvSpPr txBox="1"/>
          <p:nvPr/>
        </p:nvSpPr>
        <p:spPr>
          <a:xfrm>
            <a:off x="4004310" y="2673176"/>
            <a:ext cx="1451038"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In this situation…</a:t>
            </a:r>
          </a:p>
        </p:txBody>
      </p:sp>
      <p:sp>
        <p:nvSpPr>
          <p:cNvPr id="24" name="TextBox 23">
            <a:extLst>
              <a:ext uri="{FF2B5EF4-FFF2-40B4-BE49-F238E27FC236}">
                <a16:creationId xmlns:a16="http://schemas.microsoft.com/office/drawing/2014/main" id="{24C54253-E0BE-4C04-A9D8-F51B584E6668}"/>
              </a:ext>
            </a:extLst>
          </p:cNvPr>
          <p:cNvSpPr txBox="1"/>
          <p:nvPr/>
        </p:nvSpPr>
        <p:spPr>
          <a:xfrm>
            <a:off x="6627657" y="2673176"/>
            <a:ext cx="1669047" cy="261610"/>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People struggle to…</a:t>
            </a:r>
          </a:p>
        </p:txBody>
      </p:sp>
      <p:sp>
        <p:nvSpPr>
          <p:cNvPr id="25" name="TextBox 24">
            <a:extLst>
              <a:ext uri="{FF2B5EF4-FFF2-40B4-BE49-F238E27FC236}">
                <a16:creationId xmlns:a16="http://schemas.microsoft.com/office/drawing/2014/main" id="{212930CE-654E-4F75-A68A-E3F126B342A4}"/>
              </a:ext>
            </a:extLst>
          </p:cNvPr>
          <p:cNvSpPr txBox="1"/>
          <p:nvPr/>
        </p:nvSpPr>
        <p:spPr>
          <a:xfrm>
            <a:off x="9263868" y="2599689"/>
            <a:ext cx="1861332" cy="43088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And want to feel or be perceived as…</a:t>
            </a:r>
          </a:p>
        </p:txBody>
      </p:sp>
      <p:sp>
        <p:nvSpPr>
          <p:cNvPr id="26" name="Right Bracket 25">
            <a:extLst>
              <a:ext uri="{FF2B5EF4-FFF2-40B4-BE49-F238E27FC236}">
                <a16:creationId xmlns:a16="http://schemas.microsoft.com/office/drawing/2014/main" id="{BE10F428-E870-4245-9E4B-8074C7EE563C}"/>
              </a:ext>
            </a:extLst>
          </p:cNvPr>
          <p:cNvSpPr/>
          <p:nvPr/>
        </p:nvSpPr>
        <p:spPr>
          <a:xfrm rot="5400000" flipV="1">
            <a:off x="2381252" y="2426449"/>
            <a:ext cx="1964804" cy="5203306"/>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Right Bracket 26">
            <a:extLst>
              <a:ext uri="{FF2B5EF4-FFF2-40B4-BE49-F238E27FC236}">
                <a16:creationId xmlns:a16="http://schemas.microsoft.com/office/drawing/2014/main" id="{0747E77C-8DE1-495F-A487-14EA3BAD4BD0}"/>
              </a:ext>
            </a:extLst>
          </p:cNvPr>
          <p:cNvSpPr/>
          <p:nvPr/>
        </p:nvSpPr>
        <p:spPr>
          <a:xfrm rot="5400000" flipV="1">
            <a:off x="6479771" y="3792623"/>
            <a:ext cx="1964805" cy="2470957"/>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ight Bracket 27">
            <a:extLst>
              <a:ext uri="{FF2B5EF4-FFF2-40B4-BE49-F238E27FC236}">
                <a16:creationId xmlns:a16="http://schemas.microsoft.com/office/drawing/2014/main" id="{C4FD55C4-A197-434D-8DB6-73FE2AB03F13}"/>
              </a:ext>
            </a:extLst>
          </p:cNvPr>
          <p:cNvSpPr/>
          <p:nvPr/>
        </p:nvSpPr>
        <p:spPr>
          <a:xfrm rot="5400000" flipV="1">
            <a:off x="9212121" y="3792626"/>
            <a:ext cx="1964809" cy="2470957"/>
          </a:xfrm>
          <a:prstGeom prst="rightBracket">
            <a:avLst>
              <a:gd name="adj" fmla="val 0"/>
            </a:avLst>
          </a:prstGeom>
          <a:ln>
            <a:gradFill>
              <a:gsLst>
                <a:gs pos="0">
                  <a:schemeClr val="accent2">
                    <a:alpha val="0"/>
                  </a:schemeClr>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994B286B-D228-4E33-B71F-49A03B32E243}"/>
              </a:ext>
            </a:extLst>
          </p:cNvPr>
          <p:cNvSpPr txBox="1"/>
          <p:nvPr/>
        </p:nvSpPr>
        <p:spPr>
          <a:xfrm>
            <a:off x="761998" y="4221040"/>
            <a:ext cx="5203302" cy="878895"/>
          </a:xfrm>
          <a:prstGeom prst="rect">
            <a:avLst/>
          </a:prstGeom>
          <a:noFill/>
        </p:spPr>
        <p:txBody>
          <a:bodyPr wrap="square" lIns="182880" rIns="182880" rtlCol="0" anchor="t" anchorCtr="0">
            <a:spAutoFit/>
          </a:body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Ask:</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What are you trying to accomplish?</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What underlying process are you trying to execute?</a:t>
            </a:r>
          </a:p>
        </p:txBody>
      </p:sp>
      <p:sp>
        <p:nvSpPr>
          <p:cNvPr id="31" name="TextBox 30">
            <a:extLst>
              <a:ext uri="{FF2B5EF4-FFF2-40B4-BE49-F238E27FC236}">
                <a16:creationId xmlns:a16="http://schemas.microsoft.com/office/drawing/2014/main" id="{78122AD7-E5CE-4CB7-A482-FFB5DA9D1990}"/>
              </a:ext>
            </a:extLst>
          </p:cNvPr>
          <p:cNvSpPr txBox="1"/>
          <p:nvPr/>
        </p:nvSpPr>
        <p:spPr>
          <a:xfrm>
            <a:off x="6226691" y="4221040"/>
            <a:ext cx="2470961" cy="1534587"/>
          </a:xfrm>
          <a:prstGeom prst="rect">
            <a:avLst/>
          </a:prstGeom>
          <a:noFill/>
        </p:spPr>
        <p:txBody>
          <a:bodyPr wrap="square" lIns="182880" rIns="182880" rtlCol="0" anchor="t" anchorCtr="0">
            <a:spAutoFit/>
          </a:body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Ask:</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What makes trying to get the job done in this situation inefficient</a:t>
            </a:r>
            <a:r>
              <a:rPr lang="en-US" sz="1100" i="1" dirty="0">
                <a:solidFill>
                  <a:srgbClr val="44546A">
                    <a:lumMod val="60000"/>
                    <a:lumOff val="40000"/>
                  </a:srgbClr>
                </a:solidFill>
                <a:latin typeface="Montserrat" panose="00000500000000000000" pitchFamily="50" charset="0"/>
              </a:rPr>
              <a:t>?</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What are factors that are unpredictable or difficult?</a:t>
            </a:r>
          </a:p>
        </p:txBody>
      </p:sp>
      <p:sp>
        <p:nvSpPr>
          <p:cNvPr id="32" name="TextBox 31">
            <a:extLst>
              <a:ext uri="{FF2B5EF4-FFF2-40B4-BE49-F238E27FC236}">
                <a16:creationId xmlns:a16="http://schemas.microsoft.com/office/drawing/2014/main" id="{4A32787F-39C5-4255-936B-7ADE1D9B006E}"/>
              </a:ext>
            </a:extLst>
          </p:cNvPr>
          <p:cNvSpPr txBox="1"/>
          <p:nvPr/>
        </p:nvSpPr>
        <p:spPr>
          <a:xfrm>
            <a:off x="8959035" y="4221040"/>
            <a:ext cx="2470964" cy="1532920"/>
          </a:xfrm>
          <a:prstGeom prst="rect">
            <a:avLst/>
          </a:prstGeom>
          <a:noFill/>
        </p:spPr>
        <p:txBody>
          <a:bodyPr wrap="square" lIns="182880" rIns="182880" rtlCol="0" anchor="t" anchorCtr="0">
            <a:spAutoFit/>
          </a:bodyPr>
          <a:lstStyle/>
          <a:p>
            <a:pPr marL="0" marR="0" lvl="0" indent="0" algn="l" defTabSz="914400" rtl="0" eaLnBrk="1" fontAlgn="auto" latinLnBrk="0" hangingPunct="1">
              <a:lnSpc>
                <a:spcPts val="17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Ask:</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When getting this job done, how do you want to be perceived by others?</a:t>
            </a:r>
          </a:p>
          <a:p>
            <a:pPr marL="171450" marR="0" lvl="0" indent="-171450" algn="l" defTabSz="914400" rtl="0" eaLnBrk="1" fontAlgn="auto" latinLnBrk="0" hangingPunct="1">
              <a:lnSpc>
                <a:spcPts val="1700"/>
              </a:lnSpc>
              <a:spcBef>
                <a:spcPts val="0"/>
              </a:spcBef>
              <a:spcAft>
                <a:spcPts val="60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How do you want to feel or avoid feeling?</a:t>
            </a:r>
          </a:p>
        </p:txBody>
      </p:sp>
      <p:sp>
        <p:nvSpPr>
          <p:cNvPr id="2" name="TextBox 1">
            <a:extLst>
              <a:ext uri="{FF2B5EF4-FFF2-40B4-BE49-F238E27FC236}">
                <a16:creationId xmlns:a16="http://schemas.microsoft.com/office/drawing/2014/main" id="{D8095D7D-D6E7-A5E5-11FE-B80E929B6FE8}"/>
              </a:ext>
            </a:extLst>
          </p:cNvPr>
          <p:cNvSpPr txBox="1"/>
          <p:nvPr/>
        </p:nvSpPr>
        <p:spPr>
          <a:xfrm>
            <a:off x="670147" y="731207"/>
            <a:ext cx="6338595"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Jobs-to-be-done </a:t>
            </a:r>
            <a:r>
              <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(JTBD) </a:t>
            </a: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Discovery</a:t>
            </a:r>
            <a:endParaRPr kumimoji="0" lang="en-US" sz="2600" b="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endParaRPr>
          </a:p>
        </p:txBody>
      </p:sp>
      <p:sp>
        <p:nvSpPr>
          <p:cNvPr id="50" name="Rectangle 49">
            <a:extLst>
              <a:ext uri="{FF2B5EF4-FFF2-40B4-BE49-F238E27FC236}">
                <a16:creationId xmlns:a16="http://schemas.microsoft.com/office/drawing/2014/main" id="{1F833C90-D1AE-6AA9-4E4E-1CB1A0553CAA}"/>
              </a:ext>
            </a:extLst>
          </p:cNvPr>
          <p:cNvSpPr/>
          <p:nvPr/>
        </p:nvSpPr>
        <p:spPr>
          <a:xfrm>
            <a:off x="1003575" y="3243299"/>
            <a:ext cx="2127051" cy="534313"/>
          </a:xfrm>
          <a:prstGeom prst="rect">
            <a:avLst/>
          </a:prstGeom>
        </p:spPr>
        <p:txBody>
          <a:bodyPr wrap="square" lIns="0" rIns="0">
            <a:spAutoFit/>
          </a:bodyPr>
          <a:lstStyle/>
          <a:p>
            <a:pPr>
              <a:lnSpc>
                <a:spcPts val="1800"/>
              </a:lnSpc>
            </a:pPr>
            <a:r>
              <a:rPr lang="en-US" sz="1100" dirty="0">
                <a:latin typeface="Montserrat" panose="00000500000000000000" pitchFamily="50" charset="0"/>
              </a:rPr>
              <a:t>Get to destination with the shortest amount of time,</a:t>
            </a:r>
          </a:p>
        </p:txBody>
      </p:sp>
      <p:sp>
        <p:nvSpPr>
          <p:cNvPr id="52" name="Rectangle 51">
            <a:extLst>
              <a:ext uri="{FF2B5EF4-FFF2-40B4-BE49-F238E27FC236}">
                <a16:creationId xmlns:a16="http://schemas.microsoft.com/office/drawing/2014/main" id="{6B323BCD-3F8E-F971-F3C7-621548F0275F}"/>
              </a:ext>
            </a:extLst>
          </p:cNvPr>
          <p:cNvSpPr/>
          <p:nvPr/>
        </p:nvSpPr>
        <p:spPr>
          <a:xfrm>
            <a:off x="3680640" y="3363819"/>
            <a:ext cx="2127051" cy="300275"/>
          </a:xfrm>
          <a:prstGeom prst="rect">
            <a:avLst/>
          </a:prstGeom>
        </p:spPr>
        <p:txBody>
          <a:bodyPr wrap="square" lIns="0" rIns="0">
            <a:spAutoFit/>
          </a:bodyPr>
          <a:lstStyle/>
          <a:p>
            <a:pPr>
              <a:lnSpc>
                <a:spcPts val="1800"/>
              </a:lnSpc>
            </a:pPr>
            <a:r>
              <a:rPr lang="en-US" sz="1100" dirty="0">
                <a:latin typeface="Montserrat" panose="00000500000000000000" pitchFamily="50" charset="0"/>
              </a:rPr>
              <a:t>During peak rush hour traffic</a:t>
            </a:r>
          </a:p>
        </p:txBody>
      </p:sp>
      <p:sp>
        <p:nvSpPr>
          <p:cNvPr id="53" name="Rectangle 52">
            <a:extLst>
              <a:ext uri="{FF2B5EF4-FFF2-40B4-BE49-F238E27FC236}">
                <a16:creationId xmlns:a16="http://schemas.microsoft.com/office/drawing/2014/main" id="{7176B6C9-5BC4-8FAC-BD79-C0C6FC8868D2}"/>
              </a:ext>
            </a:extLst>
          </p:cNvPr>
          <p:cNvSpPr/>
          <p:nvPr/>
        </p:nvSpPr>
        <p:spPr>
          <a:xfrm>
            <a:off x="6412988" y="3256378"/>
            <a:ext cx="2127051" cy="531107"/>
          </a:xfrm>
          <a:prstGeom prst="rect">
            <a:avLst/>
          </a:prstGeom>
        </p:spPr>
        <p:txBody>
          <a:bodyPr wrap="square" lIns="0" rIns="0">
            <a:spAutoFit/>
          </a:bodyPr>
          <a:lstStyle/>
          <a:p>
            <a:pPr>
              <a:lnSpc>
                <a:spcPts val="1800"/>
              </a:lnSpc>
            </a:pPr>
            <a:r>
              <a:rPr lang="en-US" sz="1100" dirty="0">
                <a:latin typeface="Montserrat" panose="00000500000000000000" pitchFamily="50" charset="0"/>
              </a:rPr>
              <a:t>Foresee route traffic or unexpected accidents</a:t>
            </a:r>
          </a:p>
        </p:txBody>
      </p:sp>
      <p:sp>
        <p:nvSpPr>
          <p:cNvPr id="54" name="Rectangle 53">
            <a:extLst>
              <a:ext uri="{FF2B5EF4-FFF2-40B4-BE49-F238E27FC236}">
                <a16:creationId xmlns:a16="http://schemas.microsoft.com/office/drawing/2014/main" id="{00D04FD5-3985-EE30-9476-B65DEF577523}"/>
              </a:ext>
            </a:extLst>
          </p:cNvPr>
          <p:cNvSpPr/>
          <p:nvPr/>
        </p:nvSpPr>
        <p:spPr>
          <a:xfrm>
            <a:off x="9145334" y="3236855"/>
            <a:ext cx="2127051" cy="531107"/>
          </a:xfrm>
          <a:prstGeom prst="rect">
            <a:avLst/>
          </a:prstGeom>
        </p:spPr>
        <p:txBody>
          <a:bodyPr wrap="square" lIns="0" rIns="0">
            <a:spAutoFit/>
          </a:bodyPr>
          <a:lstStyle/>
          <a:p>
            <a:pPr>
              <a:lnSpc>
                <a:spcPts val="1800"/>
              </a:lnSpc>
            </a:pPr>
            <a:r>
              <a:rPr lang="en-US" sz="1100" dirty="0">
                <a:latin typeface="Montserrat" panose="00000500000000000000" pitchFamily="50" charset="0"/>
              </a:rPr>
              <a:t>And feel helpless, impatient, and drained from the journey</a:t>
            </a:r>
          </a:p>
        </p:txBody>
      </p:sp>
    </p:spTree>
    <p:extLst>
      <p:ext uri="{BB962C8B-B14F-4D97-AF65-F5344CB8AC3E}">
        <p14:creationId xmlns:p14="http://schemas.microsoft.com/office/powerpoint/2010/main" val="3143315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67E7D-637D-4CC7-BAFC-88A920FBA590}"/>
              </a:ext>
            </a:extLst>
          </p:cNvPr>
          <p:cNvSpPr/>
          <p:nvPr/>
        </p:nvSpPr>
        <p:spPr>
          <a:xfrm>
            <a:off x="810677" y="1672471"/>
            <a:ext cx="10505023" cy="4464713"/>
          </a:xfrm>
          <a:prstGeom prst="rect">
            <a:avLst/>
          </a:prstGeom>
          <a:noFill/>
          <a:ln w="19050">
            <a:gradFill>
              <a:gsLst>
                <a:gs pos="0">
                  <a:schemeClr val="tx2">
                    <a:lumMod val="60000"/>
                    <a:lumOff val="40000"/>
                  </a:schemeClr>
                </a:gs>
                <a:gs pos="40000">
                  <a:schemeClr val="tx2">
                    <a:lumMod val="60000"/>
                    <a:lumOff val="40000"/>
                  </a:schemeClr>
                </a:gs>
                <a:gs pos="50000">
                  <a:schemeClr val="bg1">
                    <a:alpha val="0"/>
                  </a:schemeClr>
                </a:gs>
                <a:gs pos="60000">
                  <a:schemeClr val="accent2"/>
                </a:gs>
                <a:gs pos="100000">
                  <a:schemeClr val="accent2"/>
                </a:gs>
              </a:gsLst>
              <a:lin ang="40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88E9DF-E3FC-4DC6-A4BB-4E21BE7AEB61}"/>
              </a:ext>
            </a:extLst>
          </p:cNvPr>
          <p:cNvSpPr/>
          <p:nvPr/>
        </p:nvSpPr>
        <p:spPr>
          <a:xfrm>
            <a:off x="1180064" y="2050135"/>
            <a:ext cx="9766250" cy="3709384"/>
          </a:xfrm>
          <a:prstGeom prst="rect">
            <a:avLst/>
          </a:prstGeom>
          <a:gradFill>
            <a:gsLst>
              <a:gs pos="0">
                <a:schemeClr val="tx2">
                  <a:lumMod val="60000"/>
                  <a:lumOff val="40000"/>
                  <a:alpha val="14143"/>
                </a:schemeClr>
              </a:gs>
              <a:gs pos="50000">
                <a:schemeClr val="bg1">
                  <a:alpha val="0"/>
                </a:schemeClr>
              </a:gs>
              <a:gs pos="99000">
                <a:schemeClr val="accent2">
                  <a:alpha val="17000"/>
                </a:schemeClr>
              </a:gs>
            </a:gsLst>
            <a:lin ang="408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836B607-CE8C-4D2F-88CB-B64C5461D131}"/>
              </a:ext>
            </a:extLst>
          </p:cNvPr>
          <p:cNvCxnSpPr>
            <a:stCxn id="6" idx="0"/>
            <a:endCxn id="6" idx="2"/>
          </p:cNvCxnSpPr>
          <p:nvPr/>
        </p:nvCxnSpPr>
        <p:spPr>
          <a:xfrm>
            <a:off x="6063189" y="2050135"/>
            <a:ext cx="0" cy="3709384"/>
          </a:xfrm>
          <a:prstGeom prst="straightConnector1">
            <a:avLst/>
          </a:prstGeom>
          <a:ln w="3175">
            <a:solidFill>
              <a:schemeClr val="bg2">
                <a:lumMod val="90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112DC7-9653-4125-88A3-16CFBBC7021E}"/>
              </a:ext>
            </a:extLst>
          </p:cNvPr>
          <p:cNvCxnSpPr>
            <a:cxnSpLocks/>
            <a:stCxn id="6" idx="3"/>
            <a:endCxn id="6" idx="1"/>
          </p:cNvCxnSpPr>
          <p:nvPr/>
        </p:nvCxnSpPr>
        <p:spPr>
          <a:xfrm flipH="1">
            <a:off x="1180064" y="3904827"/>
            <a:ext cx="9766250" cy="0"/>
          </a:xfrm>
          <a:prstGeom prst="straightConnector1">
            <a:avLst/>
          </a:prstGeom>
          <a:ln w="3175">
            <a:solidFill>
              <a:schemeClr val="bg2">
                <a:lumMod val="90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B36564B-2CB8-F587-718A-334E86305816}"/>
              </a:ext>
            </a:extLst>
          </p:cNvPr>
          <p:cNvGrpSpPr/>
          <p:nvPr/>
        </p:nvGrpSpPr>
        <p:grpSpPr>
          <a:xfrm>
            <a:off x="1015154" y="2050135"/>
            <a:ext cx="9931155" cy="3709384"/>
            <a:chOff x="1015154" y="2050135"/>
            <a:chExt cx="9931155" cy="3709384"/>
          </a:xfrm>
        </p:grpSpPr>
        <p:cxnSp>
          <p:nvCxnSpPr>
            <p:cNvPr id="17" name="Straight Connector 16">
              <a:extLst>
                <a:ext uri="{FF2B5EF4-FFF2-40B4-BE49-F238E27FC236}">
                  <a16:creationId xmlns:a16="http://schemas.microsoft.com/office/drawing/2014/main" id="{E4BD02AD-75BA-4DA6-A041-FFAAD8BAC8CC}"/>
                </a:ext>
              </a:extLst>
            </p:cNvPr>
            <p:cNvCxnSpPr>
              <a:cxnSpLocks/>
            </p:cNvCxnSpPr>
            <p:nvPr/>
          </p:nvCxnSpPr>
          <p:spPr>
            <a:xfrm flipV="1">
              <a:off x="1180064" y="2050135"/>
              <a:ext cx="9766245" cy="3709384"/>
            </a:xfrm>
            <a:prstGeom prst="line">
              <a:avLst/>
            </a:prstGeom>
            <a:ln>
              <a:gradFill>
                <a:gsLst>
                  <a:gs pos="0">
                    <a:schemeClr val="bg1">
                      <a:alpha val="0"/>
                    </a:schemeClr>
                  </a:gs>
                  <a:gs pos="51000">
                    <a:schemeClr val="accent3"/>
                  </a:gs>
                  <a:gs pos="100000">
                    <a:schemeClr val="accent3">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C4EE8A-EA32-4928-9430-0C95D3776FB4}"/>
                </a:ext>
              </a:extLst>
            </p:cNvPr>
            <p:cNvSpPr txBox="1"/>
            <p:nvPr/>
          </p:nvSpPr>
          <p:spPr>
            <a:xfrm rot="20404318">
              <a:off x="1015154" y="5233556"/>
              <a:ext cx="1333395" cy="272968"/>
            </a:xfrm>
            <a:prstGeom prst="rect">
              <a:avLst/>
            </a:prstGeom>
            <a:noFill/>
          </p:spPr>
          <p:txBody>
            <a:bodyPr wrap="none" rtlCol="0">
              <a:spAutoFit/>
            </a:bodyPr>
            <a:lstStyle/>
            <a:p>
              <a:r>
                <a:rPr lang="en-US" sz="1100" b="1" dirty="0">
                  <a:solidFill>
                    <a:schemeClr val="accent3"/>
                  </a:solidFill>
                  <a:latin typeface="Montserrat" panose="00000500000000000000" pitchFamily="50" charset="0"/>
                </a:rPr>
                <a:t>Fair Value Line</a:t>
              </a:r>
            </a:p>
          </p:txBody>
        </p:sp>
      </p:grpSp>
      <p:sp>
        <p:nvSpPr>
          <p:cNvPr id="27" name="TextBox 26">
            <a:extLst>
              <a:ext uri="{FF2B5EF4-FFF2-40B4-BE49-F238E27FC236}">
                <a16:creationId xmlns:a16="http://schemas.microsoft.com/office/drawing/2014/main" id="{DA544BC3-52F5-46E6-A7CA-9DA54B388E18}"/>
              </a:ext>
            </a:extLst>
          </p:cNvPr>
          <p:cNvSpPr txBox="1"/>
          <p:nvPr/>
        </p:nvSpPr>
        <p:spPr>
          <a:xfrm rot="16200000">
            <a:off x="-33445" y="3760317"/>
            <a:ext cx="2057629" cy="289025"/>
          </a:xfrm>
          <a:prstGeom prst="rect">
            <a:avLst/>
          </a:prstGeom>
          <a:noFill/>
        </p:spPr>
        <p:txBody>
          <a:bodyPr wrap="none" rtlCol="0">
            <a:spAutoFit/>
          </a:bodyPr>
          <a:lstStyle/>
          <a:p>
            <a:pPr algn="ctr"/>
            <a:r>
              <a:rPr lang="en-US" sz="1200" dirty="0">
                <a:solidFill>
                  <a:schemeClr val="tx2"/>
                </a:solidFill>
                <a:latin typeface="Montserrat" panose="00000500000000000000" pitchFamily="50" charset="0"/>
              </a:rPr>
              <a:t>Market Perceived Price</a:t>
            </a:r>
          </a:p>
        </p:txBody>
      </p:sp>
      <p:sp>
        <p:nvSpPr>
          <p:cNvPr id="28" name="TextBox 27">
            <a:extLst>
              <a:ext uri="{FF2B5EF4-FFF2-40B4-BE49-F238E27FC236}">
                <a16:creationId xmlns:a16="http://schemas.microsoft.com/office/drawing/2014/main" id="{7676BA3A-8092-4248-9486-961408F23A79}"/>
              </a:ext>
            </a:extLst>
          </p:cNvPr>
          <p:cNvSpPr txBox="1"/>
          <p:nvPr/>
        </p:nvSpPr>
        <p:spPr>
          <a:xfrm>
            <a:off x="4949906" y="5799417"/>
            <a:ext cx="2226562" cy="289025"/>
          </a:xfrm>
          <a:prstGeom prst="rect">
            <a:avLst/>
          </a:prstGeom>
          <a:noFill/>
        </p:spPr>
        <p:txBody>
          <a:bodyPr wrap="none" rtlCol="0">
            <a:spAutoFit/>
          </a:bodyPr>
          <a:lstStyle/>
          <a:p>
            <a:pPr algn="ctr"/>
            <a:r>
              <a:rPr lang="en-US" sz="1200" dirty="0">
                <a:solidFill>
                  <a:schemeClr val="tx2"/>
                </a:solidFill>
                <a:latin typeface="Montserrat" panose="00000500000000000000" pitchFamily="50" charset="0"/>
              </a:rPr>
              <a:t>Market Perceived Quality</a:t>
            </a:r>
          </a:p>
        </p:txBody>
      </p:sp>
      <p:sp>
        <p:nvSpPr>
          <p:cNvPr id="31" name="TextBox 30">
            <a:extLst>
              <a:ext uri="{FF2B5EF4-FFF2-40B4-BE49-F238E27FC236}">
                <a16:creationId xmlns:a16="http://schemas.microsoft.com/office/drawing/2014/main" id="{5F68E8B1-08DD-4628-99DD-FB557B7972AD}"/>
              </a:ext>
            </a:extLst>
          </p:cNvPr>
          <p:cNvSpPr txBox="1"/>
          <p:nvPr/>
        </p:nvSpPr>
        <p:spPr>
          <a:xfrm>
            <a:off x="1338751" y="2211316"/>
            <a:ext cx="1674605" cy="321139"/>
          </a:xfrm>
          <a:prstGeom prst="rect">
            <a:avLst/>
          </a:prstGeom>
          <a:noFill/>
        </p:spPr>
        <p:txBody>
          <a:bodyPr wrap="none" rtlCol="0">
            <a:spAutoFit/>
          </a:bodyPr>
          <a:lstStyle/>
          <a:p>
            <a:r>
              <a:rPr lang="en-US" sz="1400" b="1" dirty="0">
                <a:solidFill>
                  <a:schemeClr val="tx2"/>
                </a:solidFill>
                <a:latin typeface="Montserrat" panose="00000500000000000000" pitchFamily="50" charset="0"/>
              </a:rPr>
              <a:t>WORSE VALUE</a:t>
            </a:r>
          </a:p>
        </p:txBody>
      </p:sp>
      <p:sp>
        <p:nvSpPr>
          <p:cNvPr id="32" name="TextBox 31">
            <a:extLst>
              <a:ext uri="{FF2B5EF4-FFF2-40B4-BE49-F238E27FC236}">
                <a16:creationId xmlns:a16="http://schemas.microsoft.com/office/drawing/2014/main" id="{622D9FD4-83CD-4F24-929E-1D3B54359A83}"/>
              </a:ext>
            </a:extLst>
          </p:cNvPr>
          <p:cNvSpPr txBox="1"/>
          <p:nvPr/>
        </p:nvSpPr>
        <p:spPr>
          <a:xfrm>
            <a:off x="9108002" y="5277199"/>
            <a:ext cx="1679623" cy="321139"/>
          </a:xfrm>
          <a:prstGeom prst="rect">
            <a:avLst/>
          </a:prstGeom>
          <a:noFill/>
        </p:spPr>
        <p:txBody>
          <a:bodyPr wrap="none" rtlCol="0">
            <a:spAutoFit/>
          </a:bodyPr>
          <a:lstStyle/>
          <a:p>
            <a:pPr algn="r"/>
            <a:r>
              <a:rPr lang="en-US" sz="1400" b="1" dirty="0">
                <a:solidFill>
                  <a:schemeClr val="accent2"/>
                </a:solidFill>
                <a:latin typeface="Montserrat" panose="00000500000000000000" pitchFamily="50" charset="0"/>
              </a:rPr>
              <a:t>BETTER VALUE</a:t>
            </a:r>
          </a:p>
        </p:txBody>
      </p:sp>
      <p:sp>
        <p:nvSpPr>
          <p:cNvPr id="41" name="Cross 40">
            <a:extLst>
              <a:ext uri="{FF2B5EF4-FFF2-40B4-BE49-F238E27FC236}">
                <a16:creationId xmlns:a16="http://schemas.microsoft.com/office/drawing/2014/main" id="{023892A7-6493-4D9A-B20E-9BC307FF082F}"/>
              </a:ext>
            </a:extLst>
          </p:cNvPr>
          <p:cNvSpPr/>
          <p:nvPr/>
        </p:nvSpPr>
        <p:spPr>
          <a:xfrm>
            <a:off x="8117603" y="3025181"/>
            <a:ext cx="386920" cy="386920"/>
          </a:xfrm>
          <a:prstGeom prst="plus">
            <a:avLst>
              <a:gd name="adj" fmla="val 32030"/>
            </a:avLst>
          </a:prstGeom>
          <a:solidFill>
            <a:schemeClr val="accent2"/>
          </a:solidFill>
          <a:ln w="12700">
            <a:solidFill>
              <a:schemeClr val="bg1"/>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4058DFC-FB8F-4E4E-BE63-7992D1C9584C}"/>
              </a:ext>
            </a:extLst>
          </p:cNvPr>
          <p:cNvSpPr txBox="1"/>
          <p:nvPr/>
        </p:nvSpPr>
        <p:spPr>
          <a:xfrm>
            <a:off x="7710338" y="3502311"/>
            <a:ext cx="1212190" cy="261610"/>
          </a:xfrm>
          <a:prstGeom prst="rect">
            <a:avLst/>
          </a:prstGeom>
          <a:noFill/>
        </p:spPr>
        <p:txBody>
          <a:bodyPr wrap="none" rtlCol="0">
            <a:spAutoFit/>
          </a:bodyPr>
          <a:lstStyle/>
          <a:p>
            <a:pPr algn="ctr"/>
            <a:r>
              <a:rPr lang="en-US" sz="1100" b="1" dirty="0">
                <a:latin typeface="Montserrat" panose="00000500000000000000" pitchFamily="50" charset="0"/>
              </a:rPr>
              <a:t>Our Company</a:t>
            </a:r>
          </a:p>
        </p:txBody>
      </p:sp>
      <p:sp>
        <p:nvSpPr>
          <p:cNvPr id="36" name="Cross 35">
            <a:extLst>
              <a:ext uri="{FF2B5EF4-FFF2-40B4-BE49-F238E27FC236}">
                <a16:creationId xmlns:a16="http://schemas.microsoft.com/office/drawing/2014/main" id="{0D0A3E16-DDA0-40DF-83AF-074BBB216842}"/>
              </a:ext>
            </a:extLst>
          </p:cNvPr>
          <p:cNvSpPr/>
          <p:nvPr/>
        </p:nvSpPr>
        <p:spPr>
          <a:xfrm>
            <a:off x="4940229" y="2716173"/>
            <a:ext cx="184588" cy="184588"/>
          </a:xfrm>
          <a:prstGeom prst="plus">
            <a:avLst>
              <a:gd name="adj" fmla="val 34722"/>
            </a:avLst>
          </a:prstGeom>
          <a:solidFill>
            <a:schemeClr val="bg1"/>
          </a:solidFill>
          <a:ln w="9525">
            <a:solidFill>
              <a:schemeClr val="accent2"/>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00FD8FD-4B26-42FD-A782-FB878E9D6509}"/>
              </a:ext>
            </a:extLst>
          </p:cNvPr>
          <p:cNvSpPr txBox="1"/>
          <p:nvPr/>
        </p:nvSpPr>
        <p:spPr>
          <a:xfrm>
            <a:off x="4503815" y="2936495"/>
            <a:ext cx="1057416" cy="272968"/>
          </a:xfrm>
          <a:prstGeom prst="rect">
            <a:avLst/>
          </a:prstGeom>
          <a:noFill/>
        </p:spPr>
        <p:txBody>
          <a:bodyPr wrap="none" rtlCol="0">
            <a:spAutoFit/>
          </a:bodyPr>
          <a:lstStyle/>
          <a:p>
            <a:pPr algn="ctr"/>
            <a:r>
              <a:rPr lang="en-US" sz="1100" dirty="0">
                <a:latin typeface="Montserrat" panose="00000500000000000000" pitchFamily="50" charset="0"/>
              </a:rPr>
              <a:t>Company A</a:t>
            </a:r>
          </a:p>
        </p:txBody>
      </p:sp>
      <p:sp>
        <p:nvSpPr>
          <p:cNvPr id="46" name="Cross 45">
            <a:extLst>
              <a:ext uri="{FF2B5EF4-FFF2-40B4-BE49-F238E27FC236}">
                <a16:creationId xmlns:a16="http://schemas.microsoft.com/office/drawing/2014/main" id="{66F85F7F-F35E-49C6-8374-760EEDE01A19}"/>
              </a:ext>
            </a:extLst>
          </p:cNvPr>
          <p:cNvSpPr/>
          <p:nvPr/>
        </p:nvSpPr>
        <p:spPr>
          <a:xfrm>
            <a:off x="3406282" y="3184843"/>
            <a:ext cx="184588" cy="184588"/>
          </a:xfrm>
          <a:prstGeom prst="plus">
            <a:avLst>
              <a:gd name="adj" fmla="val 34722"/>
            </a:avLst>
          </a:prstGeom>
          <a:solidFill>
            <a:schemeClr val="bg1"/>
          </a:solidFill>
          <a:ln w="9525">
            <a:solidFill>
              <a:schemeClr val="accent2"/>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8253D9A-353C-44B6-9F7D-D80A3B5F8971}"/>
              </a:ext>
            </a:extLst>
          </p:cNvPr>
          <p:cNvSpPr txBox="1"/>
          <p:nvPr/>
        </p:nvSpPr>
        <p:spPr>
          <a:xfrm>
            <a:off x="2967359" y="3405165"/>
            <a:ext cx="1062433" cy="272968"/>
          </a:xfrm>
          <a:prstGeom prst="rect">
            <a:avLst/>
          </a:prstGeom>
          <a:noFill/>
        </p:spPr>
        <p:txBody>
          <a:bodyPr wrap="none" rtlCol="0">
            <a:spAutoFit/>
          </a:bodyPr>
          <a:lstStyle/>
          <a:p>
            <a:pPr algn="ctr"/>
            <a:r>
              <a:rPr lang="en-US" sz="1100" dirty="0">
                <a:latin typeface="Montserrat" panose="00000500000000000000" pitchFamily="50" charset="0"/>
              </a:rPr>
              <a:t>Company B</a:t>
            </a:r>
          </a:p>
        </p:txBody>
      </p:sp>
      <p:sp>
        <p:nvSpPr>
          <p:cNvPr id="49" name="Cross 48">
            <a:extLst>
              <a:ext uri="{FF2B5EF4-FFF2-40B4-BE49-F238E27FC236}">
                <a16:creationId xmlns:a16="http://schemas.microsoft.com/office/drawing/2014/main" id="{77F97420-1D85-48D1-B5F9-D664571DC5FD}"/>
              </a:ext>
            </a:extLst>
          </p:cNvPr>
          <p:cNvSpPr/>
          <p:nvPr/>
        </p:nvSpPr>
        <p:spPr>
          <a:xfrm>
            <a:off x="6673621" y="4712109"/>
            <a:ext cx="184588" cy="184588"/>
          </a:xfrm>
          <a:prstGeom prst="plus">
            <a:avLst>
              <a:gd name="adj" fmla="val 34722"/>
            </a:avLst>
          </a:prstGeom>
          <a:solidFill>
            <a:schemeClr val="bg1"/>
          </a:solidFill>
          <a:ln w="9525">
            <a:solidFill>
              <a:schemeClr val="accent2"/>
            </a:solidFill>
          </a:ln>
          <a:effectLst>
            <a:outerShdw blurRad="1143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6A45C3E-10F2-48AD-AB55-4568475458FA}"/>
              </a:ext>
            </a:extLst>
          </p:cNvPr>
          <p:cNvSpPr txBox="1"/>
          <p:nvPr/>
        </p:nvSpPr>
        <p:spPr>
          <a:xfrm>
            <a:off x="6237207" y="4932431"/>
            <a:ext cx="1057416" cy="272968"/>
          </a:xfrm>
          <a:prstGeom prst="rect">
            <a:avLst/>
          </a:prstGeom>
          <a:noFill/>
        </p:spPr>
        <p:txBody>
          <a:bodyPr wrap="none" rtlCol="0">
            <a:spAutoFit/>
          </a:bodyPr>
          <a:lstStyle/>
          <a:p>
            <a:pPr algn="ctr"/>
            <a:r>
              <a:rPr lang="en-US" sz="1100" dirty="0">
                <a:latin typeface="Montserrat" panose="00000500000000000000" pitchFamily="50" charset="0"/>
              </a:rPr>
              <a:t>Company C</a:t>
            </a:r>
          </a:p>
        </p:txBody>
      </p:sp>
      <p:sp>
        <p:nvSpPr>
          <p:cNvPr id="5" name="TextBox 4">
            <a:extLst>
              <a:ext uri="{FF2B5EF4-FFF2-40B4-BE49-F238E27FC236}">
                <a16:creationId xmlns:a16="http://schemas.microsoft.com/office/drawing/2014/main" id="{8DEEF4CE-2CD6-8F6D-D74B-B8A9830AD858}"/>
              </a:ext>
            </a:extLst>
          </p:cNvPr>
          <p:cNvSpPr txBox="1"/>
          <p:nvPr/>
        </p:nvSpPr>
        <p:spPr>
          <a:xfrm>
            <a:off x="670147" y="731207"/>
            <a:ext cx="6465231" cy="49244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Customer Value Assessment </a:t>
            </a:r>
            <a:r>
              <a:rPr kumimoji="0" lang="en-US" sz="2600" i="0" u="none" strike="noStrike" kern="1200" cap="none" spc="50" normalizeH="0" baseline="0" noProof="0" dirty="0">
                <a:ln>
                  <a:noFill/>
                </a:ln>
                <a:solidFill>
                  <a:srgbClr val="0191FA">
                    <a:lumMod val="75000"/>
                  </a:srgbClr>
                </a:solidFill>
                <a:effectLst/>
                <a:uLnTx/>
                <a:uFillTx/>
                <a:latin typeface="Montserrat" panose="00000500000000000000" pitchFamily="50" charset="0"/>
                <a:ea typeface="+mn-ea"/>
                <a:cs typeface="+mn-cs"/>
              </a:rPr>
              <a:t>(CVA)</a:t>
            </a:r>
          </a:p>
        </p:txBody>
      </p:sp>
    </p:spTree>
    <p:extLst>
      <p:ext uri="{BB962C8B-B14F-4D97-AF65-F5344CB8AC3E}">
        <p14:creationId xmlns:p14="http://schemas.microsoft.com/office/powerpoint/2010/main" val="10615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strVal val="4/3*#ppt_w"/>
                                          </p:val>
                                        </p:tav>
                                        <p:tav tm="100000">
                                          <p:val>
                                            <p:strVal val="#ppt_w"/>
                                          </p:val>
                                        </p:tav>
                                      </p:tavLst>
                                    </p:anim>
                                    <p:anim calcmode="lin" valueType="num">
                                      <p:cBhvr>
                                        <p:cTn id="8" dur="1500" fill="hold"/>
                                        <p:tgtEl>
                                          <p:spTgt spid="2"/>
                                        </p:tgtEl>
                                        <p:attrNameLst>
                                          <p:attrName>ppt_h</p:attrName>
                                        </p:attrNameLst>
                                      </p:cBhvr>
                                      <p:tavLst>
                                        <p:tav tm="0">
                                          <p:val>
                                            <p:strVal val="4/3*#ppt_h"/>
                                          </p:val>
                                        </p:tav>
                                        <p:tav tm="100000">
                                          <p:val>
                                            <p:strVal val="#ppt_h"/>
                                          </p:val>
                                        </p:tav>
                                      </p:tavLst>
                                    </p:anim>
                                  </p:childTnLst>
                                </p:cTn>
                              </p:par>
                              <p:par>
                                <p:cTn id="9" presetID="55"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par>
                                <p:cTn id="14" presetID="22" presetClass="entr" presetSubtype="8" fill="hold"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500"/>
                                        <p:tgtEl>
                                          <p:spTgt spid="12"/>
                                        </p:tgtEl>
                                      </p:cBhvr>
                                    </p:animEffect>
                                  </p:childTnLst>
                                </p:cTn>
                              </p:par>
                              <p:par>
                                <p:cTn id="17" presetID="22" presetClass="entr" presetSubtype="4" fill="hold"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500"/>
                                        <p:tgtEl>
                                          <p:spTgt spid="8"/>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childTnLst>
                                </p:cTn>
                              </p:par>
                              <p:par>
                                <p:cTn id="32" presetID="0" presetClass="path" presetSubtype="0" decel="50000" fill="hold" grpId="1" nodeType="withEffect">
                                  <p:stCondLst>
                                    <p:cond delay="2500"/>
                                  </p:stCondLst>
                                  <p:childTnLst>
                                    <p:animMotion origin="layout" path="M 0.03606 0.05023 L -3.125E-6 2.22222E-6 " pathEditMode="relative" rAng="0" ptsTypes="AA">
                                      <p:cBhvr>
                                        <p:cTn id="33" dur="1500" fill="hold"/>
                                        <p:tgtEl>
                                          <p:spTgt spid="31"/>
                                        </p:tgtEl>
                                        <p:attrNameLst>
                                          <p:attrName>ppt_x</p:attrName>
                                          <p:attrName>ppt_y</p:attrName>
                                        </p:attrNameLst>
                                      </p:cBhvr>
                                      <p:rCtr x="-1875" y="-2801"/>
                                    </p:animMotion>
                                  </p:childTnLst>
                                </p:cTn>
                              </p:par>
                              <p:par>
                                <p:cTn id="34" presetID="0" presetClass="path" presetSubtype="0" decel="50000" fill="hold" grpId="1" nodeType="withEffect">
                                  <p:stCondLst>
                                    <p:cond delay="2500"/>
                                  </p:stCondLst>
                                  <p:childTnLst>
                                    <p:animMotion origin="layout" path="M -0.03308 -0.0368 L -6.25E-7 -3.33333E-6 " pathEditMode="relative" rAng="0" ptsTypes="AA">
                                      <p:cBhvr>
                                        <p:cTn id="35" dur="1500" fill="hold"/>
                                        <p:tgtEl>
                                          <p:spTgt spid="32"/>
                                        </p:tgtEl>
                                        <p:attrNameLst>
                                          <p:attrName>ppt_x</p:attrName>
                                          <p:attrName>ppt_y</p:attrName>
                                        </p:attrNameLst>
                                      </p:cBhvr>
                                      <p:rCtr x="1810" y="1991"/>
                                    </p:animMotion>
                                  </p:childTnLst>
                                </p:cTn>
                              </p:par>
                              <p:par>
                                <p:cTn id="36" presetID="22" presetClass="entr" presetSubtype="4" fill="hold" nodeType="withEffect">
                                  <p:stCondLst>
                                    <p:cond delay="150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1500"/>
                                        <p:tgtEl>
                                          <p:spTgt spid="9"/>
                                        </p:tgtEl>
                                      </p:cBhvr>
                                    </p:animEffect>
                                  </p:childTnLst>
                                </p:cTn>
                              </p:par>
                              <p:par>
                                <p:cTn id="39" presetID="31" presetClass="entr" presetSubtype="0" fill="hold" grpId="0" nodeType="withEffect">
                                  <p:stCondLst>
                                    <p:cond delay="3500"/>
                                  </p:stCondLst>
                                  <p:childTnLst>
                                    <p:set>
                                      <p:cBhvr>
                                        <p:cTn id="40" dur="1" fill="hold">
                                          <p:stCondLst>
                                            <p:cond delay="0"/>
                                          </p:stCondLst>
                                        </p:cTn>
                                        <p:tgtEl>
                                          <p:spTgt spid="46"/>
                                        </p:tgtEl>
                                        <p:attrNameLst>
                                          <p:attrName>style.visibility</p:attrName>
                                        </p:attrNameLst>
                                      </p:cBhvr>
                                      <p:to>
                                        <p:strVal val="visible"/>
                                      </p:to>
                                    </p:set>
                                    <p:anim calcmode="lin" valueType="num">
                                      <p:cBhvr>
                                        <p:cTn id="41" dur="1000" fill="hold"/>
                                        <p:tgtEl>
                                          <p:spTgt spid="46"/>
                                        </p:tgtEl>
                                        <p:attrNameLst>
                                          <p:attrName>ppt_w</p:attrName>
                                        </p:attrNameLst>
                                      </p:cBhvr>
                                      <p:tavLst>
                                        <p:tav tm="0">
                                          <p:val>
                                            <p:fltVal val="0"/>
                                          </p:val>
                                        </p:tav>
                                        <p:tav tm="100000">
                                          <p:val>
                                            <p:strVal val="#ppt_w"/>
                                          </p:val>
                                        </p:tav>
                                      </p:tavLst>
                                    </p:anim>
                                    <p:anim calcmode="lin" valueType="num">
                                      <p:cBhvr>
                                        <p:cTn id="42" dur="1000" fill="hold"/>
                                        <p:tgtEl>
                                          <p:spTgt spid="46"/>
                                        </p:tgtEl>
                                        <p:attrNameLst>
                                          <p:attrName>ppt_h</p:attrName>
                                        </p:attrNameLst>
                                      </p:cBhvr>
                                      <p:tavLst>
                                        <p:tav tm="0">
                                          <p:val>
                                            <p:fltVal val="0"/>
                                          </p:val>
                                        </p:tav>
                                        <p:tav tm="100000">
                                          <p:val>
                                            <p:strVal val="#ppt_h"/>
                                          </p:val>
                                        </p:tav>
                                      </p:tavLst>
                                    </p:anim>
                                    <p:anim calcmode="lin" valueType="num">
                                      <p:cBhvr>
                                        <p:cTn id="43" dur="1000" fill="hold"/>
                                        <p:tgtEl>
                                          <p:spTgt spid="46"/>
                                        </p:tgtEl>
                                        <p:attrNameLst>
                                          <p:attrName>style.rotation</p:attrName>
                                        </p:attrNameLst>
                                      </p:cBhvr>
                                      <p:tavLst>
                                        <p:tav tm="0">
                                          <p:val>
                                            <p:fltVal val="90"/>
                                          </p:val>
                                        </p:tav>
                                        <p:tav tm="100000">
                                          <p:val>
                                            <p:fltVal val="0"/>
                                          </p:val>
                                        </p:tav>
                                      </p:tavLst>
                                    </p:anim>
                                    <p:animEffect transition="in" filter="fade">
                                      <p:cBhvr>
                                        <p:cTn id="44" dur="1000"/>
                                        <p:tgtEl>
                                          <p:spTgt spid="46"/>
                                        </p:tgtEl>
                                      </p:cBhvr>
                                    </p:animEffect>
                                  </p:childTnLst>
                                </p:cTn>
                              </p:par>
                              <p:par>
                                <p:cTn id="45" presetID="31" presetClass="entr" presetSubtype="0" fill="hold" grpId="0" nodeType="withEffect">
                                  <p:stCondLst>
                                    <p:cond delay="35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1000" fill="hold"/>
                                        <p:tgtEl>
                                          <p:spTgt spid="36"/>
                                        </p:tgtEl>
                                        <p:attrNameLst>
                                          <p:attrName>ppt_w</p:attrName>
                                        </p:attrNameLst>
                                      </p:cBhvr>
                                      <p:tavLst>
                                        <p:tav tm="0">
                                          <p:val>
                                            <p:fltVal val="0"/>
                                          </p:val>
                                        </p:tav>
                                        <p:tav tm="100000">
                                          <p:val>
                                            <p:strVal val="#ppt_w"/>
                                          </p:val>
                                        </p:tav>
                                      </p:tavLst>
                                    </p:anim>
                                    <p:anim calcmode="lin" valueType="num">
                                      <p:cBhvr>
                                        <p:cTn id="48" dur="1000" fill="hold"/>
                                        <p:tgtEl>
                                          <p:spTgt spid="36"/>
                                        </p:tgtEl>
                                        <p:attrNameLst>
                                          <p:attrName>ppt_h</p:attrName>
                                        </p:attrNameLst>
                                      </p:cBhvr>
                                      <p:tavLst>
                                        <p:tav tm="0">
                                          <p:val>
                                            <p:fltVal val="0"/>
                                          </p:val>
                                        </p:tav>
                                        <p:tav tm="100000">
                                          <p:val>
                                            <p:strVal val="#ppt_h"/>
                                          </p:val>
                                        </p:tav>
                                      </p:tavLst>
                                    </p:anim>
                                    <p:anim calcmode="lin" valueType="num">
                                      <p:cBhvr>
                                        <p:cTn id="49" dur="1000" fill="hold"/>
                                        <p:tgtEl>
                                          <p:spTgt spid="36"/>
                                        </p:tgtEl>
                                        <p:attrNameLst>
                                          <p:attrName>style.rotation</p:attrName>
                                        </p:attrNameLst>
                                      </p:cBhvr>
                                      <p:tavLst>
                                        <p:tav tm="0">
                                          <p:val>
                                            <p:fltVal val="90"/>
                                          </p:val>
                                        </p:tav>
                                        <p:tav tm="100000">
                                          <p:val>
                                            <p:fltVal val="0"/>
                                          </p:val>
                                        </p:tav>
                                      </p:tavLst>
                                    </p:anim>
                                    <p:animEffect transition="in" filter="fade">
                                      <p:cBhvr>
                                        <p:cTn id="50" dur="1000"/>
                                        <p:tgtEl>
                                          <p:spTgt spid="36"/>
                                        </p:tgtEl>
                                      </p:cBhvr>
                                    </p:animEffect>
                                  </p:childTnLst>
                                </p:cTn>
                              </p:par>
                              <p:par>
                                <p:cTn id="51" presetID="31" presetClass="entr" presetSubtype="0" fill="hold" grpId="0" nodeType="withEffect">
                                  <p:stCondLst>
                                    <p:cond delay="3500"/>
                                  </p:stCondLst>
                                  <p:childTnLst>
                                    <p:set>
                                      <p:cBhvr>
                                        <p:cTn id="52" dur="1" fill="hold">
                                          <p:stCondLst>
                                            <p:cond delay="0"/>
                                          </p:stCondLst>
                                        </p:cTn>
                                        <p:tgtEl>
                                          <p:spTgt spid="49"/>
                                        </p:tgtEl>
                                        <p:attrNameLst>
                                          <p:attrName>style.visibility</p:attrName>
                                        </p:attrNameLst>
                                      </p:cBhvr>
                                      <p:to>
                                        <p:strVal val="visible"/>
                                      </p:to>
                                    </p:set>
                                    <p:anim calcmode="lin" valueType="num">
                                      <p:cBhvr>
                                        <p:cTn id="53" dur="1000" fill="hold"/>
                                        <p:tgtEl>
                                          <p:spTgt spid="49"/>
                                        </p:tgtEl>
                                        <p:attrNameLst>
                                          <p:attrName>ppt_w</p:attrName>
                                        </p:attrNameLst>
                                      </p:cBhvr>
                                      <p:tavLst>
                                        <p:tav tm="0">
                                          <p:val>
                                            <p:fltVal val="0"/>
                                          </p:val>
                                        </p:tav>
                                        <p:tav tm="100000">
                                          <p:val>
                                            <p:strVal val="#ppt_w"/>
                                          </p:val>
                                        </p:tav>
                                      </p:tavLst>
                                    </p:anim>
                                    <p:anim calcmode="lin" valueType="num">
                                      <p:cBhvr>
                                        <p:cTn id="54" dur="1000" fill="hold"/>
                                        <p:tgtEl>
                                          <p:spTgt spid="49"/>
                                        </p:tgtEl>
                                        <p:attrNameLst>
                                          <p:attrName>ppt_h</p:attrName>
                                        </p:attrNameLst>
                                      </p:cBhvr>
                                      <p:tavLst>
                                        <p:tav tm="0">
                                          <p:val>
                                            <p:fltVal val="0"/>
                                          </p:val>
                                        </p:tav>
                                        <p:tav tm="100000">
                                          <p:val>
                                            <p:strVal val="#ppt_h"/>
                                          </p:val>
                                        </p:tav>
                                      </p:tavLst>
                                    </p:anim>
                                    <p:anim calcmode="lin" valueType="num">
                                      <p:cBhvr>
                                        <p:cTn id="55" dur="1000" fill="hold"/>
                                        <p:tgtEl>
                                          <p:spTgt spid="49"/>
                                        </p:tgtEl>
                                        <p:attrNameLst>
                                          <p:attrName>style.rotation</p:attrName>
                                        </p:attrNameLst>
                                      </p:cBhvr>
                                      <p:tavLst>
                                        <p:tav tm="0">
                                          <p:val>
                                            <p:fltVal val="90"/>
                                          </p:val>
                                        </p:tav>
                                        <p:tav tm="100000">
                                          <p:val>
                                            <p:fltVal val="0"/>
                                          </p:val>
                                        </p:tav>
                                      </p:tavLst>
                                    </p:anim>
                                    <p:animEffect transition="in" filter="fade">
                                      <p:cBhvr>
                                        <p:cTn id="56" dur="1000"/>
                                        <p:tgtEl>
                                          <p:spTgt spid="49"/>
                                        </p:tgtEl>
                                      </p:cBhvr>
                                    </p:animEffect>
                                  </p:childTnLst>
                                </p:cTn>
                              </p:par>
                              <p:par>
                                <p:cTn id="57" presetID="12" presetClass="entr" presetSubtype="1" fill="hold" grpId="0" nodeType="withEffect">
                                  <p:stCondLst>
                                    <p:cond delay="350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1000"/>
                                        <p:tgtEl>
                                          <p:spTgt spid="47"/>
                                        </p:tgtEl>
                                        <p:attrNameLst>
                                          <p:attrName>ppt_y</p:attrName>
                                        </p:attrNameLst>
                                      </p:cBhvr>
                                      <p:tavLst>
                                        <p:tav tm="0">
                                          <p:val>
                                            <p:strVal val="#ppt_y-#ppt_h*1.125000"/>
                                          </p:val>
                                        </p:tav>
                                        <p:tav tm="100000">
                                          <p:val>
                                            <p:strVal val="#ppt_y"/>
                                          </p:val>
                                        </p:tav>
                                      </p:tavLst>
                                    </p:anim>
                                    <p:animEffect transition="in" filter="wipe(down)">
                                      <p:cBhvr>
                                        <p:cTn id="60" dur="1000"/>
                                        <p:tgtEl>
                                          <p:spTgt spid="47"/>
                                        </p:tgtEl>
                                      </p:cBhvr>
                                    </p:animEffect>
                                  </p:childTnLst>
                                </p:cTn>
                              </p:par>
                              <p:par>
                                <p:cTn id="61" presetID="12" presetClass="entr" presetSubtype="1" fill="hold" grpId="0" nodeType="withEffect">
                                  <p:stCondLst>
                                    <p:cond delay="35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1000"/>
                                        <p:tgtEl>
                                          <p:spTgt spid="37"/>
                                        </p:tgtEl>
                                        <p:attrNameLst>
                                          <p:attrName>ppt_y</p:attrName>
                                        </p:attrNameLst>
                                      </p:cBhvr>
                                      <p:tavLst>
                                        <p:tav tm="0">
                                          <p:val>
                                            <p:strVal val="#ppt_y-#ppt_h*1.125000"/>
                                          </p:val>
                                        </p:tav>
                                        <p:tav tm="100000">
                                          <p:val>
                                            <p:strVal val="#ppt_y"/>
                                          </p:val>
                                        </p:tav>
                                      </p:tavLst>
                                    </p:anim>
                                    <p:animEffect transition="in" filter="wipe(down)">
                                      <p:cBhvr>
                                        <p:cTn id="64" dur="1000"/>
                                        <p:tgtEl>
                                          <p:spTgt spid="37"/>
                                        </p:tgtEl>
                                      </p:cBhvr>
                                    </p:animEffect>
                                  </p:childTnLst>
                                </p:cTn>
                              </p:par>
                              <p:par>
                                <p:cTn id="65" presetID="12" presetClass="entr" presetSubtype="1" fill="hold" grpId="0" nodeType="withEffect">
                                  <p:stCondLst>
                                    <p:cond delay="350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1000"/>
                                        <p:tgtEl>
                                          <p:spTgt spid="50"/>
                                        </p:tgtEl>
                                        <p:attrNameLst>
                                          <p:attrName>ppt_y</p:attrName>
                                        </p:attrNameLst>
                                      </p:cBhvr>
                                      <p:tavLst>
                                        <p:tav tm="0">
                                          <p:val>
                                            <p:strVal val="#ppt_y-#ppt_h*1.125000"/>
                                          </p:val>
                                        </p:tav>
                                        <p:tav tm="100000">
                                          <p:val>
                                            <p:strVal val="#ppt_y"/>
                                          </p:val>
                                        </p:tav>
                                      </p:tavLst>
                                    </p:anim>
                                    <p:animEffect transition="in" filter="wipe(down)">
                                      <p:cBhvr>
                                        <p:cTn id="68" dur="1000"/>
                                        <p:tgtEl>
                                          <p:spTgt spid="50"/>
                                        </p:tgtEl>
                                      </p:cBhvr>
                                    </p:animEffect>
                                  </p:childTnLst>
                                </p:cTn>
                              </p:par>
                              <p:par>
                                <p:cTn id="69" presetID="23" presetClass="entr" presetSubtype="16" fill="hold" grpId="0" nodeType="withEffect">
                                  <p:stCondLst>
                                    <p:cond delay="4500"/>
                                  </p:stCondLst>
                                  <p:childTnLst>
                                    <p:set>
                                      <p:cBhvr>
                                        <p:cTn id="70" dur="1" fill="hold">
                                          <p:stCondLst>
                                            <p:cond delay="0"/>
                                          </p:stCondLst>
                                        </p:cTn>
                                        <p:tgtEl>
                                          <p:spTgt spid="41"/>
                                        </p:tgtEl>
                                        <p:attrNameLst>
                                          <p:attrName>style.visibility</p:attrName>
                                        </p:attrNameLst>
                                      </p:cBhvr>
                                      <p:to>
                                        <p:strVal val="visible"/>
                                      </p:to>
                                    </p:set>
                                    <p:anim calcmode="lin" valueType="num">
                                      <p:cBhvr>
                                        <p:cTn id="71" dur="1000" fill="hold"/>
                                        <p:tgtEl>
                                          <p:spTgt spid="41"/>
                                        </p:tgtEl>
                                        <p:attrNameLst>
                                          <p:attrName>ppt_w</p:attrName>
                                        </p:attrNameLst>
                                      </p:cBhvr>
                                      <p:tavLst>
                                        <p:tav tm="0">
                                          <p:val>
                                            <p:fltVal val="0"/>
                                          </p:val>
                                        </p:tav>
                                        <p:tav tm="100000">
                                          <p:val>
                                            <p:strVal val="#ppt_w"/>
                                          </p:val>
                                        </p:tav>
                                      </p:tavLst>
                                    </p:anim>
                                    <p:anim calcmode="lin" valueType="num">
                                      <p:cBhvr>
                                        <p:cTn id="72" dur="1000" fill="hold"/>
                                        <p:tgtEl>
                                          <p:spTgt spid="41"/>
                                        </p:tgtEl>
                                        <p:attrNameLst>
                                          <p:attrName>ppt_h</p:attrName>
                                        </p:attrNameLst>
                                      </p:cBhvr>
                                      <p:tavLst>
                                        <p:tav tm="0">
                                          <p:val>
                                            <p:fltVal val="0"/>
                                          </p:val>
                                        </p:tav>
                                        <p:tav tm="100000">
                                          <p:val>
                                            <p:strVal val="#ppt_h"/>
                                          </p:val>
                                        </p:tav>
                                      </p:tavLst>
                                    </p:anim>
                                  </p:childTnLst>
                                </p:cTn>
                              </p:par>
                              <p:par>
                                <p:cTn id="73" presetID="12" presetClass="entr" presetSubtype="1" fill="hold" grpId="0" nodeType="withEffect">
                                  <p:stCondLst>
                                    <p:cond delay="45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1000"/>
                                        <p:tgtEl>
                                          <p:spTgt spid="42"/>
                                        </p:tgtEl>
                                        <p:attrNameLst>
                                          <p:attrName>ppt_y</p:attrName>
                                        </p:attrNameLst>
                                      </p:cBhvr>
                                      <p:tavLst>
                                        <p:tav tm="0">
                                          <p:val>
                                            <p:strVal val="#ppt_y-#ppt_h*1.125000"/>
                                          </p:val>
                                        </p:tav>
                                        <p:tav tm="100000">
                                          <p:val>
                                            <p:strVal val="#ppt_y"/>
                                          </p:val>
                                        </p:tav>
                                      </p:tavLst>
                                    </p:anim>
                                    <p:animEffect transition="in" filter="wipe(down)">
                                      <p:cBhvr>
                                        <p:cTn id="76"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27" grpId="0"/>
      <p:bldP spid="28" grpId="0"/>
      <p:bldP spid="31" grpId="0"/>
      <p:bldP spid="31" grpId="1"/>
      <p:bldP spid="32" grpId="0"/>
      <p:bldP spid="32" grpId="1"/>
      <p:bldP spid="41" grpId="0" animBg="1"/>
      <p:bldP spid="42" grpId="0"/>
      <p:bldP spid="36" grpId="0" animBg="1"/>
      <p:bldP spid="37" grpId="0"/>
      <p:bldP spid="46" grpId="0" animBg="1"/>
      <p:bldP spid="47" grpId="0"/>
      <p:bldP spid="49" grpId="0" animBg="1"/>
      <p:bldP spid="50" grpId="0"/>
    </p:bldLst>
  </p:timing>
</p:sld>
</file>

<file path=ppt/theme/theme1.xml><?xml version="1.0" encoding="utf-8"?>
<a:theme xmlns:a="http://schemas.openxmlformats.org/drawingml/2006/main" name="Office Theme">
  <a:themeElements>
    <a:clrScheme name="Custom 187">
      <a:dk1>
        <a:sysClr val="windowText" lastClr="000000"/>
      </a:dk1>
      <a:lt1>
        <a:sysClr val="window" lastClr="FFFFFF"/>
      </a:lt1>
      <a:dk2>
        <a:srgbClr val="44546A"/>
      </a:dk2>
      <a:lt2>
        <a:srgbClr val="E7E6E6"/>
      </a:lt2>
      <a:accent1>
        <a:srgbClr val="2401F9"/>
      </a:accent1>
      <a:accent2>
        <a:srgbClr val="0191FA"/>
      </a:accent2>
      <a:accent3>
        <a:srgbClr val="01D5FC"/>
      </a:accent3>
      <a:accent4>
        <a:srgbClr val="4FFEFE"/>
      </a:accent4>
      <a:accent5>
        <a:srgbClr val="2401F9"/>
      </a:accent5>
      <a:accent6>
        <a:srgbClr val="0191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TotalTime>
  <Words>2355</Words>
  <Application>Microsoft Macintosh PowerPoint</Application>
  <PresentationFormat>Widescreen</PresentationFormat>
  <Paragraphs>664</Paragraphs>
  <Slides>32</Slides>
  <Notes>32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vt:lpstr>
      <vt:lpstr>Calibri</vt:lpstr>
      <vt:lpstr>Calibri Light</vt:lpstr>
      <vt:lpstr>Century Gothic</vt:lpstr>
      <vt:lpstr>Montserrat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Needs Analysis</dc:title>
  <dc:subject>Customer Needs Analysis</dc:subject>
  <dc:creator>You Exec (https://youexec.com/plus)</dc:creator>
  <cp:keywords>You Exec (https://youexec.com/plus)</cp:keywords>
  <dc:description>You Exec (https://youexec.com/plus)</dc:description>
  <cp:lastModifiedBy>Microsoft Office User</cp:lastModifiedBy>
  <cp:revision>2377</cp:revision>
  <dcterms:created xsi:type="dcterms:W3CDTF">2023-01-20T19:39:29Z</dcterms:created>
  <dcterms:modified xsi:type="dcterms:W3CDTF">2023-03-09T22:31:13Z</dcterms:modified>
  <cp:category>You Exec (https://youexec.com/plus)</cp:category>
</cp:coreProperties>
</file>